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84" r:id="rId5"/>
    <p:sldMasterId id="2147483691" r:id="rId6"/>
  </p:sldMasterIdLst>
  <p:notesMasterIdLst>
    <p:notesMasterId r:id="rId106"/>
  </p:notesMasterIdLst>
  <p:handoutMasterIdLst>
    <p:handoutMasterId r:id="rId107"/>
  </p:handoutMasterIdLst>
  <p:sldIdLst>
    <p:sldId id="354" r:id="rId7"/>
    <p:sldId id="374" r:id="rId8"/>
    <p:sldId id="375" r:id="rId9"/>
    <p:sldId id="377" r:id="rId10"/>
    <p:sldId id="378" r:id="rId11"/>
    <p:sldId id="379" r:id="rId12"/>
    <p:sldId id="361" r:id="rId13"/>
    <p:sldId id="380" r:id="rId14"/>
    <p:sldId id="381" r:id="rId15"/>
    <p:sldId id="382" r:id="rId16"/>
    <p:sldId id="383" r:id="rId17"/>
    <p:sldId id="366" r:id="rId18"/>
    <p:sldId id="384" r:id="rId19"/>
    <p:sldId id="387" r:id="rId20"/>
    <p:sldId id="369" r:id="rId21"/>
    <p:sldId id="376" r:id="rId22"/>
    <p:sldId id="386" r:id="rId23"/>
    <p:sldId id="388" r:id="rId24"/>
    <p:sldId id="389" r:id="rId25"/>
    <p:sldId id="390" r:id="rId26"/>
    <p:sldId id="391" r:id="rId27"/>
    <p:sldId id="392" r:id="rId28"/>
    <p:sldId id="393" r:id="rId29"/>
    <p:sldId id="394" r:id="rId30"/>
    <p:sldId id="363" r:id="rId31"/>
    <p:sldId id="395" r:id="rId32"/>
    <p:sldId id="365" r:id="rId33"/>
    <p:sldId id="396" r:id="rId34"/>
    <p:sldId id="397" r:id="rId35"/>
    <p:sldId id="398" r:id="rId36"/>
    <p:sldId id="399" r:id="rId37"/>
    <p:sldId id="400" r:id="rId38"/>
    <p:sldId id="401" r:id="rId39"/>
    <p:sldId id="372" r:id="rId40"/>
    <p:sldId id="402" r:id="rId41"/>
    <p:sldId id="403" r:id="rId42"/>
    <p:sldId id="371" r:id="rId43"/>
    <p:sldId id="404" r:id="rId44"/>
    <p:sldId id="360" r:id="rId45"/>
    <p:sldId id="405" r:id="rId46"/>
    <p:sldId id="406" r:id="rId47"/>
    <p:sldId id="407" r:id="rId48"/>
    <p:sldId id="373" r:id="rId49"/>
    <p:sldId id="408" r:id="rId50"/>
    <p:sldId id="409" r:id="rId51"/>
    <p:sldId id="410" r:id="rId52"/>
    <p:sldId id="411" r:id="rId53"/>
    <p:sldId id="412" r:id="rId54"/>
    <p:sldId id="413" r:id="rId55"/>
    <p:sldId id="359" r:id="rId56"/>
    <p:sldId id="414" r:id="rId57"/>
    <p:sldId id="415" r:id="rId58"/>
    <p:sldId id="416" r:id="rId59"/>
    <p:sldId id="417" r:id="rId60"/>
    <p:sldId id="418" r:id="rId61"/>
    <p:sldId id="419" r:id="rId62"/>
    <p:sldId id="367" r:id="rId63"/>
    <p:sldId id="368" r:id="rId64"/>
    <p:sldId id="420" r:id="rId65"/>
    <p:sldId id="421" r:id="rId66"/>
    <p:sldId id="422" r:id="rId67"/>
    <p:sldId id="423" r:id="rId68"/>
    <p:sldId id="424" r:id="rId69"/>
    <p:sldId id="425" r:id="rId70"/>
    <p:sldId id="426" r:id="rId71"/>
    <p:sldId id="427" r:id="rId72"/>
    <p:sldId id="385" r:id="rId73"/>
    <p:sldId id="428" r:id="rId74"/>
    <p:sldId id="429" r:id="rId75"/>
    <p:sldId id="364" r:id="rId76"/>
    <p:sldId id="430" r:id="rId77"/>
    <p:sldId id="431" r:id="rId78"/>
    <p:sldId id="432" r:id="rId79"/>
    <p:sldId id="433" r:id="rId80"/>
    <p:sldId id="434" r:id="rId81"/>
    <p:sldId id="435" r:id="rId82"/>
    <p:sldId id="436" r:id="rId83"/>
    <p:sldId id="437" r:id="rId84"/>
    <p:sldId id="438" r:id="rId85"/>
    <p:sldId id="439" r:id="rId86"/>
    <p:sldId id="440" r:id="rId87"/>
    <p:sldId id="441" r:id="rId88"/>
    <p:sldId id="442" r:id="rId89"/>
    <p:sldId id="443" r:id="rId90"/>
    <p:sldId id="444" r:id="rId91"/>
    <p:sldId id="357" r:id="rId92"/>
    <p:sldId id="358" r:id="rId93"/>
    <p:sldId id="445" r:id="rId94"/>
    <p:sldId id="446" r:id="rId95"/>
    <p:sldId id="447" r:id="rId96"/>
    <p:sldId id="448" r:id="rId97"/>
    <p:sldId id="449" r:id="rId98"/>
    <p:sldId id="450" r:id="rId99"/>
    <p:sldId id="451" r:id="rId100"/>
    <p:sldId id="452" r:id="rId101"/>
    <p:sldId id="454" r:id="rId102"/>
    <p:sldId id="455" r:id="rId103"/>
    <p:sldId id="456" r:id="rId104"/>
    <p:sldId id="453" r:id="rId10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960" userDrawn="1">
          <p15:clr>
            <a:srgbClr val="A4A3A4"/>
          </p15:clr>
        </p15:guide>
        <p15:guide id="2" pos="288" userDrawn="1">
          <p15:clr>
            <a:srgbClr val="A4A3A4"/>
          </p15:clr>
        </p15:guide>
        <p15:guide id="3" pos="5472" userDrawn="1">
          <p15:clr>
            <a:srgbClr val="A4A3A4"/>
          </p15:clr>
        </p15:guide>
        <p15:guide id="4" orient="horz" pos="984" userDrawn="1">
          <p15:clr>
            <a:srgbClr val="A4A3A4"/>
          </p15:clr>
        </p15:guide>
        <p15:guide id="5" orient="horz" pos="177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4" autoAdjust="0"/>
    <p:restoredTop sz="94322" autoAdjust="0"/>
  </p:normalViewPr>
  <p:slideViewPr>
    <p:cSldViewPr snapToGrid="0" snapToObjects="1">
      <p:cViewPr varScale="1">
        <p:scale>
          <a:sx n="63" d="100"/>
          <a:sy n="63" d="100"/>
        </p:scale>
        <p:origin x="1404" y="64"/>
      </p:cViewPr>
      <p:guideLst>
        <p:guide orient="horz" pos="3960"/>
        <p:guide pos="288"/>
        <p:guide pos="5472"/>
        <p:guide orient="horz" pos="984"/>
        <p:guide orient="horz" pos="1774"/>
      </p:guideLst>
    </p:cSldViewPr>
  </p:slideViewPr>
  <p:outlineViewPr>
    <p:cViewPr>
      <p:scale>
        <a:sx n="33" d="100"/>
        <a:sy n="33" d="100"/>
      </p:scale>
      <p:origin x="0" y="-12240"/>
    </p:cViewPr>
  </p:outlineViewPr>
  <p:notesTextViewPr>
    <p:cViewPr>
      <p:scale>
        <a:sx n="3" d="2"/>
        <a:sy n="3" d="2"/>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07" Type="http://schemas.openxmlformats.org/officeDocument/2006/relationships/handoutMaster" Target="handoutMasters/handout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presProps" Target="pres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4"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5" Type="http://schemas.openxmlformats.org/officeDocument/2006/relationships/image" Target="../media/image42.wmf"/><Relationship Id="rId4" Type="http://schemas.openxmlformats.org/officeDocument/2006/relationships/image" Target="../media/image4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5" Type="http://schemas.openxmlformats.org/officeDocument/2006/relationships/image" Target="../media/image47.wmf"/><Relationship Id="rId4" Type="http://schemas.openxmlformats.org/officeDocument/2006/relationships/image" Target="../media/image4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5" Type="http://schemas.openxmlformats.org/officeDocument/2006/relationships/image" Target="../media/image47.wmf"/><Relationship Id="rId4" Type="http://schemas.openxmlformats.org/officeDocument/2006/relationships/image" Target="../media/image5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6" Type="http://schemas.openxmlformats.org/officeDocument/2006/relationships/image" Target="../media/image70.wmf"/><Relationship Id="rId5" Type="http://schemas.openxmlformats.org/officeDocument/2006/relationships/image" Target="../media/image69.wmf"/><Relationship Id="rId4" Type="http://schemas.openxmlformats.org/officeDocument/2006/relationships/image" Target="../media/image68.w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image" Target="../media/image73.wmf"/><Relationship Id="rId7" Type="http://schemas.openxmlformats.org/officeDocument/2006/relationships/image" Target="../media/image77.w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2.wmf"/><Relationship Id="rId1" Type="http://schemas.openxmlformats.org/officeDocument/2006/relationships/image" Target="../media/image71.wmf"/><Relationship Id="rId5" Type="http://schemas.openxmlformats.org/officeDocument/2006/relationships/image" Target="../media/image81.wmf"/><Relationship Id="rId4" Type="http://schemas.openxmlformats.org/officeDocument/2006/relationships/image" Target="../media/image80.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 Id="rId4" Type="http://schemas.openxmlformats.org/officeDocument/2006/relationships/image" Target="../media/image85.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87.wmf"/><Relationship Id="rId7" Type="http://schemas.openxmlformats.org/officeDocument/2006/relationships/image" Target="../media/image91.wmf"/><Relationship Id="rId2" Type="http://schemas.openxmlformats.org/officeDocument/2006/relationships/image" Target="../media/image86.wmf"/><Relationship Id="rId1" Type="http://schemas.openxmlformats.org/officeDocument/2006/relationships/image" Target="../media/image82.wmf"/><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88.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4" Type="http://schemas.openxmlformats.org/officeDocument/2006/relationships/image" Target="../media/image95.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 Id="rId4" Type="http://schemas.openxmlformats.org/officeDocument/2006/relationships/image" Target="../media/image105.wmf"/></Relationships>
</file>

<file path=ppt/drawings/_rels/vmlDrawing32.v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image" Target="../media/image108.wmf"/><Relationship Id="rId7" Type="http://schemas.openxmlformats.org/officeDocument/2006/relationships/image" Target="../media/image112.wmf"/><Relationship Id="rId2" Type="http://schemas.openxmlformats.org/officeDocument/2006/relationships/image" Target="../media/image107.wmf"/><Relationship Id="rId1" Type="http://schemas.openxmlformats.org/officeDocument/2006/relationships/image" Target="../media/image106.wmf"/><Relationship Id="rId6" Type="http://schemas.openxmlformats.org/officeDocument/2006/relationships/image" Target="../media/image111.wmf"/><Relationship Id="rId5" Type="http://schemas.openxmlformats.org/officeDocument/2006/relationships/image" Target="../media/image110.wmf"/><Relationship Id="rId4" Type="http://schemas.openxmlformats.org/officeDocument/2006/relationships/image" Target="../media/image109.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wmf"/><Relationship Id="rId1" Type="http://schemas.openxmlformats.org/officeDocument/2006/relationships/image" Target="../media/image114.wmf"/><Relationship Id="rId6" Type="http://schemas.openxmlformats.org/officeDocument/2006/relationships/image" Target="../media/image119.wmf"/><Relationship Id="rId5" Type="http://schemas.openxmlformats.org/officeDocument/2006/relationships/image" Target="../media/image118.wmf"/><Relationship Id="rId4" Type="http://schemas.openxmlformats.org/officeDocument/2006/relationships/image" Target="../media/image117.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22.wmf"/><Relationship Id="rId7" Type="http://schemas.openxmlformats.org/officeDocument/2006/relationships/image" Target="../media/image126.wmf"/><Relationship Id="rId2" Type="http://schemas.openxmlformats.org/officeDocument/2006/relationships/image" Target="../media/image121.wmf"/><Relationship Id="rId1" Type="http://schemas.openxmlformats.org/officeDocument/2006/relationships/image" Target="../media/image120.wmf"/><Relationship Id="rId6" Type="http://schemas.openxmlformats.org/officeDocument/2006/relationships/image" Target="../media/image125.wmf"/><Relationship Id="rId5" Type="http://schemas.openxmlformats.org/officeDocument/2006/relationships/image" Target="../media/image124.wmf"/><Relationship Id="rId4" Type="http://schemas.openxmlformats.org/officeDocument/2006/relationships/image" Target="../media/image123.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0.wmf"/><Relationship Id="rId5" Type="http://schemas.openxmlformats.org/officeDocument/2006/relationships/image" Target="../media/image130.wmf"/><Relationship Id="rId4" Type="http://schemas.openxmlformats.org/officeDocument/2006/relationships/image" Target="../media/image129.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wmf"/><Relationship Id="rId1" Type="http://schemas.openxmlformats.org/officeDocument/2006/relationships/image" Target="../media/image133.wmf"/><Relationship Id="rId6" Type="http://schemas.openxmlformats.org/officeDocument/2006/relationships/image" Target="../media/image138.wmf"/><Relationship Id="rId5" Type="http://schemas.openxmlformats.org/officeDocument/2006/relationships/image" Target="../media/image137.wmf"/><Relationship Id="rId4" Type="http://schemas.openxmlformats.org/officeDocument/2006/relationships/image" Target="../media/image136.wmf"/></Relationships>
</file>

<file path=ppt/drawings/_rels/vmlDrawing38.vml.rels><?xml version="1.0" encoding="UTF-8" standalone="yes"?>
<Relationships xmlns="http://schemas.openxmlformats.org/package/2006/relationships"><Relationship Id="rId8" Type="http://schemas.openxmlformats.org/officeDocument/2006/relationships/image" Target="../media/image146.wmf"/><Relationship Id="rId3" Type="http://schemas.openxmlformats.org/officeDocument/2006/relationships/image" Target="../media/image141.wmf"/><Relationship Id="rId7" Type="http://schemas.openxmlformats.org/officeDocument/2006/relationships/image" Target="../media/image145.wmf"/><Relationship Id="rId2" Type="http://schemas.openxmlformats.org/officeDocument/2006/relationships/image" Target="../media/image140.wmf"/><Relationship Id="rId1" Type="http://schemas.openxmlformats.org/officeDocument/2006/relationships/image" Target="../media/image139.wmf"/><Relationship Id="rId6" Type="http://schemas.openxmlformats.org/officeDocument/2006/relationships/image" Target="../media/image144.wmf"/><Relationship Id="rId5" Type="http://schemas.openxmlformats.org/officeDocument/2006/relationships/image" Target="../media/image143.wmf"/><Relationship Id="rId10" Type="http://schemas.openxmlformats.org/officeDocument/2006/relationships/image" Target="../media/image148.wmf"/><Relationship Id="rId4" Type="http://schemas.openxmlformats.org/officeDocument/2006/relationships/image" Target="../media/image142.wmf"/><Relationship Id="rId9" Type="http://schemas.openxmlformats.org/officeDocument/2006/relationships/image" Target="../media/image147.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0.wmf"/><Relationship Id="rId1" Type="http://schemas.openxmlformats.org/officeDocument/2006/relationships/image" Target="../media/image139.wmf"/><Relationship Id="rId5" Type="http://schemas.openxmlformats.org/officeDocument/2006/relationships/image" Target="../media/image151.wmf"/><Relationship Id="rId4" Type="http://schemas.openxmlformats.org/officeDocument/2006/relationships/image" Target="../media/image15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41.v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image" Target="../media/image154.wmf"/><Relationship Id="rId7" Type="http://schemas.openxmlformats.org/officeDocument/2006/relationships/image" Target="../media/image158.wmf"/><Relationship Id="rId2" Type="http://schemas.openxmlformats.org/officeDocument/2006/relationships/image" Target="../media/image153.wmf"/><Relationship Id="rId1" Type="http://schemas.openxmlformats.org/officeDocument/2006/relationships/image" Target="../media/image152.wmf"/><Relationship Id="rId6" Type="http://schemas.openxmlformats.org/officeDocument/2006/relationships/image" Target="../media/image157.wmf"/><Relationship Id="rId5" Type="http://schemas.openxmlformats.org/officeDocument/2006/relationships/image" Target="../media/image156.wmf"/><Relationship Id="rId4" Type="http://schemas.openxmlformats.org/officeDocument/2006/relationships/image" Target="../media/image155.wmf"/><Relationship Id="rId9" Type="http://schemas.openxmlformats.org/officeDocument/2006/relationships/image" Target="../media/image160.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61.wmf"/><Relationship Id="rId1" Type="http://schemas.openxmlformats.org/officeDocument/2006/relationships/image" Target="../media/image152.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163.wmf"/><Relationship Id="rId1" Type="http://schemas.openxmlformats.org/officeDocument/2006/relationships/image" Target="../media/image152.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65.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169.wmf"/><Relationship Id="rId2" Type="http://schemas.openxmlformats.org/officeDocument/2006/relationships/image" Target="../media/image168.wmf"/><Relationship Id="rId1" Type="http://schemas.openxmlformats.org/officeDocument/2006/relationships/image" Target="../media/image167.wmf"/><Relationship Id="rId5" Type="http://schemas.openxmlformats.org/officeDocument/2006/relationships/image" Target="../media/image171.wmf"/><Relationship Id="rId4" Type="http://schemas.openxmlformats.org/officeDocument/2006/relationships/image" Target="../media/image170.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75.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179.wmf"/><Relationship Id="rId1" Type="http://schemas.openxmlformats.org/officeDocument/2006/relationships/image" Target="../media/image17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image" Target="../media/image181.wmf"/><Relationship Id="rId1" Type="http://schemas.openxmlformats.org/officeDocument/2006/relationships/image" Target="../media/image178.wmf"/><Relationship Id="rId4" Type="http://schemas.openxmlformats.org/officeDocument/2006/relationships/image" Target="../media/image183.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84.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image" Target="../media/image186.wmf"/><Relationship Id="rId1" Type="http://schemas.openxmlformats.org/officeDocument/2006/relationships/image" Target="../media/image185.wmf"/><Relationship Id="rId5" Type="http://schemas.openxmlformats.org/officeDocument/2006/relationships/image" Target="../media/image189.wmf"/><Relationship Id="rId4" Type="http://schemas.openxmlformats.org/officeDocument/2006/relationships/image" Target="../media/image188.w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85.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194.wmf"/><Relationship Id="rId2" Type="http://schemas.openxmlformats.org/officeDocument/2006/relationships/image" Target="../media/image193.wmf"/><Relationship Id="rId1" Type="http://schemas.openxmlformats.org/officeDocument/2006/relationships/image" Target="../media/image192.wmf"/><Relationship Id="rId4" Type="http://schemas.openxmlformats.org/officeDocument/2006/relationships/image" Target="../media/image195.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197.wmf"/><Relationship Id="rId1" Type="http://schemas.openxmlformats.org/officeDocument/2006/relationships/image" Target="../media/image196.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image" Target="../media/image199.wmf"/><Relationship Id="rId1" Type="http://schemas.openxmlformats.org/officeDocument/2006/relationships/image" Target="../media/image198.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203.wmf"/></Relationships>
</file>

<file path=ppt/drawings/_rels/vmlDrawing58.vml.rels><?xml version="1.0" encoding="UTF-8" standalone="yes"?>
<Relationships xmlns="http://schemas.openxmlformats.org/package/2006/relationships"><Relationship Id="rId2" Type="http://schemas.openxmlformats.org/officeDocument/2006/relationships/image" Target="../media/image206.wmf"/><Relationship Id="rId1" Type="http://schemas.openxmlformats.org/officeDocument/2006/relationships/image" Target="../media/image205.wmf"/></Relationships>
</file>

<file path=ppt/drawings/_rels/vmlDrawing59.vml.rels><?xml version="1.0" encoding="UTF-8" standalone="yes"?>
<Relationships xmlns="http://schemas.openxmlformats.org/package/2006/relationships"><Relationship Id="rId3" Type="http://schemas.openxmlformats.org/officeDocument/2006/relationships/image" Target="../media/image209.wmf"/><Relationship Id="rId2" Type="http://schemas.openxmlformats.org/officeDocument/2006/relationships/image" Target="../media/image208.wmf"/><Relationship Id="rId1" Type="http://schemas.openxmlformats.org/officeDocument/2006/relationships/image" Target="../media/image207.wmf"/><Relationship Id="rId5" Type="http://schemas.openxmlformats.org/officeDocument/2006/relationships/image" Target="../media/image211.wmf"/><Relationship Id="rId4" Type="http://schemas.openxmlformats.org/officeDocument/2006/relationships/image" Target="../media/image21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212.wmf"/><Relationship Id="rId2" Type="http://schemas.openxmlformats.org/officeDocument/2006/relationships/image" Target="../media/image211.wmf"/><Relationship Id="rId1" Type="http://schemas.openxmlformats.org/officeDocument/2006/relationships/image" Target="../media/image207.w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213.wmf"/><Relationship Id="rId2" Type="http://schemas.openxmlformats.org/officeDocument/2006/relationships/image" Target="../media/image211.wmf"/><Relationship Id="rId1" Type="http://schemas.openxmlformats.org/officeDocument/2006/relationships/image" Target="../media/image207.wmf"/></Relationships>
</file>

<file path=ppt/drawings/_rels/vmlDrawing62.vml.rels><?xml version="1.0" encoding="UTF-8" standalone="yes"?>
<Relationships xmlns="http://schemas.openxmlformats.org/package/2006/relationships"><Relationship Id="rId3" Type="http://schemas.openxmlformats.org/officeDocument/2006/relationships/image" Target="../media/image216.wmf"/><Relationship Id="rId2" Type="http://schemas.openxmlformats.org/officeDocument/2006/relationships/image" Target="../media/image215.wmf"/><Relationship Id="rId1" Type="http://schemas.openxmlformats.org/officeDocument/2006/relationships/image" Target="../media/image214.wmf"/><Relationship Id="rId4" Type="http://schemas.openxmlformats.org/officeDocument/2006/relationships/image" Target="../media/image217.wmf"/></Relationships>
</file>

<file path=ppt/drawings/_rels/vmlDrawing63.vml.rels><?xml version="1.0" encoding="UTF-8" standalone="yes"?>
<Relationships xmlns="http://schemas.openxmlformats.org/package/2006/relationships"><Relationship Id="rId2" Type="http://schemas.openxmlformats.org/officeDocument/2006/relationships/image" Target="../media/image219.wmf"/><Relationship Id="rId1" Type="http://schemas.openxmlformats.org/officeDocument/2006/relationships/image" Target="../media/image218.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22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2/20/2025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3129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Boyle's law, P sub 1 times V sub 1 = P sub 2 times V sub 2. Charles' law, start fraction V sub 1 over T sub 1 end fraction = start fraction V sub 2 over T sub 2 end fraction. Gay </a:t>
            </a:r>
            <a:r>
              <a:rPr lang="en-IN" dirty="0" err="1"/>
              <a:t>Lussac's</a:t>
            </a:r>
            <a:r>
              <a:rPr lang="en-IN" dirty="0"/>
              <a:t> law, start fraction P sub 1 over T sub 1 end fraction = start fraction P sub 2 over T sub 2 end fraction. These three equations are together </a:t>
            </a:r>
            <a:r>
              <a:rPr lang="en-IN" dirty="0" err="1"/>
              <a:t>labeled</a:t>
            </a:r>
            <a:r>
              <a:rPr lang="en-IN" dirty="0"/>
              <a:t>, combined gas law and is given by the equation, start fraction P sub 1 times V sub 1 over T sub 1 end fraction = start fraction P sub 2 times V sub 2 over T sub 2 end fraction.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99685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24686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Start fraction P sub 1 V sub 1 over T sub 1 end fraction = start fraction P sub 2 V sub 2 over T sub 2 end fraction. Second. V sub 2 = V sub 1 times start fraction P sub 1 over P sub 2 end fraction times start fraction T sub 2 over T sub 1 end fraction.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06274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3406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Start fraction P sub 1 V sub 1 over T sub 1 end fraction = start fraction P sub 2 V sub 2 over T sub 2 end fraction. Second. T sub 2 = T sub 1 times start fraction P sub 2 over P sub 1 end fraction times start fraction V sub 2 over V sub 1 end fraction.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5838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Start fraction P sub 1 V sub 1 over T sub 1 end fraction = start fraction P sub 2 V sub 2 over T sub 2 end fraction. Second. T sub 2 = T sub 1 times start fraction P sub 2 over P sub 1 end fraction times start fraction V sub 2 over V sub 1 end fraction.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23585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 1 = 1 mole and V 1 = 1 </a:t>
            </a:r>
            <a:r>
              <a:rPr lang="en-IN" dirty="0" err="1"/>
              <a:t>liter</a:t>
            </a:r>
            <a:r>
              <a:rPr lang="en-IN" dirty="0"/>
              <a:t>. When the moles of gas increase to 2 moles, the volume increases to 2 </a:t>
            </a:r>
            <a:r>
              <a:rPr lang="en-IN" dirty="0" err="1"/>
              <a:t>liters</a:t>
            </a:r>
            <a:r>
              <a:rPr lang="en-IN" dirty="0"/>
              <a:t> and the piston rises. Pressure remains the same. n 2 = 2 moles and V 2 = 2 </a:t>
            </a:r>
            <a:r>
              <a:rPr lang="en-IN" dirty="0" err="1"/>
              <a:t>liters</a:t>
            </a:r>
            <a:r>
              <a:rPr lang="en-IN" dirty="0"/>
              <a: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8317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First balloon. 1 mole of H e, 4.003 grams of H e, 273 Kelvins, 1 atmosphere. </a:t>
            </a:r>
          </a:p>
          <a:p>
            <a:r>
              <a:rPr lang="en-IN" dirty="0"/>
              <a:t>• Second balloon. 1 mole of O 2, 32.00 grams of O 2, 273 Kelvins, 1 atmosphere. </a:t>
            </a:r>
          </a:p>
          <a:p>
            <a:r>
              <a:rPr lang="en-IN" dirty="0"/>
              <a:t>• Third balloon. 1 mole of N 2, 28.02 grams of N 2, 273 Kelvins, 1 atmosphere.</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3404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Gas Partial pressure, </a:t>
            </a:r>
            <a:r>
              <a:rPr lang="en-IN" dirty="0" err="1"/>
              <a:t>millimeters</a:t>
            </a:r>
            <a:r>
              <a:rPr lang="en-IN" dirty="0"/>
              <a:t> of mercury Percentage</a:t>
            </a:r>
          </a:p>
          <a:p>
            <a:r>
              <a:rPr lang="en-IN" dirty="0"/>
              <a:t>Nitrogen, N 2 594 78.2</a:t>
            </a:r>
          </a:p>
          <a:p>
            <a:r>
              <a:rPr lang="en-IN" dirty="0"/>
              <a:t>Oxygen, O 2 160 21.0</a:t>
            </a:r>
          </a:p>
          <a:p>
            <a:r>
              <a:rPr lang="en-IN" dirty="0"/>
              <a:t>Carbon dioxide, C O 2. Argon, A r. Water </a:t>
            </a:r>
            <a:r>
              <a:rPr lang="en-IN" dirty="0" err="1"/>
              <a:t>vapor</a:t>
            </a:r>
            <a:r>
              <a:rPr lang="en-IN" dirty="0"/>
              <a:t>, H 2 O. 6 0.8</a:t>
            </a:r>
          </a:p>
          <a:p>
            <a:r>
              <a:rPr lang="en-IN" dirty="0"/>
              <a:t>Total air 760 100</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59131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1750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second tank contains argon gas at P = 4.0 atmospheres. The gases in these two tanks are combined into one tank. The pressure is calculated as follows. P total = P sub H e + P sub A r = 2.0 atmospheres + 4.0 atmospheres = 6.0 atmospheres.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27415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Gas Partial pressure, </a:t>
            </a:r>
            <a:r>
              <a:rPr lang="en-IN" dirty="0" err="1"/>
              <a:t>millimeters</a:t>
            </a:r>
            <a:r>
              <a:rPr lang="en-IN" dirty="0"/>
              <a:t> of mercury Percentage</a:t>
            </a:r>
          </a:p>
          <a:p>
            <a:r>
              <a:rPr lang="en-IN" dirty="0"/>
              <a:t>Nitrogen, N 2 594 78.2</a:t>
            </a:r>
          </a:p>
          <a:p>
            <a:r>
              <a:rPr lang="en-IN" dirty="0"/>
              <a:t>Oxygen, O 2 160 21.0</a:t>
            </a:r>
          </a:p>
          <a:p>
            <a:r>
              <a:rPr lang="en-IN" dirty="0"/>
              <a:t>Carbon dioxide, C O 2. Argon, A r. Water </a:t>
            </a:r>
            <a:r>
              <a:rPr lang="en-IN" dirty="0" err="1"/>
              <a:t>vapor</a:t>
            </a:r>
            <a:r>
              <a:rPr lang="en-IN" dirty="0"/>
              <a:t>, H 2 O. 6 0.8</a:t>
            </a:r>
          </a:p>
          <a:p>
            <a:r>
              <a:rPr lang="en-IN" dirty="0"/>
              <a:t>Total air 760 100</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93206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Gases are described by the kinetic molecular theory of gases which states that gas particles are far apart, move fast, and exert pressure.</a:t>
            </a:r>
          </a:p>
          <a:p>
            <a:r>
              <a:rPr lang="en-US" dirty="0"/>
              <a:t>● Gases behave according to gas laws that relate the following values and laws. P and V, Boyle’s law. V and T, Charles’s law. P and T, Gay </a:t>
            </a:r>
            <a:r>
              <a:rPr lang="en-US" dirty="0" err="1"/>
              <a:t>Lussac’s</a:t>
            </a:r>
            <a:r>
              <a:rPr lang="en-US" dirty="0"/>
              <a:t> law. And P, V and T, the combined gas law.</a:t>
            </a:r>
          </a:p>
          <a:p>
            <a:r>
              <a:rPr lang="en-US" dirty="0"/>
              <a:t>Gas volume and moles are related by V and n, Avogadro’s law. At S T P, this law gives molar volume, for a gas or a gas mixture where gases exert partial pressures. Molar volume is used to find moles or volume of gases.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32305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tube is a vacuum with no air particles inside. Gases in the atmosphere at 1 atmosphere exert pressure on the mercury in the dish, causing it to rise in the tube to a height of 760 </a:t>
            </a:r>
            <a:r>
              <a:rPr lang="en-IN" dirty="0" err="1"/>
              <a:t>millimeters</a:t>
            </a:r>
            <a:r>
              <a:rPr lang="en-IN" dirty="0"/>
              <a:t> of mercury.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2199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2902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9522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 1 = 200 Kelvins and V 1 = 1 </a:t>
            </a:r>
            <a:r>
              <a:rPr lang="en-IN" dirty="0" err="1"/>
              <a:t>liter</a:t>
            </a:r>
            <a:r>
              <a:rPr lang="en-IN" dirty="0"/>
              <a:t>. When the temperature increases to 400 Kelvins, volume increases and the piston rises, but pressure remains constant. T 2 = 400 Kelvins and V 2 = 2 </a:t>
            </a:r>
            <a:r>
              <a:rPr lang="en-IN" dirty="0" err="1"/>
              <a:t>liter</a:t>
            </a:r>
            <a:r>
              <a:rPr lang="en-IN" dirty="0"/>
              <a: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40588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34779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 1 = 200 Kelvins and P 1 = 1 atmosphere. When the temperature increases to 400 Kelvins, pressure increases to increases to 2 atmospheres. The level of the piston does not change. T 2 = 400 Kelvins and P 2 = 2 atmospheres.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0553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 1 = 200 Kelvins and P 1 = 1 atmosphere. When the temperature increases to 400 Kelvins, pressure increases to increases to 2 atmospheres. The level of the piston does not change. T 2 = 400 Kelvins and P 2 = 2 atmospheres.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1457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8"/>
          <p:cNvSpPr>
            <a:spLocks noGrp="1"/>
          </p:cNvSpPr>
          <p:nvPr>
            <p:ph sz="quarter" idx="27"/>
          </p:nvPr>
        </p:nvSpPr>
        <p:spPr>
          <a:xfrm>
            <a:off x="4953000" y="5414963"/>
            <a:ext cx="3736975" cy="565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748269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12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78231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00649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41595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5902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845777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453843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75132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992354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670863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3000" y="4817173"/>
            <a:ext cx="3733800" cy="4603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7"/>
          </p:nvPr>
        </p:nvSpPr>
        <p:spPr>
          <a:xfrm>
            <a:off x="4953000" y="5414963"/>
            <a:ext cx="3736975" cy="56515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31136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12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3000" y="4817173"/>
            <a:ext cx="3733800" cy="4603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099443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20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377093"/>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9728" y="2043531"/>
            <a:ext cx="3730239" cy="36638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9728" y="2527537"/>
            <a:ext cx="3732767" cy="3409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025" y="2984198"/>
            <a:ext cx="3732767" cy="3801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4025" y="3480014"/>
            <a:ext cx="3730239" cy="372733"/>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1"/>
            <a:ext cx="3730239" cy="377092"/>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3000" y="2044863"/>
            <a:ext cx="3733414" cy="365051"/>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529072"/>
            <a:ext cx="3730239" cy="33941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9737" y="2971770"/>
            <a:ext cx="3730239" cy="392536"/>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9737" y="3476599"/>
            <a:ext cx="3733414" cy="376148"/>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0850" y="3973218"/>
            <a:ext cx="3733414" cy="3685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9737" y="3961790"/>
            <a:ext cx="3733800" cy="37995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450850" y="4468067"/>
            <a:ext cx="3729038" cy="3762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450850" y="4966050"/>
            <a:ext cx="3729038" cy="4032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447675" y="5478496"/>
            <a:ext cx="3732213" cy="30734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447675" y="5857875"/>
            <a:ext cx="3732213" cy="2444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953000" y="4430713"/>
            <a:ext cx="3733800" cy="3635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953000" y="4916488"/>
            <a:ext cx="3733800" cy="3206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953000" y="5368925"/>
            <a:ext cx="3733800" cy="3444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953000" y="5786438"/>
            <a:ext cx="3733800" cy="31591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584380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2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302397" y="1554620"/>
            <a:ext cx="3730239" cy="21151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316978" y="1875686"/>
            <a:ext cx="3730239" cy="2055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314450" y="2198503"/>
            <a:ext cx="3732767" cy="1912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314450" y="2475295"/>
            <a:ext cx="3732767" cy="213205"/>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308747" y="2817880"/>
            <a:ext cx="3730239" cy="20906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724491" y="1585350"/>
            <a:ext cx="3730239" cy="300665"/>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721315" y="2014138"/>
            <a:ext cx="3733414" cy="28812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733151" y="2396416"/>
            <a:ext cx="3730239" cy="26088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724490" y="2784021"/>
            <a:ext cx="3730239" cy="268995"/>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731564" y="3195822"/>
            <a:ext cx="3733414" cy="3139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288496" y="3172118"/>
            <a:ext cx="3733414" cy="20670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731564" y="3613977"/>
            <a:ext cx="3733800" cy="219459"/>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289697" y="3592909"/>
            <a:ext cx="3729038" cy="21103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289697" y="3977818"/>
            <a:ext cx="3729038" cy="22617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289697" y="4380434"/>
            <a:ext cx="3732213" cy="30384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296046" y="4862208"/>
            <a:ext cx="3732213" cy="28288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735125" y="3983296"/>
            <a:ext cx="3733800" cy="27556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735125" y="4388146"/>
            <a:ext cx="3733800" cy="24307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735125" y="4734989"/>
            <a:ext cx="3733800" cy="261121"/>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735125" y="5099883"/>
            <a:ext cx="3733800" cy="264219"/>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34"/>
          </p:nvPr>
        </p:nvSpPr>
        <p:spPr>
          <a:xfrm>
            <a:off x="302397" y="5309021"/>
            <a:ext cx="3719513" cy="26357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p:cNvSpPr>
            <a:spLocks noGrp="1"/>
          </p:cNvSpPr>
          <p:nvPr>
            <p:ph sz="quarter" idx="35"/>
          </p:nvPr>
        </p:nvSpPr>
        <p:spPr>
          <a:xfrm>
            <a:off x="305572" y="5752922"/>
            <a:ext cx="3813175" cy="3143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4" name="Content Placeholder 23"/>
          <p:cNvSpPr>
            <a:spLocks noGrp="1"/>
          </p:cNvSpPr>
          <p:nvPr>
            <p:ph sz="quarter" idx="36"/>
          </p:nvPr>
        </p:nvSpPr>
        <p:spPr>
          <a:xfrm>
            <a:off x="4731950" y="5505124"/>
            <a:ext cx="3813175" cy="187033"/>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8" name="Content Placeholder 27"/>
          <p:cNvSpPr>
            <a:spLocks noGrp="1"/>
          </p:cNvSpPr>
          <p:nvPr>
            <p:ph sz="quarter" idx="37"/>
          </p:nvPr>
        </p:nvSpPr>
        <p:spPr>
          <a:xfrm>
            <a:off x="4742248" y="5809672"/>
            <a:ext cx="3813175" cy="24222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30985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4151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462267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411468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410311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7992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36625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051539"/>
            <a:ext cx="8229600" cy="339969"/>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
        <p:nvSpPr>
          <p:cNvPr id="3" name="Content Placeholder 2"/>
          <p:cNvSpPr>
            <a:spLocks noGrp="1"/>
          </p:cNvSpPr>
          <p:nvPr>
            <p:ph sz="quarter" idx="15"/>
          </p:nvPr>
        </p:nvSpPr>
        <p:spPr>
          <a:xfrm>
            <a:off x="457200" y="2508250"/>
            <a:ext cx="8229600" cy="3397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2978150"/>
            <a:ext cx="8229600" cy="36353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7"/>
          </p:nvPr>
        </p:nvSpPr>
        <p:spPr>
          <a:xfrm>
            <a:off x="457200" y="3457575"/>
            <a:ext cx="8232775" cy="3524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18"/>
          </p:nvPr>
        </p:nvSpPr>
        <p:spPr>
          <a:xfrm>
            <a:off x="457200" y="3810000"/>
            <a:ext cx="8232775"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19"/>
          </p:nvPr>
        </p:nvSpPr>
        <p:spPr>
          <a:xfrm>
            <a:off x="457200" y="4267200"/>
            <a:ext cx="8232775" cy="3524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20"/>
          </p:nvPr>
        </p:nvSpPr>
        <p:spPr>
          <a:xfrm>
            <a:off x="457200" y="4713288"/>
            <a:ext cx="8232775" cy="36353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1"/>
          </p:nvPr>
        </p:nvSpPr>
        <p:spPr>
          <a:xfrm>
            <a:off x="457200" y="5076825"/>
            <a:ext cx="8232775" cy="398463"/>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2"/>
          </p:nvPr>
        </p:nvSpPr>
        <p:spPr>
          <a:xfrm>
            <a:off x="457200" y="5475288"/>
            <a:ext cx="8232775" cy="385762"/>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23"/>
          </p:nvPr>
        </p:nvSpPr>
        <p:spPr>
          <a:xfrm>
            <a:off x="457200" y="5861050"/>
            <a:ext cx="8232775" cy="31115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998710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36625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051539"/>
            <a:ext cx="8229600" cy="339969"/>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
        <p:nvSpPr>
          <p:cNvPr id="3" name="Content Placeholder 2"/>
          <p:cNvSpPr>
            <a:spLocks noGrp="1"/>
          </p:cNvSpPr>
          <p:nvPr>
            <p:ph sz="quarter" idx="15"/>
          </p:nvPr>
        </p:nvSpPr>
        <p:spPr>
          <a:xfrm>
            <a:off x="457200" y="2508250"/>
            <a:ext cx="8229600" cy="3397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2978150"/>
            <a:ext cx="8229600" cy="36353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7"/>
          </p:nvPr>
        </p:nvSpPr>
        <p:spPr>
          <a:xfrm>
            <a:off x="457200" y="3457575"/>
            <a:ext cx="8232775" cy="3524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18"/>
          </p:nvPr>
        </p:nvSpPr>
        <p:spPr>
          <a:xfrm>
            <a:off x="457200" y="3810000"/>
            <a:ext cx="8232775"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19"/>
          </p:nvPr>
        </p:nvSpPr>
        <p:spPr>
          <a:xfrm>
            <a:off x="457200" y="4267200"/>
            <a:ext cx="8232775" cy="3524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20"/>
          </p:nvPr>
        </p:nvSpPr>
        <p:spPr>
          <a:xfrm>
            <a:off x="457200" y="4713288"/>
            <a:ext cx="8232775" cy="36353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1"/>
          </p:nvPr>
        </p:nvSpPr>
        <p:spPr>
          <a:xfrm>
            <a:off x="457200" y="5076825"/>
            <a:ext cx="8232775" cy="398463"/>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2"/>
          </p:nvPr>
        </p:nvSpPr>
        <p:spPr>
          <a:xfrm>
            <a:off x="457200" y="5475288"/>
            <a:ext cx="8232775" cy="385762"/>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23"/>
          </p:nvPr>
        </p:nvSpPr>
        <p:spPr>
          <a:xfrm>
            <a:off x="457200" y="5861050"/>
            <a:ext cx="8232775" cy="31115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23373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2" name="Picture Placeholder 21" descr="Pearson Logo">
            <a:extLst>
              <a:ext uri="{FF2B5EF4-FFF2-40B4-BE49-F238E27FC236}">
                <a16:creationId xmlns:a16="http://schemas.microsoft.com/office/drawing/2014/main" id="{463657D3-0029-4FB6-A24C-CAB832988B4E}"/>
              </a:ext>
            </a:extLst>
          </p:cNvPr>
          <p:cNvPicPr>
            <a:picLocks noChangeAspect="1"/>
          </p:cNvPicPr>
          <p:nvPr userDrawn="1"/>
        </p:nvPicPr>
        <p:blipFill>
          <a:blip r:embed="rId18"/>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82" r:id="rId1"/>
    <p:sldLayoutId id="2147483675" r:id="rId2"/>
    <p:sldLayoutId id="2147483650" r:id="rId3"/>
    <p:sldLayoutId id="2147483690" r:id="rId4"/>
    <p:sldLayoutId id="2147483679" r:id="rId5"/>
    <p:sldLayoutId id="2147483677" r:id="rId6"/>
    <p:sldLayoutId id="2147483678" r:id="rId7"/>
    <p:sldLayoutId id="2147483687" r:id="rId8"/>
    <p:sldLayoutId id="2147483686" r:id="rId9"/>
    <p:sldLayoutId id="2147483688" r:id="rId10"/>
    <p:sldLayoutId id="2147483689" r:id="rId11"/>
    <p:sldLayoutId id="2147483681" r:id="rId12"/>
    <p:sldLayoutId id="2147483671" r:id="rId13"/>
    <p:sldLayoutId id="2147483680" r:id="rId14"/>
    <p:sldLayoutId id="2147483656" r:id="rId15"/>
    <p:sldLayoutId id="214748368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2" name="Picture Placeholder 21" descr="Pearson Logo">
            <a:extLst>
              <a:ext uri="{FF2B5EF4-FFF2-40B4-BE49-F238E27FC236}">
                <a16:creationId xmlns:a16="http://schemas.microsoft.com/office/drawing/2014/main" id="{463657D3-0029-4FB6-A24C-CAB832988B4E}"/>
              </a:ext>
            </a:extLst>
          </p:cNvPr>
          <p:cNvPicPr>
            <a:picLocks noChangeAspect="1"/>
          </p:cNvPicPr>
          <p:nvPr userDrawn="1"/>
        </p:nvPicPr>
        <p:blipFill>
          <a:blip r:embed="rId20"/>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3819661318"/>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5.wmf"/><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14.wmf"/><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xml"/><Relationship Id="rId1" Type="http://schemas.openxmlformats.org/officeDocument/2006/relationships/vmlDrawing" Target="../drawings/vmlDrawing4.vml"/><Relationship Id="rId4" Type="http://schemas.openxmlformats.org/officeDocument/2006/relationships/image" Target="../media/image16.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image" Target="../media/image17.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image" Target="../media/image19.wmf"/><Relationship Id="rId5" Type="http://schemas.openxmlformats.org/officeDocument/2006/relationships/oleObject" Target="../embeddings/oleObject11.bin"/><Relationship Id="rId4" Type="http://schemas.openxmlformats.org/officeDocument/2006/relationships/image" Target="../media/image18.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10.xml"/><Relationship Id="rId1" Type="http://schemas.openxmlformats.org/officeDocument/2006/relationships/vmlDrawing" Target="../drawings/vmlDrawing7.vml"/><Relationship Id="rId6" Type="http://schemas.openxmlformats.org/officeDocument/2006/relationships/image" Target="../media/image21.wmf"/><Relationship Id="rId5" Type="http://schemas.openxmlformats.org/officeDocument/2006/relationships/oleObject" Target="../embeddings/oleObject13.bin"/><Relationship Id="rId4" Type="http://schemas.openxmlformats.org/officeDocument/2006/relationships/image" Target="../media/image20.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0.xml"/><Relationship Id="rId1" Type="http://schemas.openxmlformats.org/officeDocument/2006/relationships/vmlDrawing" Target="../drawings/vmlDrawing8.vml"/><Relationship Id="rId6" Type="http://schemas.openxmlformats.org/officeDocument/2006/relationships/image" Target="../media/image21.wmf"/><Relationship Id="rId5" Type="http://schemas.openxmlformats.org/officeDocument/2006/relationships/oleObject" Target="../embeddings/oleObject17.bin"/><Relationship Id="rId4" Type="http://schemas.openxmlformats.org/officeDocument/2006/relationships/image" Target="../media/image20.wmf"/></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8.bin"/><Relationship Id="rId7" Type="http://schemas.openxmlformats.org/officeDocument/2006/relationships/image" Target="../media/image25.png"/><Relationship Id="rId2" Type="http://schemas.openxmlformats.org/officeDocument/2006/relationships/slideLayout" Target="../slideLayouts/slideLayout9.xml"/><Relationship Id="rId1" Type="http://schemas.openxmlformats.org/officeDocument/2006/relationships/vmlDrawing" Target="../drawings/vmlDrawing9.vml"/><Relationship Id="rId6" Type="http://schemas.openxmlformats.org/officeDocument/2006/relationships/image" Target="../media/image24.wmf"/><Relationship Id="rId5" Type="http://schemas.openxmlformats.org/officeDocument/2006/relationships/oleObject" Target="../embeddings/oleObject19.bin"/><Relationship Id="rId4" Type="http://schemas.openxmlformats.org/officeDocument/2006/relationships/image" Target="../media/image23.wmf"/></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9.xml"/><Relationship Id="rId1" Type="http://schemas.openxmlformats.org/officeDocument/2006/relationships/vmlDrawing" Target="../drawings/vmlDrawing10.vml"/><Relationship Id="rId6" Type="http://schemas.openxmlformats.org/officeDocument/2006/relationships/image" Target="../media/image27.wmf"/><Relationship Id="rId5" Type="http://schemas.openxmlformats.org/officeDocument/2006/relationships/oleObject" Target="../embeddings/oleObject21.bin"/><Relationship Id="rId4" Type="http://schemas.openxmlformats.org/officeDocument/2006/relationships/image" Target="../media/image26.wmf"/></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oleObject" Target="../embeddings/oleObject27.bin"/><Relationship Id="rId3" Type="http://schemas.openxmlformats.org/officeDocument/2006/relationships/notesSlide" Target="../notesSlides/notesSlide5.xml"/><Relationship Id="rId7" Type="http://schemas.openxmlformats.org/officeDocument/2006/relationships/oleObject" Target="../embeddings/oleObject24.bin"/><Relationship Id="rId12" Type="http://schemas.openxmlformats.org/officeDocument/2006/relationships/image" Target="../media/image34.wmf"/><Relationship Id="rId2" Type="http://schemas.openxmlformats.org/officeDocument/2006/relationships/slideLayout" Target="../slideLayouts/slideLayout9.xml"/><Relationship Id="rId16" Type="http://schemas.openxmlformats.org/officeDocument/2006/relationships/image" Target="../media/image36.wmf"/><Relationship Id="rId1" Type="http://schemas.openxmlformats.org/officeDocument/2006/relationships/vmlDrawing" Target="../drawings/vmlDrawing11.vml"/><Relationship Id="rId6" Type="http://schemas.openxmlformats.org/officeDocument/2006/relationships/image" Target="../media/image31.wmf"/><Relationship Id="rId11" Type="http://schemas.openxmlformats.org/officeDocument/2006/relationships/oleObject" Target="../embeddings/oleObject26.bin"/><Relationship Id="rId5" Type="http://schemas.openxmlformats.org/officeDocument/2006/relationships/oleObject" Target="../embeddings/oleObject23.bin"/><Relationship Id="rId15" Type="http://schemas.openxmlformats.org/officeDocument/2006/relationships/oleObject" Target="../embeddings/oleObject28.bin"/><Relationship Id="rId10" Type="http://schemas.openxmlformats.org/officeDocument/2006/relationships/image" Target="../media/image33.wmf"/><Relationship Id="rId4" Type="http://schemas.openxmlformats.org/officeDocument/2006/relationships/image" Target="../media/image37.png"/><Relationship Id="rId9" Type="http://schemas.openxmlformats.org/officeDocument/2006/relationships/oleObject" Target="../embeddings/oleObject25.bin"/><Relationship Id="rId14" Type="http://schemas.openxmlformats.org/officeDocument/2006/relationships/image" Target="../media/image35.wmf"/></Relationships>
</file>

<file path=ppt/slides/_rels/slide24.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oleObject" Target="../embeddings/oleObject29.bin"/><Relationship Id="rId7" Type="http://schemas.openxmlformats.org/officeDocument/2006/relationships/oleObject" Target="../embeddings/oleObject31.bin"/><Relationship Id="rId12" Type="http://schemas.openxmlformats.org/officeDocument/2006/relationships/image" Target="../media/image42.wmf"/><Relationship Id="rId2" Type="http://schemas.openxmlformats.org/officeDocument/2006/relationships/slideLayout" Target="../slideLayouts/slideLayout9.xml"/><Relationship Id="rId1" Type="http://schemas.openxmlformats.org/officeDocument/2006/relationships/vmlDrawing" Target="../drawings/vmlDrawing12.vml"/><Relationship Id="rId6" Type="http://schemas.openxmlformats.org/officeDocument/2006/relationships/image" Target="../media/image39.wmf"/><Relationship Id="rId11" Type="http://schemas.openxmlformats.org/officeDocument/2006/relationships/oleObject" Target="../embeddings/oleObject33.bin"/><Relationship Id="rId5" Type="http://schemas.openxmlformats.org/officeDocument/2006/relationships/oleObject" Target="../embeddings/oleObject30.bin"/><Relationship Id="rId10" Type="http://schemas.openxmlformats.org/officeDocument/2006/relationships/image" Target="../media/image41.wmf"/><Relationship Id="rId4" Type="http://schemas.openxmlformats.org/officeDocument/2006/relationships/image" Target="../media/image38.wmf"/><Relationship Id="rId9" Type="http://schemas.openxmlformats.org/officeDocument/2006/relationships/oleObject" Target="../embeddings/oleObject32.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oleObject" Target="../embeddings/oleObject34.bin"/><Relationship Id="rId7" Type="http://schemas.openxmlformats.org/officeDocument/2006/relationships/oleObject" Target="../embeddings/oleObject36.bin"/><Relationship Id="rId12" Type="http://schemas.openxmlformats.org/officeDocument/2006/relationships/image" Target="../media/image47.wmf"/><Relationship Id="rId2" Type="http://schemas.openxmlformats.org/officeDocument/2006/relationships/slideLayout" Target="../slideLayouts/slideLayout9.xml"/><Relationship Id="rId1" Type="http://schemas.openxmlformats.org/officeDocument/2006/relationships/vmlDrawing" Target="../drawings/vmlDrawing13.vml"/><Relationship Id="rId6" Type="http://schemas.openxmlformats.org/officeDocument/2006/relationships/image" Target="../media/image44.wmf"/><Relationship Id="rId11" Type="http://schemas.openxmlformats.org/officeDocument/2006/relationships/oleObject" Target="../embeddings/oleObject38.bin"/><Relationship Id="rId5" Type="http://schemas.openxmlformats.org/officeDocument/2006/relationships/oleObject" Target="../embeddings/oleObject35.bin"/><Relationship Id="rId10" Type="http://schemas.openxmlformats.org/officeDocument/2006/relationships/image" Target="../media/image46.wmf"/><Relationship Id="rId4" Type="http://schemas.openxmlformats.org/officeDocument/2006/relationships/image" Target="../media/image43.wmf"/><Relationship Id="rId9" Type="http://schemas.openxmlformats.org/officeDocument/2006/relationships/oleObject" Target="../embeddings/oleObject37.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5.xml"/><Relationship Id="rId1" Type="http://schemas.openxmlformats.org/officeDocument/2006/relationships/vmlDrawing" Target="../drawings/vmlDrawing14.vml"/><Relationship Id="rId4" Type="http://schemas.openxmlformats.org/officeDocument/2006/relationships/image" Target="../media/image48.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5.xml"/><Relationship Id="rId1" Type="http://schemas.openxmlformats.org/officeDocument/2006/relationships/vmlDrawing" Target="../drawings/vmlDrawing15.vml"/><Relationship Id="rId4" Type="http://schemas.openxmlformats.org/officeDocument/2006/relationships/image" Target="../media/image49.wmf"/></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6.wmf"/><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8.wmf"/><Relationship Id="rId5" Type="http://schemas.openxmlformats.org/officeDocument/2006/relationships/image" Target="../media/image5.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7.wmf"/></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41.bin"/><Relationship Id="rId7" Type="http://schemas.openxmlformats.org/officeDocument/2006/relationships/oleObject" Target="../embeddings/oleObject43.bin"/><Relationship Id="rId12" Type="http://schemas.openxmlformats.org/officeDocument/2006/relationships/image" Target="../media/image47.wmf"/><Relationship Id="rId2" Type="http://schemas.openxmlformats.org/officeDocument/2006/relationships/slideLayout" Target="../slideLayouts/slideLayout9.xml"/><Relationship Id="rId1" Type="http://schemas.openxmlformats.org/officeDocument/2006/relationships/vmlDrawing" Target="../drawings/vmlDrawing16.vml"/><Relationship Id="rId6" Type="http://schemas.openxmlformats.org/officeDocument/2006/relationships/image" Target="../media/image52.wmf"/><Relationship Id="rId11" Type="http://schemas.openxmlformats.org/officeDocument/2006/relationships/oleObject" Target="../embeddings/oleObject45.bin"/><Relationship Id="rId5" Type="http://schemas.openxmlformats.org/officeDocument/2006/relationships/oleObject" Target="../embeddings/oleObject42.bin"/><Relationship Id="rId10" Type="http://schemas.openxmlformats.org/officeDocument/2006/relationships/image" Target="../media/image54.wmf"/><Relationship Id="rId4" Type="http://schemas.openxmlformats.org/officeDocument/2006/relationships/image" Target="../media/image51.wmf"/><Relationship Id="rId9" Type="http://schemas.openxmlformats.org/officeDocument/2006/relationships/oleObject" Target="../embeddings/oleObject44.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9.xml"/><Relationship Id="rId1" Type="http://schemas.openxmlformats.org/officeDocument/2006/relationships/vmlDrawing" Target="../drawings/vmlDrawing17.vml"/><Relationship Id="rId6" Type="http://schemas.openxmlformats.org/officeDocument/2006/relationships/image" Target="../media/image56.wmf"/><Relationship Id="rId5" Type="http://schemas.openxmlformats.org/officeDocument/2006/relationships/oleObject" Target="../embeddings/oleObject47.bin"/><Relationship Id="rId4" Type="http://schemas.openxmlformats.org/officeDocument/2006/relationships/image" Target="../media/image55.wmf"/></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vmlDrawing" Target="../drawings/vmlDrawing18.vml"/><Relationship Id="rId6" Type="http://schemas.openxmlformats.org/officeDocument/2006/relationships/image" Target="../media/image61.png"/><Relationship Id="rId5" Type="http://schemas.openxmlformats.org/officeDocument/2006/relationships/image" Target="../media/image60.wmf"/><Relationship Id="rId4" Type="http://schemas.openxmlformats.org/officeDocument/2006/relationships/oleObject" Target="../embeddings/oleObject48.bin"/></Relationships>
</file>

<file path=ppt/slides/_rels/slide38.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oleObject" Target="../embeddings/oleObject49.bin"/><Relationship Id="rId7" Type="http://schemas.openxmlformats.org/officeDocument/2006/relationships/oleObject" Target="../embeddings/oleObject51.bin"/><Relationship Id="rId2" Type="http://schemas.openxmlformats.org/officeDocument/2006/relationships/slideLayout" Target="../slideLayouts/slideLayout25.xml"/><Relationship Id="rId1" Type="http://schemas.openxmlformats.org/officeDocument/2006/relationships/vmlDrawing" Target="../drawings/vmlDrawing19.vml"/><Relationship Id="rId6" Type="http://schemas.openxmlformats.org/officeDocument/2006/relationships/image" Target="../media/image63.wmf"/><Relationship Id="rId5" Type="http://schemas.openxmlformats.org/officeDocument/2006/relationships/oleObject" Target="../embeddings/oleObject50.bin"/><Relationship Id="rId4" Type="http://schemas.openxmlformats.org/officeDocument/2006/relationships/image" Target="../media/image62.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9.xml"/><Relationship Id="rId1" Type="http://schemas.openxmlformats.org/officeDocument/2006/relationships/vmlDrawing" Target="../drawings/vmlDrawing20.vml"/><Relationship Id="rId6" Type="http://schemas.openxmlformats.org/officeDocument/2006/relationships/image" Target="../media/image66.wmf"/><Relationship Id="rId5" Type="http://schemas.openxmlformats.org/officeDocument/2006/relationships/oleObject" Target="../embeddings/oleObject53.bin"/><Relationship Id="rId4" Type="http://schemas.openxmlformats.org/officeDocument/2006/relationships/image" Target="../media/image65.wmf"/></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67.wmf"/><Relationship Id="rId13" Type="http://schemas.openxmlformats.org/officeDocument/2006/relationships/oleObject" Target="../embeddings/oleObject57.bin"/><Relationship Id="rId3" Type="http://schemas.openxmlformats.org/officeDocument/2006/relationships/oleObject" Target="../embeddings/oleObject52.bin"/><Relationship Id="rId7" Type="http://schemas.openxmlformats.org/officeDocument/2006/relationships/oleObject" Target="../embeddings/oleObject54.bin"/><Relationship Id="rId12" Type="http://schemas.openxmlformats.org/officeDocument/2006/relationships/image" Target="../media/image69.wmf"/><Relationship Id="rId2" Type="http://schemas.openxmlformats.org/officeDocument/2006/relationships/slideLayout" Target="../slideLayouts/slideLayout27.xml"/><Relationship Id="rId1" Type="http://schemas.openxmlformats.org/officeDocument/2006/relationships/vmlDrawing" Target="../drawings/vmlDrawing21.vml"/><Relationship Id="rId6" Type="http://schemas.openxmlformats.org/officeDocument/2006/relationships/image" Target="../media/image66.wmf"/><Relationship Id="rId11" Type="http://schemas.openxmlformats.org/officeDocument/2006/relationships/oleObject" Target="../embeddings/oleObject56.bin"/><Relationship Id="rId5" Type="http://schemas.openxmlformats.org/officeDocument/2006/relationships/oleObject" Target="../embeddings/oleObject53.bin"/><Relationship Id="rId10" Type="http://schemas.openxmlformats.org/officeDocument/2006/relationships/image" Target="../media/image68.wmf"/><Relationship Id="rId4" Type="http://schemas.openxmlformats.org/officeDocument/2006/relationships/image" Target="../media/image65.wmf"/><Relationship Id="rId9" Type="http://schemas.openxmlformats.org/officeDocument/2006/relationships/oleObject" Target="../embeddings/oleObject55.bin"/><Relationship Id="rId14" Type="http://schemas.openxmlformats.org/officeDocument/2006/relationships/image" Target="../media/image70.wmf"/></Relationships>
</file>

<file path=ppt/slides/_rels/slide41.xml.rels><?xml version="1.0" encoding="UTF-8" standalone="yes"?>
<Relationships xmlns="http://schemas.openxmlformats.org/package/2006/relationships"><Relationship Id="rId8" Type="http://schemas.openxmlformats.org/officeDocument/2006/relationships/image" Target="../media/image73.wmf"/><Relationship Id="rId13" Type="http://schemas.openxmlformats.org/officeDocument/2006/relationships/oleObject" Target="../embeddings/oleObject63.bin"/><Relationship Id="rId18" Type="http://schemas.openxmlformats.org/officeDocument/2006/relationships/image" Target="../media/image78.wmf"/><Relationship Id="rId3" Type="http://schemas.openxmlformats.org/officeDocument/2006/relationships/oleObject" Target="../embeddings/oleObject58.bin"/><Relationship Id="rId7" Type="http://schemas.openxmlformats.org/officeDocument/2006/relationships/oleObject" Target="../embeddings/oleObject60.bin"/><Relationship Id="rId12" Type="http://schemas.openxmlformats.org/officeDocument/2006/relationships/image" Target="../media/image75.wmf"/><Relationship Id="rId17" Type="http://schemas.openxmlformats.org/officeDocument/2006/relationships/oleObject" Target="../embeddings/oleObject65.bin"/><Relationship Id="rId2" Type="http://schemas.openxmlformats.org/officeDocument/2006/relationships/slideLayout" Target="../slideLayouts/slideLayout25.xml"/><Relationship Id="rId16" Type="http://schemas.openxmlformats.org/officeDocument/2006/relationships/image" Target="../media/image77.wmf"/><Relationship Id="rId1" Type="http://schemas.openxmlformats.org/officeDocument/2006/relationships/vmlDrawing" Target="../drawings/vmlDrawing22.vml"/><Relationship Id="rId6" Type="http://schemas.openxmlformats.org/officeDocument/2006/relationships/image" Target="../media/image72.wmf"/><Relationship Id="rId11" Type="http://schemas.openxmlformats.org/officeDocument/2006/relationships/oleObject" Target="../embeddings/oleObject62.bin"/><Relationship Id="rId5" Type="http://schemas.openxmlformats.org/officeDocument/2006/relationships/oleObject" Target="../embeddings/oleObject59.bin"/><Relationship Id="rId15" Type="http://schemas.openxmlformats.org/officeDocument/2006/relationships/oleObject" Target="../embeddings/oleObject64.bin"/><Relationship Id="rId10" Type="http://schemas.openxmlformats.org/officeDocument/2006/relationships/image" Target="../media/image74.wmf"/><Relationship Id="rId4" Type="http://schemas.openxmlformats.org/officeDocument/2006/relationships/image" Target="../media/image71.wmf"/><Relationship Id="rId9" Type="http://schemas.openxmlformats.org/officeDocument/2006/relationships/oleObject" Target="../embeddings/oleObject61.bin"/><Relationship Id="rId14" Type="http://schemas.openxmlformats.org/officeDocument/2006/relationships/image" Target="../media/image76.wmf"/></Relationships>
</file>

<file path=ppt/slides/_rels/slide42.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oleObject" Target="../embeddings/oleObject66.bin"/><Relationship Id="rId7" Type="http://schemas.openxmlformats.org/officeDocument/2006/relationships/oleObject" Target="../embeddings/oleObject68.bin"/><Relationship Id="rId12" Type="http://schemas.openxmlformats.org/officeDocument/2006/relationships/image" Target="../media/image81.wmf"/><Relationship Id="rId2" Type="http://schemas.openxmlformats.org/officeDocument/2006/relationships/slideLayout" Target="../slideLayouts/slideLayout25.xml"/><Relationship Id="rId1" Type="http://schemas.openxmlformats.org/officeDocument/2006/relationships/vmlDrawing" Target="../drawings/vmlDrawing23.vml"/><Relationship Id="rId6" Type="http://schemas.openxmlformats.org/officeDocument/2006/relationships/image" Target="../media/image72.wmf"/><Relationship Id="rId11" Type="http://schemas.openxmlformats.org/officeDocument/2006/relationships/oleObject" Target="../embeddings/oleObject70.bin"/><Relationship Id="rId5" Type="http://schemas.openxmlformats.org/officeDocument/2006/relationships/oleObject" Target="../embeddings/oleObject67.bin"/><Relationship Id="rId10" Type="http://schemas.openxmlformats.org/officeDocument/2006/relationships/image" Target="../media/image80.wmf"/><Relationship Id="rId4" Type="http://schemas.openxmlformats.org/officeDocument/2006/relationships/image" Target="../media/image71.wmf"/><Relationship Id="rId9" Type="http://schemas.openxmlformats.org/officeDocument/2006/relationships/oleObject" Target="../embeddings/oleObject69.bin"/></Relationships>
</file>

<file path=ppt/slides/_rels/slide43.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oleObject" Target="../embeddings/oleObject71.bin"/><Relationship Id="rId7" Type="http://schemas.openxmlformats.org/officeDocument/2006/relationships/oleObject" Target="../embeddings/oleObject73.bin"/><Relationship Id="rId2" Type="http://schemas.openxmlformats.org/officeDocument/2006/relationships/slideLayout" Target="../slideLayouts/slideLayout25.xml"/><Relationship Id="rId1" Type="http://schemas.openxmlformats.org/officeDocument/2006/relationships/vmlDrawing" Target="../drawings/vmlDrawing24.vml"/><Relationship Id="rId6" Type="http://schemas.openxmlformats.org/officeDocument/2006/relationships/image" Target="../media/image83.wmf"/><Relationship Id="rId5" Type="http://schemas.openxmlformats.org/officeDocument/2006/relationships/oleObject" Target="../embeddings/oleObject72.bin"/><Relationship Id="rId10" Type="http://schemas.openxmlformats.org/officeDocument/2006/relationships/image" Target="../media/image85.wmf"/><Relationship Id="rId4" Type="http://schemas.openxmlformats.org/officeDocument/2006/relationships/image" Target="../media/image82.wmf"/><Relationship Id="rId9" Type="http://schemas.openxmlformats.org/officeDocument/2006/relationships/oleObject" Target="../embeddings/oleObject74.bin"/></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77.bin"/><Relationship Id="rId13" Type="http://schemas.openxmlformats.org/officeDocument/2006/relationships/image" Target="../media/image89.wmf"/><Relationship Id="rId3" Type="http://schemas.openxmlformats.org/officeDocument/2006/relationships/notesSlide" Target="../notesSlides/notesSlide7.xml"/><Relationship Id="rId7" Type="http://schemas.openxmlformats.org/officeDocument/2006/relationships/image" Target="../media/image86.wmf"/><Relationship Id="rId12" Type="http://schemas.openxmlformats.org/officeDocument/2006/relationships/oleObject" Target="../embeddings/oleObject79.bin"/><Relationship Id="rId17" Type="http://schemas.openxmlformats.org/officeDocument/2006/relationships/image" Target="../media/image91.wmf"/><Relationship Id="rId2" Type="http://schemas.openxmlformats.org/officeDocument/2006/relationships/slideLayout" Target="../slideLayouts/slideLayout25.xml"/><Relationship Id="rId16" Type="http://schemas.openxmlformats.org/officeDocument/2006/relationships/oleObject" Target="../embeddings/oleObject81.bin"/><Relationship Id="rId1" Type="http://schemas.openxmlformats.org/officeDocument/2006/relationships/vmlDrawing" Target="../drawings/vmlDrawing25.vml"/><Relationship Id="rId6" Type="http://schemas.openxmlformats.org/officeDocument/2006/relationships/oleObject" Target="../embeddings/oleObject76.bin"/><Relationship Id="rId11" Type="http://schemas.openxmlformats.org/officeDocument/2006/relationships/image" Target="../media/image88.wmf"/><Relationship Id="rId5" Type="http://schemas.openxmlformats.org/officeDocument/2006/relationships/image" Target="../media/image82.wmf"/><Relationship Id="rId15" Type="http://schemas.openxmlformats.org/officeDocument/2006/relationships/image" Target="../media/image90.wmf"/><Relationship Id="rId10" Type="http://schemas.openxmlformats.org/officeDocument/2006/relationships/oleObject" Target="../embeddings/oleObject78.bin"/><Relationship Id="rId4" Type="http://schemas.openxmlformats.org/officeDocument/2006/relationships/oleObject" Target="../embeddings/oleObject75.bin"/><Relationship Id="rId9" Type="http://schemas.openxmlformats.org/officeDocument/2006/relationships/image" Target="../media/image87.wmf"/><Relationship Id="rId14" Type="http://schemas.openxmlformats.org/officeDocument/2006/relationships/oleObject" Target="../embeddings/oleObject80.bin"/></Relationships>
</file>

<file path=ppt/slides/_rels/slide45.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oleObject" Target="../embeddings/oleObject82.bin"/><Relationship Id="rId7" Type="http://schemas.openxmlformats.org/officeDocument/2006/relationships/oleObject" Target="../embeddings/oleObject84.bin"/><Relationship Id="rId2" Type="http://schemas.openxmlformats.org/officeDocument/2006/relationships/slideLayout" Target="../slideLayouts/slideLayout25.xml"/><Relationship Id="rId1" Type="http://schemas.openxmlformats.org/officeDocument/2006/relationships/vmlDrawing" Target="../drawings/vmlDrawing26.vml"/><Relationship Id="rId6" Type="http://schemas.openxmlformats.org/officeDocument/2006/relationships/image" Target="../media/image93.wmf"/><Relationship Id="rId5" Type="http://schemas.openxmlformats.org/officeDocument/2006/relationships/oleObject" Target="../embeddings/oleObject83.bin"/><Relationship Id="rId10" Type="http://schemas.openxmlformats.org/officeDocument/2006/relationships/image" Target="../media/image95.wmf"/><Relationship Id="rId4" Type="http://schemas.openxmlformats.org/officeDocument/2006/relationships/image" Target="../media/image92.wmf"/><Relationship Id="rId9" Type="http://schemas.openxmlformats.org/officeDocument/2006/relationships/oleObject" Target="../embeddings/oleObject85.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25.xml"/><Relationship Id="rId1" Type="http://schemas.openxmlformats.org/officeDocument/2006/relationships/vmlDrawing" Target="../drawings/vmlDrawing27.vml"/><Relationship Id="rId4" Type="http://schemas.openxmlformats.org/officeDocument/2006/relationships/image" Target="../media/image96.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25.xml"/><Relationship Id="rId1" Type="http://schemas.openxmlformats.org/officeDocument/2006/relationships/vmlDrawing" Target="../drawings/vmlDrawing28.vml"/><Relationship Id="rId4" Type="http://schemas.openxmlformats.org/officeDocument/2006/relationships/image" Target="../media/image96.wmf"/></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vmlDrawing" Target="../drawings/vmlDrawing29.vml"/><Relationship Id="rId6" Type="http://schemas.openxmlformats.org/officeDocument/2006/relationships/image" Target="../media/image99.png"/><Relationship Id="rId5" Type="http://schemas.openxmlformats.org/officeDocument/2006/relationships/image" Target="../media/image98.wmf"/><Relationship Id="rId4" Type="http://schemas.openxmlformats.org/officeDocument/2006/relationships/oleObject" Target="../embeddings/oleObject88.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9.xml"/><Relationship Id="rId1" Type="http://schemas.openxmlformats.org/officeDocument/2006/relationships/vmlDrawing" Target="../drawings/vmlDrawing2.vml"/><Relationship Id="rId4" Type="http://schemas.openxmlformats.org/officeDocument/2006/relationships/image" Target="../media/image10.w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19.xml"/><Relationship Id="rId1" Type="http://schemas.openxmlformats.org/officeDocument/2006/relationships/vmlDrawing" Target="../drawings/vmlDrawing30.vml"/><Relationship Id="rId6" Type="http://schemas.openxmlformats.org/officeDocument/2006/relationships/image" Target="../media/image101.wmf"/><Relationship Id="rId5" Type="http://schemas.openxmlformats.org/officeDocument/2006/relationships/oleObject" Target="../embeddings/oleObject90.bin"/><Relationship Id="rId4" Type="http://schemas.openxmlformats.org/officeDocument/2006/relationships/image" Target="../media/image100.wmf"/></Relationships>
</file>

<file path=ppt/slides/_rels/slide51.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oleObject" Target="../embeddings/oleObject91.bin"/><Relationship Id="rId7" Type="http://schemas.openxmlformats.org/officeDocument/2006/relationships/oleObject" Target="../embeddings/oleObject93.bin"/><Relationship Id="rId2" Type="http://schemas.openxmlformats.org/officeDocument/2006/relationships/slideLayout" Target="../slideLayouts/slideLayout25.xml"/><Relationship Id="rId1" Type="http://schemas.openxmlformats.org/officeDocument/2006/relationships/vmlDrawing" Target="../drawings/vmlDrawing31.vml"/><Relationship Id="rId6" Type="http://schemas.openxmlformats.org/officeDocument/2006/relationships/image" Target="../media/image103.wmf"/><Relationship Id="rId5" Type="http://schemas.openxmlformats.org/officeDocument/2006/relationships/oleObject" Target="../embeddings/oleObject92.bin"/><Relationship Id="rId10" Type="http://schemas.openxmlformats.org/officeDocument/2006/relationships/image" Target="../media/image105.wmf"/><Relationship Id="rId4" Type="http://schemas.openxmlformats.org/officeDocument/2006/relationships/image" Target="../media/image102.wmf"/><Relationship Id="rId9" Type="http://schemas.openxmlformats.org/officeDocument/2006/relationships/oleObject" Target="../embeddings/oleObject94.bin"/></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97.bin"/><Relationship Id="rId13" Type="http://schemas.openxmlformats.org/officeDocument/2006/relationships/image" Target="../media/image110.wmf"/><Relationship Id="rId18" Type="http://schemas.openxmlformats.org/officeDocument/2006/relationships/oleObject" Target="../embeddings/oleObject102.bin"/><Relationship Id="rId3" Type="http://schemas.openxmlformats.org/officeDocument/2006/relationships/notesSlide" Target="../notesSlides/notesSlide10.xml"/><Relationship Id="rId7" Type="http://schemas.openxmlformats.org/officeDocument/2006/relationships/image" Target="../media/image107.wmf"/><Relationship Id="rId12" Type="http://schemas.openxmlformats.org/officeDocument/2006/relationships/oleObject" Target="../embeddings/oleObject99.bin"/><Relationship Id="rId17" Type="http://schemas.openxmlformats.org/officeDocument/2006/relationships/image" Target="../media/image112.wmf"/><Relationship Id="rId2" Type="http://schemas.openxmlformats.org/officeDocument/2006/relationships/slideLayout" Target="../slideLayouts/slideLayout25.xml"/><Relationship Id="rId16" Type="http://schemas.openxmlformats.org/officeDocument/2006/relationships/oleObject" Target="../embeddings/oleObject101.bin"/><Relationship Id="rId1" Type="http://schemas.openxmlformats.org/officeDocument/2006/relationships/vmlDrawing" Target="../drawings/vmlDrawing32.vml"/><Relationship Id="rId6" Type="http://schemas.openxmlformats.org/officeDocument/2006/relationships/oleObject" Target="../embeddings/oleObject96.bin"/><Relationship Id="rId11" Type="http://schemas.openxmlformats.org/officeDocument/2006/relationships/image" Target="../media/image109.wmf"/><Relationship Id="rId5" Type="http://schemas.openxmlformats.org/officeDocument/2006/relationships/image" Target="../media/image106.wmf"/><Relationship Id="rId15" Type="http://schemas.openxmlformats.org/officeDocument/2006/relationships/image" Target="../media/image111.wmf"/><Relationship Id="rId10" Type="http://schemas.openxmlformats.org/officeDocument/2006/relationships/oleObject" Target="../embeddings/oleObject98.bin"/><Relationship Id="rId19" Type="http://schemas.openxmlformats.org/officeDocument/2006/relationships/image" Target="../media/image113.wmf"/><Relationship Id="rId4" Type="http://schemas.openxmlformats.org/officeDocument/2006/relationships/oleObject" Target="../embeddings/oleObject95.bin"/><Relationship Id="rId9" Type="http://schemas.openxmlformats.org/officeDocument/2006/relationships/image" Target="../media/image108.wmf"/><Relationship Id="rId14" Type="http://schemas.openxmlformats.org/officeDocument/2006/relationships/oleObject" Target="../embeddings/oleObject100.bin"/></Relationships>
</file>

<file path=ppt/slides/_rels/slide53.xml.rels><?xml version="1.0" encoding="UTF-8" standalone="yes"?>
<Relationships xmlns="http://schemas.openxmlformats.org/package/2006/relationships"><Relationship Id="rId8" Type="http://schemas.openxmlformats.org/officeDocument/2006/relationships/image" Target="../media/image116.wmf"/><Relationship Id="rId13" Type="http://schemas.openxmlformats.org/officeDocument/2006/relationships/oleObject" Target="../embeddings/oleObject108.bin"/><Relationship Id="rId3" Type="http://schemas.openxmlformats.org/officeDocument/2006/relationships/oleObject" Target="../embeddings/oleObject103.bin"/><Relationship Id="rId7" Type="http://schemas.openxmlformats.org/officeDocument/2006/relationships/oleObject" Target="../embeddings/oleObject105.bin"/><Relationship Id="rId12" Type="http://schemas.openxmlformats.org/officeDocument/2006/relationships/image" Target="../media/image118.wmf"/><Relationship Id="rId2" Type="http://schemas.openxmlformats.org/officeDocument/2006/relationships/slideLayout" Target="../slideLayouts/slideLayout25.xml"/><Relationship Id="rId1" Type="http://schemas.openxmlformats.org/officeDocument/2006/relationships/vmlDrawing" Target="../drawings/vmlDrawing33.vml"/><Relationship Id="rId6" Type="http://schemas.openxmlformats.org/officeDocument/2006/relationships/image" Target="../media/image115.wmf"/><Relationship Id="rId11" Type="http://schemas.openxmlformats.org/officeDocument/2006/relationships/oleObject" Target="../embeddings/oleObject107.bin"/><Relationship Id="rId5" Type="http://schemas.openxmlformats.org/officeDocument/2006/relationships/oleObject" Target="../embeddings/oleObject104.bin"/><Relationship Id="rId10" Type="http://schemas.openxmlformats.org/officeDocument/2006/relationships/image" Target="../media/image117.wmf"/><Relationship Id="rId4" Type="http://schemas.openxmlformats.org/officeDocument/2006/relationships/image" Target="../media/image114.wmf"/><Relationship Id="rId9" Type="http://schemas.openxmlformats.org/officeDocument/2006/relationships/oleObject" Target="../embeddings/oleObject106.bin"/><Relationship Id="rId14" Type="http://schemas.openxmlformats.org/officeDocument/2006/relationships/image" Target="../media/image119.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Layout" Target="../slideLayouts/slideLayout25.xml"/><Relationship Id="rId1" Type="http://schemas.openxmlformats.org/officeDocument/2006/relationships/vmlDrawing" Target="../drawings/vmlDrawing34.vml"/><Relationship Id="rId4" Type="http://schemas.openxmlformats.org/officeDocument/2006/relationships/image" Target="../media/image120.wmf"/></Relationships>
</file>

<file path=ppt/slides/_rels/slide55.xml.rels><?xml version="1.0" encoding="UTF-8" standalone="yes"?>
<Relationships xmlns="http://schemas.openxmlformats.org/package/2006/relationships"><Relationship Id="rId8" Type="http://schemas.openxmlformats.org/officeDocument/2006/relationships/image" Target="../media/image122.wmf"/><Relationship Id="rId13" Type="http://schemas.openxmlformats.org/officeDocument/2006/relationships/oleObject" Target="../embeddings/oleObject115.bin"/><Relationship Id="rId3" Type="http://schemas.openxmlformats.org/officeDocument/2006/relationships/oleObject" Target="../embeddings/oleObject110.bin"/><Relationship Id="rId7" Type="http://schemas.openxmlformats.org/officeDocument/2006/relationships/oleObject" Target="../embeddings/oleObject112.bin"/><Relationship Id="rId12" Type="http://schemas.openxmlformats.org/officeDocument/2006/relationships/image" Target="../media/image124.wmf"/><Relationship Id="rId2" Type="http://schemas.openxmlformats.org/officeDocument/2006/relationships/slideLayout" Target="../slideLayouts/slideLayout25.xml"/><Relationship Id="rId16" Type="http://schemas.openxmlformats.org/officeDocument/2006/relationships/image" Target="../media/image126.wmf"/><Relationship Id="rId1" Type="http://schemas.openxmlformats.org/officeDocument/2006/relationships/vmlDrawing" Target="../drawings/vmlDrawing35.vml"/><Relationship Id="rId6" Type="http://schemas.openxmlformats.org/officeDocument/2006/relationships/image" Target="../media/image121.wmf"/><Relationship Id="rId11" Type="http://schemas.openxmlformats.org/officeDocument/2006/relationships/oleObject" Target="../embeddings/oleObject114.bin"/><Relationship Id="rId5" Type="http://schemas.openxmlformats.org/officeDocument/2006/relationships/oleObject" Target="../embeddings/oleObject111.bin"/><Relationship Id="rId15" Type="http://schemas.openxmlformats.org/officeDocument/2006/relationships/oleObject" Target="../embeddings/oleObject116.bin"/><Relationship Id="rId10" Type="http://schemas.openxmlformats.org/officeDocument/2006/relationships/image" Target="../media/image123.wmf"/><Relationship Id="rId4" Type="http://schemas.openxmlformats.org/officeDocument/2006/relationships/image" Target="../media/image120.wmf"/><Relationship Id="rId9" Type="http://schemas.openxmlformats.org/officeDocument/2006/relationships/oleObject" Target="../embeddings/oleObject113.bin"/><Relationship Id="rId14" Type="http://schemas.openxmlformats.org/officeDocument/2006/relationships/image" Target="../media/image125.wmf"/></Relationships>
</file>

<file path=ppt/slides/_rels/slide56.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oleObject" Target="../embeddings/oleObject117.bin"/><Relationship Id="rId7" Type="http://schemas.openxmlformats.org/officeDocument/2006/relationships/oleObject" Target="../embeddings/oleObject119.bin"/><Relationship Id="rId12" Type="http://schemas.openxmlformats.org/officeDocument/2006/relationships/image" Target="../media/image130.wmf"/><Relationship Id="rId2" Type="http://schemas.openxmlformats.org/officeDocument/2006/relationships/slideLayout" Target="../slideLayouts/slideLayout25.xml"/><Relationship Id="rId1" Type="http://schemas.openxmlformats.org/officeDocument/2006/relationships/vmlDrawing" Target="../drawings/vmlDrawing36.vml"/><Relationship Id="rId6" Type="http://schemas.openxmlformats.org/officeDocument/2006/relationships/image" Target="../media/image127.wmf"/><Relationship Id="rId11" Type="http://schemas.openxmlformats.org/officeDocument/2006/relationships/oleObject" Target="../embeddings/oleObject121.bin"/><Relationship Id="rId5" Type="http://schemas.openxmlformats.org/officeDocument/2006/relationships/oleObject" Target="../embeddings/oleObject118.bin"/><Relationship Id="rId10" Type="http://schemas.openxmlformats.org/officeDocument/2006/relationships/image" Target="../media/image129.wmf"/><Relationship Id="rId4" Type="http://schemas.openxmlformats.org/officeDocument/2006/relationships/image" Target="../media/image120.wmf"/><Relationship Id="rId9" Type="http://schemas.openxmlformats.org/officeDocument/2006/relationships/oleObject" Target="../embeddings/oleObject120.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8" Type="http://schemas.openxmlformats.org/officeDocument/2006/relationships/image" Target="../media/image135.wmf"/><Relationship Id="rId13" Type="http://schemas.openxmlformats.org/officeDocument/2006/relationships/oleObject" Target="../embeddings/oleObject127.bin"/><Relationship Id="rId3" Type="http://schemas.openxmlformats.org/officeDocument/2006/relationships/oleObject" Target="../embeddings/oleObject122.bin"/><Relationship Id="rId7" Type="http://schemas.openxmlformats.org/officeDocument/2006/relationships/oleObject" Target="../embeddings/oleObject124.bin"/><Relationship Id="rId12" Type="http://schemas.openxmlformats.org/officeDocument/2006/relationships/image" Target="../media/image137.wmf"/><Relationship Id="rId2" Type="http://schemas.openxmlformats.org/officeDocument/2006/relationships/slideLayout" Target="../slideLayouts/slideLayout20.xml"/><Relationship Id="rId1" Type="http://schemas.openxmlformats.org/officeDocument/2006/relationships/vmlDrawing" Target="../drawings/vmlDrawing37.vml"/><Relationship Id="rId6" Type="http://schemas.openxmlformats.org/officeDocument/2006/relationships/image" Target="../media/image134.wmf"/><Relationship Id="rId11" Type="http://schemas.openxmlformats.org/officeDocument/2006/relationships/oleObject" Target="../embeddings/oleObject126.bin"/><Relationship Id="rId5" Type="http://schemas.openxmlformats.org/officeDocument/2006/relationships/oleObject" Target="../embeddings/oleObject123.bin"/><Relationship Id="rId10" Type="http://schemas.openxmlformats.org/officeDocument/2006/relationships/image" Target="../media/image136.wmf"/><Relationship Id="rId4" Type="http://schemas.openxmlformats.org/officeDocument/2006/relationships/image" Target="../media/image133.wmf"/><Relationship Id="rId9" Type="http://schemas.openxmlformats.org/officeDocument/2006/relationships/oleObject" Target="../embeddings/oleObject125.bin"/><Relationship Id="rId14" Type="http://schemas.openxmlformats.org/officeDocument/2006/relationships/image" Target="../media/image138.wmf"/></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130.bin"/><Relationship Id="rId13" Type="http://schemas.openxmlformats.org/officeDocument/2006/relationships/image" Target="../media/image143.wmf"/><Relationship Id="rId18" Type="http://schemas.openxmlformats.org/officeDocument/2006/relationships/oleObject" Target="../embeddings/oleObject135.bin"/><Relationship Id="rId3" Type="http://schemas.openxmlformats.org/officeDocument/2006/relationships/notesSlide" Target="../notesSlides/notesSlide12.xml"/><Relationship Id="rId21" Type="http://schemas.openxmlformats.org/officeDocument/2006/relationships/image" Target="../media/image147.wmf"/><Relationship Id="rId7" Type="http://schemas.openxmlformats.org/officeDocument/2006/relationships/image" Target="../media/image140.wmf"/><Relationship Id="rId12" Type="http://schemas.openxmlformats.org/officeDocument/2006/relationships/oleObject" Target="../embeddings/oleObject132.bin"/><Relationship Id="rId17" Type="http://schemas.openxmlformats.org/officeDocument/2006/relationships/image" Target="../media/image145.wmf"/><Relationship Id="rId2" Type="http://schemas.openxmlformats.org/officeDocument/2006/relationships/slideLayout" Target="../slideLayouts/slideLayout25.xml"/><Relationship Id="rId16" Type="http://schemas.openxmlformats.org/officeDocument/2006/relationships/oleObject" Target="../embeddings/oleObject134.bin"/><Relationship Id="rId20" Type="http://schemas.openxmlformats.org/officeDocument/2006/relationships/oleObject" Target="../embeddings/oleObject136.bin"/><Relationship Id="rId1" Type="http://schemas.openxmlformats.org/officeDocument/2006/relationships/vmlDrawing" Target="../drawings/vmlDrawing38.vml"/><Relationship Id="rId6" Type="http://schemas.openxmlformats.org/officeDocument/2006/relationships/oleObject" Target="../embeddings/oleObject129.bin"/><Relationship Id="rId11" Type="http://schemas.openxmlformats.org/officeDocument/2006/relationships/image" Target="../media/image142.wmf"/><Relationship Id="rId5" Type="http://schemas.openxmlformats.org/officeDocument/2006/relationships/image" Target="../media/image139.wmf"/><Relationship Id="rId15" Type="http://schemas.openxmlformats.org/officeDocument/2006/relationships/image" Target="../media/image144.wmf"/><Relationship Id="rId23" Type="http://schemas.openxmlformats.org/officeDocument/2006/relationships/image" Target="../media/image148.wmf"/><Relationship Id="rId10" Type="http://schemas.openxmlformats.org/officeDocument/2006/relationships/oleObject" Target="../embeddings/oleObject131.bin"/><Relationship Id="rId19" Type="http://schemas.openxmlformats.org/officeDocument/2006/relationships/image" Target="../media/image146.wmf"/><Relationship Id="rId4" Type="http://schemas.openxmlformats.org/officeDocument/2006/relationships/oleObject" Target="../embeddings/oleObject128.bin"/><Relationship Id="rId9" Type="http://schemas.openxmlformats.org/officeDocument/2006/relationships/image" Target="../media/image141.wmf"/><Relationship Id="rId14" Type="http://schemas.openxmlformats.org/officeDocument/2006/relationships/oleObject" Target="../embeddings/oleObject133.bin"/><Relationship Id="rId22" Type="http://schemas.openxmlformats.org/officeDocument/2006/relationships/oleObject" Target="../embeddings/oleObject137.bin"/></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140.bin"/><Relationship Id="rId13" Type="http://schemas.openxmlformats.org/officeDocument/2006/relationships/image" Target="../media/image151.wmf"/><Relationship Id="rId3" Type="http://schemas.openxmlformats.org/officeDocument/2006/relationships/notesSlide" Target="../notesSlides/notesSlide13.xml"/><Relationship Id="rId7" Type="http://schemas.openxmlformats.org/officeDocument/2006/relationships/image" Target="../media/image140.wmf"/><Relationship Id="rId12" Type="http://schemas.openxmlformats.org/officeDocument/2006/relationships/oleObject" Target="../embeddings/oleObject142.bin"/><Relationship Id="rId2" Type="http://schemas.openxmlformats.org/officeDocument/2006/relationships/slideLayout" Target="../slideLayouts/slideLayout25.xml"/><Relationship Id="rId1" Type="http://schemas.openxmlformats.org/officeDocument/2006/relationships/vmlDrawing" Target="../drawings/vmlDrawing39.vml"/><Relationship Id="rId6" Type="http://schemas.openxmlformats.org/officeDocument/2006/relationships/oleObject" Target="../embeddings/oleObject139.bin"/><Relationship Id="rId11" Type="http://schemas.openxmlformats.org/officeDocument/2006/relationships/image" Target="../media/image150.wmf"/><Relationship Id="rId5" Type="http://schemas.openxmlformats.org/officeDocument/2006/relationships/image" Target="../media/image139.wmf"/><Relationship Id="rId10" Type="http://schemas.openxmlformats.org/officeDocument/2006/relationships/oleObject" Target="../embeddings/oleObject141.bin"/><Relationship Id="rId4" Type="http://schemas.openxmlformats.org/officeDocument/2006/relationships/oleObject" Target="../embeddings/oleObject138.bin"/><Relationship Id="rId9" Type="http://schemas.openxmlformats.org/officeDocument/2006/relationships/image" Target="../media/image149.w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43.bin"/><Relationship Id="rId2" Type="http://schemas.openxmlformats.org/officeDocument/2006/relationships/slideLayout" Target="../slideLayouts/slideLayout25.xml"/><Relationship Id="rId1" Type="http://schemas.openxmlformats.org/officeDocument/2006/relationships/vmlDrawing" Target="../drawings/vmlDrawing40.vml"/><Relationship Id="rId4" Type="http://schemas.openxmlformats.org/officeDocument/2006/relationships/image" Target="../media/image152.wmf"/></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146.bin"/><Relationship Id="rId13" Type="http://schemas.openxmlformats.org/officeDocument/2006/relationships/image" Target="../media/image156.wmf"/><Relationship Id="rId18" Type="http://schemas.openxmlformats.org/officeDocument/2006/relationships/oleObject" Target="../embeddings/oleObject151.bin"/><Relationship Id="rId3" Type="http://schemas.openxmlformats.org/officeDocument/2006/relationships/notesSlide" Target="../notesSlides/notesSlide14.xml"/><Relationship Id="rId21" Type="http://schemas.openxmlformats.org/officeDocument/2006/relationships/image" Target="../media/image160.wmf"/><Relationship Id="rId7" Type="http://schemas.openxmlformats.org/officeDocument/2006/relationships/image" Target="../media/image153.wmf"/><Relationship Id="rId12" Type="http://schemas.openxmlformats.org/officeDocument/2006/relationships/oleObject" Target="../embeddings/oleObject148.bin"/><Relationship Id="rId17" Type="http://schemas.openxmlformats.org/officeDocument/2006/relationships/image" Target="../media/image158.wmf"/><Relationship Id="rId2" Type="http://schemas.openxmlformats.org/officeDocument/2006/relationships/slideLayout" Target="../slideLayouts/slideLayout25.xml"/><Relationship Id="rId16" Type="http://schemas.openxmlformats.org/officeDocument/2006/relationships/oleObject" Target="../embeddings/oleObject150.bin"/><Relationship Id="rId20" Type="http://schemas.openxmlformats.org/officeDocument/2006/relationships/oleObject" Target="../embeddings/oleObject152.bin"/><Relationship Id="rId1" Type="http://schemas.openxmlformats.org/officeDocument/2006/relationships/vmlDrawing" Target="../drawings/vmlDrawing41.vml"/><Relationship Id="rId6" Type="http://schemas.openxmlformats.org/officeDocument/2006/relationships/oleObject" Target="../embeddings/oleObject145.bin"/><Relationship Id="rId11" Type="http://schemas.openxmlformats.org/officeDocument/2006/relationships/image" Target="../media/image155.wmf"/><Relationship Id="rId5" Type="http://schemas.openxmlformats.org/officeDocument/2006/relationships/image" Target="../media/image152.wmf"/><Relationship Id="rId15" Type="http://schemas.openxmlformats.org/officeDocument/2006/relationships/image" Target="../media/image157.wmf"/><Relationship Id="rId10" Type="http://schemas.openxmlformats.org/officeDocument/2006/relationships/oleObject" Target="../embeddings/oleObject147.bin"/><Relationship Id="rId19" Type="http://schemas.openxmlformats.org/officeDocument/2006/relationships/image" Target="../media/image159.wmf"/><Relationship Id="rId4" Type="http://schemas.openxmlformats.org/officeDocument/2006/relationships/oleObject" Target="../embeddings/oleObject144.bin"/><Relationship Id="rId9" Type="http://schemas.openxmlformats.org/officeDocument/2006/relationships/image" Target="../media/image154.wmf"/><Relationship Id="rId14" Type="http://schemas.openxmlformats.org/officeDocument/2006/relationships/oleObject" Target="../embeddings/oleObject149.bin"/></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155.bin"/><Relationship Id="rId3" Type="http://schemas.openxmlformats.org/officeDocument/2006/relationships/notesSlide" Target="../notesSlides/notesSlide15.xml"/><Relationship Id="rId7" Type="http://schemas.openxmlformats.org/officeDocument/2006/relationships/image" Target="../media/image161.wmf"/><Relationship Id="rId2" Type="http://schemas.openxmlformats.org/officeDocument/2006/relationships/slideLayout" Target="../slideLayouts/slideLayout25.xml"/><Relationship Id="rId1" Type="http://schemas.openxmlformats.org/officeDocument/2006/relationships/vmlDrawing" Target="../drawings/vmlDrawing42.vml"/><Relationship Id="rId6" Type="http://schemas.openxmlformats.org/officeDocument/2006/relationships/oleObject" Target="../embeddings/oleObject154.bin"/><Relationship Id="rId5" Type="http://schemas.openxmlformats.org/officeDocument/2006/relationships/image" Target="../media/image152.wmf"/><Relationship Id="rId4" Type="http://schemas.openxmlformats.org/officeDocument/2006/relationships/oleObject" Target="../embeddings/oleObject153.bin"/><Relationship Id="rId9" Type="http://schemas.openxmlformats.org/officeDocument/2006/relationships/image" Target="../media/image162.w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63.wmf"/><Relationship Id="rId2" Type="http://schemas.openxmlformats.org/officeDocument/2006/relationships/slideLayout" Target="../slideLayouts/slideLayout25.xml"/><Relationship Id="rId1" Type="http://schemas.openxmlformats.org/officeDocument/2006/relationships/vmlDrawing" Target="../drawings/vmlDrawing43.vml"/><Relationship Id="rId6" Type="http://schemas.openxmlformats.org/officeDocument/2006/relationships/oleObject" Target="../embeddings/oleObject157.bin"/><Relationship Id="rId5" Type="http://schemas.openxmlformats.org/officeDocument/2006/relationships/image" Target="../media/image152.wmf"/><Relationship Id="rId4" Type="http://schemas.openxmlformats.org/officeDocument/2006/relationships/oleObject" Target="../embeddings/oleObject156.bin"/></Relationships>
</file>

<file path=ppt/slides/_rels/slide6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xml"/><Relationship Id="rId1" Type="http://schemas.openxmlformats.org/officeDocument/2006/relationships/vmlDrawing" Target="../drawings/vmlDrawing44.vml"/><Relationship Id="rId6" Type="http://schemas.openxmlformats.org/officeDocument/2006/relationships/image" Target="../media/image166.png"/><Relationship Id="rId5" Type="http://schemas.openxmlformats.org/officeDocument/2006/relationships/image" Target="../media/image165.wmf"/><Relationship Id="rId4" Type="http://schemas.openxmlformats.org/officeDocument/2006/relationships/oleObject" Target="../embeddings/oleObject158.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8" Type="http://schemas.openxmlformats.org/officeDocument/2006/relationships/image" Target="../media/image169.wmf"/><Relationship Id="rId3" Type="http://schemas.openxmlformats.org/officeDocument/2006/relationships/oleObject" Target="../embeddings/oleObject159.bin"/><Relationship Id="rId7" Type="http://schemas.openxmlformats.org/officeDocument/2006/relationships/oleObject" Target="../embeddings/oleObject161.bin"/><Relationship Id="rId12" Type="http://schemas.openxmlformats.org/officeDocument/2006/relationships/image" Target="../media/image171.wmf"/><Relationship Id="rId2" Type="http://schemas.openxmlformats.org/officeDocument/2006/relationships/slideLayout" Target="../slideLayouts/slideLayout25.xml"/><Relationship Id="rId1" Type="http://schemas.openxmlformats.org/officeDocument/2006/relationships/vmlDrawing" Target="../drawings/vmlDrawing45.vml"/><Relationship Id="rId6" Type="http://schemas.openxmlformats.org/officeDocument/2006/relationships/image" Target="../media/image168.wmf"/><Relationship Id="rId11" Type="http://schemas.openxmlformats.org/officeDocument/2006/relationships/oleObject" Target="../embeddings/oleObject163.bin"/><Relationship Id="rId5" Type="http://schemas.openxmlformats.org/officeDocument/2006/relationships/oleObject" Target="../embeddings/oleObject160.bin"/><Relationship Id="rId10" Type="http://schemas.openxmlformats.org/officeDocument/2006/relationships/image" Target="../media/image170.wmf"/><Relationship Id="rId4" Type="http://schemas.openxmlformats.org/officeDocument/2006/relationships/image" Target="../media/image167.wmf"/><Relationship Id="rId9" Type="http://schemas.openxmlformats.org/officeDocument/2006/relationships/oleObject" Target="../embeddings/oleObject162.bin"/></Relationships>
</file>

<file path=ppt/slides/_rels/slide72.xml.rels><?xml version="1.0" encoding="UTF-8" standalone="yes"?>
<Relationships xmlns="http://schemas.openxmlformats.org/package/2006/relationships"><Relationship Id="rId8" Type="http://schemas.openxmlformats.org/officeDocument/2006/relationships/image" Target="../media/image174.wmf"/><Relationship Id="rId3" Type="http://schemas.openxmlformats.org/officeDocument/2006/relationships/oleObject" Target="../embeddings/oleObject164.bin"/><Relationship Id="rId7" Type="http://schemas.openxmlformats.org/officeDocument/2006/relationships/oleObject" Target="../embeddings/oleObject166.bin"/><Relationship Id="rId2" Type="http://schemas.openxmlformats.org/officeDocument/2006/relationships/slideLayout" Target="../slideLayouts/slideLayout25.xml"/><Relationship Id="rId1" Type="http://schemas.openxmlformats.org/officeDocument/2006/relationships/vmlDrawing" Target="../drawings/vmlDrawing46.vml"/><Relationship Id="rId6" Type="http://schemas.openxmlformats.org/officeDocument/2006/relationships/image" Target="../media/image173.wmf"/><Relationship Id="rId5" Type="http://schemas.openxmlformats.org/officeDocument/2006/relationships/oleObject" Target="../embeddings/oleObject165.bin"/><Relationship Id="rId4" Type="http://schemas.openxmlformats.org/officeDocument/2006/relationships/image" Target="../media/image172.w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67.bin"/><Relationship Id="rId2" Type="http://schemas.openxmlformats.org/officeDocument/2006/relationships/slideLayout" Target="../slideLayouts/slideLayout22.xml"/><Relationship Id="rId1" Type="http://schemas.openxmlformats.org/officeDocument/2006/relationships/vmlDrawing" Target="../drawings/vmlDrawing47.vml"/><Relationship Id="rId4" Type="http://schemas.openxmlformats.org/officeDocument/2006/relationships/image" Target="../media/image175.w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68.bin"/><Relationship Id="rId2" Type="http://schemas.openxmlformats.org/officeDocument/2006/relationships/slideLayout" Target="../slideLayouts/slideLayout20.xml"/><Relationship Id="rId1" Type="http://schemas.openxmlformats.org/officeDocument/2006/relationships/vmlDrawing" Target="../drawings/vmlDrawing48.vml"/><Relationship Id="rId4" Type="http://schemas.openxmlformats.org/officeDocument/2006/relationships/image" Target="../media/image176.wmf"/></Relationships>
</file>

<file path=ppt/slides/_rels/slide7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oleObject" Target="../embeddings/oleObject169.bin"/><Relationship Id="rId7" Type="http://schemas.openxmlformats.org/officeDocument/2006/relationships/oleObject" Target="../embeddings/oleObject171.bin"/><Relationship Id="rId2" Type="http://schemas.openxmlformats.org/officeDocument/2006/relationships/slideLayout" Target="../slideLayouts/slideLayout25.xml"/><Relationship Id="rId1" Type="http://schemas.openxmlformats.org/officeDocument/2006/relationships/vmlDrawing" Target="../drawings/vmlDrawing49.vml"/><Relationship Id="rId6" Type="http://schemas.openxmlformats.org/officeDocument/2006/relationships/image" Target="../media/image179.wmf"/><Relationship Id="rId5" Type="http://schemas.openxmlformats.org/officeDocument/2006/relationships/oleObject" Target="../embeddings/oleObject170.bin"/><Relationship Id="rId4" Type="http://schemas.openxmlformats.org/officeDocument/2006/relationships/image" Target="../media/image178.wmf"/></Relationships>
</file>

<file path=ppt/slides/_rels/slide77.xml.rels><?xml version="1.0" encoding="UTF-8" standalone="yes"?>
<Relationships xmlns="http://schemas.openxmlformats.org/package/2006/relationships"><Relationship Id="rId8" Type="http://schemas.openxmlformats.org/officeDocument/2006/relationships/image" Target="../media/image182.wmf"/><Relationship Id="rId3" Type="http://schemas.openxmlformats.org/officeDocument/2006/relationships/oleObject" Target="../embeddings/oleObject172.bin"/><Relationship Id="rId7" Type="http://schemas.openxmlformats.org/officeDocument/2006/relationships/oleObject" Target="../embeddings/oleObject174.bin"/><Relationship Id="rId2" Type="http://schemas.openxmlformats.org/officeDocument/2006/relationships/slideLayout" Target="../slideLayouts/slideLayout25.xml"/><Relationship Id="rId1" Type="http://schemas.openxmlformats.org/officeDocument/2006/relationships/vmlDrawing" Target="../drawings/vmlDrawing50.vml"/><Relationship Id="rId6" Type="http://schemas.openxmlformats.org/officeDocument/2006/relationships/image" Target="../media/image181.wmf"/><Relationship Id="rId5" Type="http://schemas.openxmlformats.org/officeDocument/2006/relationships/oleObject" Target="../embeddings/oleObject173.bin"/><Relationship Id="rId10" Type="http://schemas.openxmlformats.org/officeDocument/2006/relationships/image" Target="../media/image183.wmf"/><Relationship Id="rId4" Type="http://schemas.openxmlformats.org/officeDocument/2006/relationships/image" Target="../media/image178.wmf"/><Relationship Id="rId9" Type="http://schemas.openxmlformats.org/officeDocument/2006/relationships/oleObject" Target="../embeddings/oleObject175.bin"/></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76.bin"/><Relationship Id="rId2" Type="http://schemas.openxmlformats.org/officeDocument/2006/relationships/slideLayout" Target="../slideLayouts/slideLayout35.xml"/><Relationship Id="rId1" Type="http://schemas.openxmlformats.org/officeDocument/2006/relationships/vmlDrawing" Target="../drawings/vmlDrawing51.vml"/><Relationship Id="rId4" Type="http://schemas.openxmlformats.org/officeDocument/2006/relationships/image" Target="../media/image184.wmf"/></Relationships>
</file>

<file path=ppt/slides/_rels/slide79.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oleObject" Target="../embeddings/oleObject177.bin"/><Relationship Id="rId7" Type="http://schemas.openxmlformats.org/officeDocument/2006/relationships/oleObject" Target="../embeddings/oleObject179.bin"/><Relationship Id="rId12" Type="http://schemas.openxmlformats.org/officeDocument/2006/relationships/image" Target="../media/image189.wmf"/><Relationship Id="rId2" Type="http://schemas.openxmlformats.org/officeDocument/2006/relationships/slideLayout" Target="../slideLayouts/slideLayout25.xml"/><Relationship Id="rId1" Type="http://schemas.openxmlformats.org/officeDocument/2006/relationships/vmlDrawing" Target="../drawings/vmlDrawing52.vml"/><Relationship Id="rId6" Type="http://schemas.openxmlformats.org/officeDocument/2006/relationships/image" Target="../media/image186.wmf"/><Relationship Id="rId11" Type="http://schemas.openxmlformats.org/officeDocument/2006/relationships/oleObject" Target="../embeddings/oleObject181.bin"/><Relationship Id="rId5" Type="http://schemas.openxmlformats.org/officeDocument/2006/relationships/oleObject" Target="../embeddings/oleObject178.bin"/><Relationship Id="rId10" Type="http://schemas.openxmlformats.org/officeDocument/2006/relationships/image" Target="../media/image188.wmf"/><Relationship Id="rId4" Type="http://schemas.openxmlformats.org/officeDocument/2006/relationships/image" Target="../media/image185.wmf"/><Relationship Id="rId9" Type="http://schemas.openxmlformats.org/officeDocument/2006/relationships/oleObject" Target="../embeddings/oleObject180.bin"/></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82.bin"/><Relationship Id="rId2" Type="http://schemas.openxmlformats.org/officeDocument/2006/relationships/slideLayout" Target="../slideLayouts/slideLayout25.xml"/><Relationship Id="rId1" Type="http://schemas.openxmlformats.org/officeDocument/2006/relationships/vmlDrawing" Target="../drawings/vmlDrawing53.v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5.wmf"/></Relationships>
</file>

<file path=ppt/slides/_rels/slide81.xml.rels><?xml version="1.0" encoding="UTF-8" standalone="yes"?>
<Relationships xmlns="http://schemas.openxmlformats.org/package/2006/relationships"><Relationship Id="rId8" Type="http://schemas.openxmlformats.org/officeDocument/2006/relationships/image" Target="../media/image194.wmf"/><Relationship Id="rId3" Type="http://schemas.openxmlformats.org/officeDocument/2006/relationships/oleObject" Target="../embeddings/oleObject183.bin"/><Relationship Id="rId7" Type="http://schemas.openxmlformats.org/officeDocument/2006/relationships/oleObject" Target="../embeddings/oleObject185.bin"/><Relationship Id="rId2" Type="http://schemas.openxmlformats.org/officeDocument/2006/relationships/slideLayout" Target="../slideLayouts/slideLayout35.xml"/><Relationship Id="rId1" Type="http://schemas.openxmlformats.org/officeDocument/2006/relationships/vmlDrawing" Target="../drawings/vmlDrawing54.vml"/><Relationship Id="rId6" Type="http://schemas.openxmlformats.org/officeDocument/2006/relationships/image" Target="../media/image193.wmf"/><Relationship Id="rId5" Type="http://schemas.openxmlformats.org/officeDocument/2006/relationships/oleObject" Target="../embeddings/oleObject184.bin"/><Relationship Id="rId10" Type="http://schemas.openxmlformats.org/officeDocument/2006/relationships/image" Target="../media/image195.wmf"/><Relationship Id="rId4" Type="http://schemas.openxmlformats.org/officeDocument/2006/relationships/image" Target="../media/image192.wmf"/><Relationship Id="rId9" Type="http://schemas.openxmlformats.org/officeDocument/2006/relationships/oleObject" Target="../embeddings/oleObject186.bin"/></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87.bin"/><Relationship Id="rId2" Type="http://schemas.openxmlformats.org/officeDocument/2006/relationships/slideLayout" Target="../slideLayouts/slideLayout35.xml"/><Relationship Id="rId1" Type="http://schemas.openxmlformats.org/officeDocument/2006/relationships/vmlDrawing" Target="../drawings/vmlDrawing55.vml"/><Relationship Id="rId6" Type="http://schemas.openxmlformats.org/officeDocument/2006/relationships/image" Target="../media/image197.wmf"/><Relationship Id="rId5" Type="http://schemas.openxmlformats.org/officeDocument/2006/relationships/oleObject" Target="../embeddings/oleObject188.bin"/><Relationship Id="rId4" Type="http://schemas.openxmlformats.org/officeDocument/2006/relationships/image" Target="../media/image196.wmf"/></Relationships>
</file>

<file path=ppt/slides/_rels/slide83.xml.rels><?xml version="1.0" encoding="UTF-8" standalone="yes"?>
<Relationships xmlns="http://schemas.openxmlformats.org/package/2006/relationships"><Relationship Id="rId8" Type="http://schemas.openxmlformats.org/officeDocument/2006/relationships/image" Target="../media/image200.wmf"/><Relationship Id="rId3" Type="http://schemas.openxmlformats.org/officeDocument/2006/relationships/oleObject" Target="../embeddings/oleObject189.bin"/><Relationship Id="rId7" Type="http://schemas.openxmlformats.org/officeDocument/2006/relationships/oleObject" Target="../embeddings/oleObject191.bin"/><Relationship Id="rId2" Type="http://schemas.openxmlformats.org/officeDocument/2006/relationships/slideLayout" Target="../slideLayouts/slideLayout35.xml"/><Relationship Id="rId1" Type="http://schemas.openxmlformats.org/officeDocument/2006/relationships/vmlDrawing" Target="../drawings/vmlDrawing56.vml"/><Relationship Id="rId6" Type="http://schemas.openxmlformats.org/officeDocument/2006/relationships/image" Target="../media/image199.wmf"/><Relationship Id="rId5" Type="http://schemas.openxmlformats.org/officeDocument/2006/relationships/oleObject" Target="../embeddings/oleObject190.bin"/><Relationship Id="rId4" Type="http://schemas.openxmlformats.org/officeDocument/2006/relationships/image" Target="../media/image198.wmf"/></Relationships>
</file>

<file path=ppt/slides/_rels/slide8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92.bin"/><Relationship Id="rId2" Type="http://schemas.openxmlformats.org/officeDocument/2006/relationships/slideLayout" Target="../slideLayouts/slideLayout19.xml"/><Relationship Id="rId1" Type="http://schemas.openxmlformats.org/officeDocument/2006/relationships/vmlDrawing" Target="../drawings/vmlDrawing57.vml"/><Relationship Id="rId4" Type="http://schemas.openxmlformats.org/officeDocument/2006/relationships/image" Target="../media/image203.wmf"/></Relationships>
</file>

<file path=ppt/slides/_rels/slide87.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notesSlide" Target="../notesSlides/notesSlide21.xml"/><Relationship Id="rId7" Type="http://schemas.openxmlformats.org/officeDocument/2006/relationships/image" Target="../media/image206.wmf"/><Relationship Id="rId2" Type="http://schemas.openxmlformats.org/officeDocument/2006/relationships/slideLayout" Target="../slideLayouts/slideLayout25.xml"/><Relationship Id="rId1" Type="http://schemas.openxmlformats.org/officeDocument/2006/relationships/vmlDrawing" Target="../drawings/vmlDrawing58.vml"/><Relationship Id="rId6" Type="http://schemas.openxmlformats.org/officeDocument/2006/relationships/oleObject" Target="../embeddings/oleObject194.bin"/><Relationship Id="rId5" Type="http://schemas.openxmlformats.org/officeDocument/2006/relationships/image" Target="../media/image205.wmf"/><Relationship Id="rId4" Type="http://schemas.openxmlformats.org/officeDocument/2006/relationships/oleObject" Target="../embeddings/oleObject193.bin"/></Relationships>
</file>

<file path=ppt/slides/_rels/slide89.xml.rels><?xml version="1.0" encoding="UTF-8" standalone="yes"?>
<Relationships xmlns="http://schemas.openxmlformats.org/package/2006/relationships"><Relationship Id="rId8" Type="http://schemas.openxmlformats.org/officeDocument/2006/relationships/image" Target="../media/image209.wmf"/><Relationship Id="rId3" Type="http://schemas.openxmlformats.org/officeDocument/2006/relationships/oleObject" Target="../embeddings/oleObject195.bin"/><Relationship Id="rId7" Type="http://schemas.openxmlformats.org/officeDocument/2006/relationships/oleObject" Target="../embeddings/oleObject197.bin"/><Relationship Id="rId12" Type="http://schemas.openxmlformats.org/officeDocument/2006/relationships/image" Target="../media/image211.wmf"/><Relationship Id="rId2" Type="http://schemas.openxmlformats.org/officeDocument/2006/relationships/slideLayout" Target="../slideLayouts/slideLayout25.xml"/><Relationship Id="rId1" Type="http://schemas.openxmlformats.org/officeDocument/2006/relationships/vmlDrawing" Target="../drawings/vmlDrawing59.vml"/><Relationship Id="rId6" Type="http://schemas.openxmlformats.org/officeDocument/2006/relationships/image" Target="../media/image208.wmf"/><Relationship Id="rId11" Type="http://schemas.openxmlformats.org/officeDocument/2006/relationships/oleObject" Target="../embeddings/oleObject199.bin"/><Relationship Id="rId5" Type="http://schemas.openxmlformats.org/officeDocument/2006/relationships/oleObject" Target="../embeddings/oleObject196.bin"/><Relationship Id="rId10" Type="http://schemas.openxmlformats.org/officeDocument/2006/relationships/image" Target="../media/image210.wmf"/><Relationship Id="rId4" Type="http://schemas.openxmlformats.org/officeDocument/2006/relationships/image" Target="../media/image207.wmf"/><Relationship Id="rId9" Type="http://schemas.openxmlformats.org/officeDocument/2006/relationships/oleObject" Target="../embeddings/oleObject198.bin"/></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8" Type="http://schemas.openxmlformats.org/officeDocument/2006/relationships/image" Target="../media/image212.wmf"/><Relationship Id="rId3" Type="http://schemas.openxmlformats.org/officeDocument/2006/relationships/oleObject" Target="../embeddings/oleObject200.bin"/><Relationship Id="rId7" Type="http://schemas.openxmlformats.org/officeDocument/2006/relationships/oleObject" Target="../embeddings/oleObject202.bin"/><Relationship Id="rId2" Type="http://schemas.openxmlformats.org/officeDocument/2006/relationships/slideLayout" Target="../slideLayouts/slideLayout25.xml"/><Relationship Id="rId1" Type="http://schemas.openxmlformats.org/officeDocument/2006/relationships/vmlDrawing" Target="../drawings/vmlDrawing60.vml"/><Relationship Id="rId6" Type="http://schemas.openxmlformats.org/officeDocument/2006/relationships/image" Target="../media/image211.wmf"/><Relationship Id="rId5" Type="http://schemas.openxmlformats.org/officeDocument/2006/relationships/oleObject" Target="../embeddings/oleObject201.bin"/><Relationship Id="rId4" Type="http://schemas.openxmlformats.org/officeDocument/2006/relationships/image" Target="../media/image207.wmf"/></Relationships>
</file>

<file path=ppt/slides/_rels/slide91.xml.rels><?xml version="1.0" encoding="UTF-8" standalone="yes"?>
<Relationships xmlns="http://schemas.openxmlformats.org/package/2006/relationships"><Relationship Id="rId8" Type="http://schemas.openxmlformats.org/officeDocument/2006/relationships/image" Target="../media/image213.wmf"/><Relationship Id="rId3" Type="http://schemas.openxmlformats.org/officeDocument/2006/relationships/oleObject" Target="../embeddings/oleObject203.bin"/><Relationship Id="rId7" Type="http://schemas.openxmlformats.org/officeDocument/2006/relationships/oleObject" Target="../embeddings/oleObject205.bin"/><Relationship Id="rId2" Type="http://schemas.openxmlformats.org/officeDocument/2006/relationships/slideLayout" Target="../slideLayouts/slideLayout25.xml"/><Relationship Id="rId1" Type="http://schemas.openxmlformats.org/officeDocument/2006/relationships/vmlDrawing" Target="../drawings/vmlDrawing61.vml"/><Relationship Id="rId6" Type="http://schemas.openxmlformats.org/officeDocument/2006/relationships/image" Target="../media/image211.wmf"/><Relationship Id="rId5" Type="http://schemas.openxmlformats.org/officeDocument/2006/relationships/oleObject" Target="../embeddings/oleObject204.bin"/><Relationship Id="rId4" Type="http://schemas.openxmlformats.org/officeDocument/2006/relationships/image" Target="../media/image207.w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8" Type="http://schemas.openxmlformats.org/officeDocument/2006/relationships/image" Target="../media/image216.wmf"/><Relationship Id="rId3" Type="http://schemas.openxmlformats.org/officeDocument/2006/relationships/oleObject" Target="../embeddings/oleObject206.bin"/><Relationship Id="rId7" Type="http://schemas.openxmlformats.org/officeDocument/2006/relationships/oleObject" Target="../embeddings/oleObject208.bin"/><Relationship Id="rId2" Type="http://schemas.openxmlformats.org/officeDocument/2006/relationships/slideLayout" Target="../slideLayouts/slideLayout25.xml"/><Relationship Id="rId1" Type="http://schemas.openxmlformats.org/officeDocument/2006/relationships/vmlDrawing" Target="../drawings/vmlDrawing62.vml"/><Relationship Id="rId6" Type="http://schemas.openxmlformats.org/officeDocument/2006/relationships/image" Target="../media/image215.wmf"/><Relationship Id="rId5" Type="http://schemas.openxmlformats.org/officeDocument/2006/relationships/oleObject" Target="../embeddings/oleObject207.bin"/><Relationship Id="rId10" Type="http://schemas.openxmlformats.org/officeDocument/2006/relationships/image" Target="../media/image217.wmf"/><Relationship Id="rId4" Type="http://schemas.openxmlformats.org/officeDocument/2006/relationships/image" Target="../media/image214.wmf"/><Relationship Id="rId9" Type="http://schemas.openxmlformats.org/officeDocument/2006/relationships/oleObject" Target="../embeddings/oleObject209.bin"/></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210.bin"/><Relationship Id="rId2" Type="http://schemas.openxmlformats.org/officeDocument/2006/relationships/slideLayout" Target="../slideLayouts/slideLayout23.xml"/><Relationship Id="rId1" Type="http://schemas.openxmlformats.org/officeDocument/2006/relationships/vmlDrawing" Target="../drawings/vmlDrawing63.vml"/><Relationship Id="rId6" Type="http://schemas.openxmlformats.org/officeDocument/2006/relationships/image" Target="../media/image219.wmf"/><Relationship Id="rId5" Type="http://schemas.openxmlformats.org/officeDocument/2006/relationships/oleObject" Target="../embeddings/oleObject211.bin"/><Relationship Id="rId4" Type="http://schemas.openxmlformats.org/officeDocument/2006/relationships/image" Target="../media/image218.wmf"/></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212.bin"/><Relationship Id="rId2" Type="http://schemas.openxmlformats.org/officeDocument/2006/relationships/slideLayout" Target="../slideLayouts/slideLayout23.xml"/><Relationship Id="rId1" Type="http://schemas.openxmlformats.org/officeDocument/2006/relationships/vmlDrawing" Target="../drawings/vmlDrawing64.vml"/><Relationship Id="rId4" Type="http://schemas.openxmlformats.org/officeDocument/2006/relationships/image" Target="../media/image220.wmf"/></Relationships>
</file>

<file path=ppt/slides/_rels/slide96.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57200" y="215371"/>
            <a:ext cx="8228707" cy="984808"/>
          </a:xfrm>
        </p:spPr>
        <p:txBody>
          <a:bodyPr anchor="ctr"/>
          <a:lstStyle/>
          <a:p>
            <a:r>
              <a:rPr lang="en-US" sz="3000" dirty="0">
                <a:solidFill>
                  <a:schemeClr val="tx2"/>
                </a:solidFill>
              </a:rPr>
              <a:t>Chemistry: An Introduction to General, Organic, and Biological Chemistry</a:t>
            </a:r>
            <a:endParaRPr lang="en-US" sz="3000" dirty="0">
              <a:cs typeface="Times New Roman" panose="02020603050405020304" pitchFamily="18" charset="0"/>
            </a:endParaRPr>
          </a:p>
        </p:txBody>
      </p:sp>
      <p:sp>
        <p:nvSpPr>
          <p:cNvPr id="3" name="Text Placeholder 2">
            <a:extLst>
              <a:ext uri="{C183D7F6-B498-43B3-948B-1728B52AA6E4}">
                <adec:decorative xmlns:adec="http://schemas.microsoft.com/office/drawing/2017/decorative" val="1"/>
              </a:ext>
            </a:extLst>
          </p:cNvPr>
          <p:cNvSpPr>
            <a:spLocks noGrp="1"/>
          </p:cNvSpPr>
          <p:nvPr>
            <p:ph type="body" idx="1"/>
          </p:nvPr>
        </p:nvSpPr>
        <p:spPr>
          <a:xfrm>
            <a:off x="457200" y="1307640"/>
            <a:ext cx="8229600" cy="369870"/>
          </a:xfrm>
        </p:spPr>
        <p:txBody>
          <a:bodyPr anchor="ctr"/>
          <a:lstStyle/>
          <a:p>
            <a:r>
              <a:rPr lang="en-US" dirty="0">
                <a:solidFill>
                  <a:schemeClr val="tx2"/>
                </a:solidFill>
                <a:latin typeface="+mn-lt"/>
              </a:rPr>
              <a:t>Thirteenth</a:t>
            </a:r>
            <a:r>
              <a:rPr lang="en-US" dirty="0">
                <a:latin typeface="+mn-lt"/>
                <a:cs typeface="Times New Roman" panose="02020603050405020304" pitchFamily="18" charset="0"/>
              </a:rPr>
              <a:t> Edition</a:t>
            </a:r>
            <a:endParaRPr lang="en-US" dirty="0">
              <a:latin typeface="+mn-lt"/>
            </a:endParaRPr>
          </a:p>
        </p:txBody>
      </p:sp>
      <p:sp>
        <p:nvSpPr>
          <p:cNvPr id="4" name="Text Placeholder 3">
            <a:extLst>
              <a:ext uri="{C183D7F6-B498-43B3-948B-1728B52AA6E4}">
                <adec:decorative xmlns:adec="http://schemas.microsoft.com/office/drawing/2017/decorative" val="1"/>
              </a:ext>
            </a:extLst>
          </p:cNvPr>
          <p:cNvSpPr>
            <a:spLocks noGrp="1"/>
          </p:cNvSpPr>
          <p:nvPr>
            <p:ph type="body" idx="2"/>
          </p:nvPr>
        </p:nvSpPr>
        <p:spPr>
          <a:xfrm>
            <a:off x="5029200" y="2346384"/>
            <a:ext cx="3657600" cy="905769"/>
          </a:xfrm>
        </p:spPr>
        <p:txBody>
          <a:bodyPr/>
          <a:lstStyle/>
          <a:p>
            <a:pPr lvl="0" algn="ctr"/>
            <a:r>
              <a:rPr lang="en-US" b="1" dirty="0">
                <a:latin typeface="+mn-lt"/>
              </a:rPr>
              <a:t>Chapter 8</a:t>
            </a:r>
          </a:p>
        </p:txBody>
      </p:sp>
      <p:sp>
        <p:nvSpPr>
          <p:cNvPr id="5" name="Text Placeholder 4">
            <a:extLst>
              <a:ext uri="{C183D7F6-B498-43B3-948B-1728B52AA6E4}">
                <adec:decorative xmlns:adec="http://schemas.microsoft.com/office/drawing/2017/decorative" val="1"/>
              </a:ext>
            </a:extLst>
          </p:cNvPr>
          <p:cNvSpPr>
            <a:spLocks noGrp="1"/>
          </p:cNvSpPr>
          <p:nvPr>
            <p:ph type="body" idx="3"/>
          </p:nvPr>
        </p:nvSpPr>
        <p:spPr>
          <a:xfrm>
            <a:off x="5029200" y="3409979"/>
            <a:ext cx="3657600" cy="950360"/>
          </a:xfrm>
        </p:spPr>
        <p:txBody>
          <a:bodyPr/>
          <a:lstStyle/>
          <a:p>
            <a:pPr lvl="0" algn="ctr">
              <a:buSzPct val="25000"/>
            </a:pPr>
            <a:r>
              <a:rPr lang="en-US" dirty="0">
                <a:latin typeface="+mn-lt"/>
              </a:rPr>
              <a:t>Gases</a:t>
            </a:r>
          </a:p>
        </p:txBody>
      </p:sp>
      <p:pic>
        <p:nvPicPr>
          <p:cNvPr id="7" name="Picture 6" descr="Front Cover: Chemistry: An Introduction to General, Organic, and Biological Chemistry Thirteenth Edition by Timberla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7" y="1784971"/>
            <a:ext cx="3329141" cy="4495987"/>
          </a:xfrm>
          <a:prstGeom prst="rect">
            <a:avLst/>
          </a:prstGeom>
          <a:ln>
            <a:solidFill>
              <a:schemeClr val="tx1"/>
            </a:solidFill>
          </a:ln>
        </p:spPr>
      </p:pic>
      <p:sp>
        <p:nvSpPr>
          <p:cNvPr id="6" name="Text Placeholder 5">
            <a:extLst>
              <a:ext uri="{C183D7F6-B498-43B3-948B-1728B52AA6E4}">
                <adec:decorative xmlns:adec="http://schemas.microsoft.com/office/drawing/2017/decorative" val="1"/>
              </a:ext>
            </a:extLst>
          </p:cNvPr>
          <p:cNvSpPr>
            <a:spLocks noGrp="1"/>
          </p:cNvSpPr>
          <p:nvPr>
            <p:ph type="body" idx="13"/>
          </p:nvPr>
        </p:nvSpPr>
        <p:spPr>
          <a:xfrm>
            <a:off x="2650837" y="6438783"/>
            <a:ext cx="6035070" cy="419217"/>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8" name="Picture Placeholder 21" descr="Pearson Logo">
            <a:extLst>
              <a:ext uri="{FF2B5EF4-FFF2-40B4-BE49-F238E27FC236}">
                <a16:creationId xmlns:a16="http://schemas.microsoft.com/office/drawing/2014/main" id="{463657D3-0029-4FB6-A24C-CAB832988B4E}"/>
              </a:ext>
            </a:extLst>
          </p:cNvPr>
          <p:cNvPicPr>
            <a:picLocks noChangeAspect="1"/>
          </p:cNvPicPr>
          <p:nvPr/>
        </p:nvPicPr>
        <p:blipFill>
          <a:blip r:embed="rId4"/>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40745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Atmospheric Pressure</a:t>
            </a:r>
          </a:p>
        </p:txBody>
      </p:sp>
      <p:sp>
        <p:nvSpPr>
          <p:cNvPr id="5" name="Content Placeholder 4"/>
          <p:cNvSpPr>
            <a:spLocks noGrp="1"/>
          </p:cNvSpPr>
          <p:nvPr>
            <p:ph sz="quarter" idx="13"/>
          </p:nvPr>
        </p:nvSpPr>
        <p:spPr>
          <a:xfrm>
            <a:off x="457200" y="1556326"/>
            <a:ext cx="4782457" cy="3218874"/>
          </a:xfrm>
        </p:spPr>
        <p:txBody>
          <a:bodyPr/>
          <a:lstStyle/>
          <a:p>
            <a:pPr marL="432" indent="0">
              <a:buNone/>
            </a:pPr>
            <a:r>
              <a:rPr lang="en-IN" sz="2400" b="1" dirty="0"/>
              <a:t>Atmospheric pressure</a:t>
            </a:r>
          </a:p>
          <a:p>
            <a:r>
              <a:rPr lang="en-IN" sz="2400" dirty="0"/>
              <a:t>is the pressure exerted by a column of air from the top of the atmosphere to the surface of Earth</a:t>
            </a:r>
          </a:p>
          <a:p>
            <a:r>
              <a:rPr lang="en-IN" sz="2400" dirty="0"/>
              <a:t>decreases as altitude increases</a:t>
            </a:r>
          </a:p>
          <a:p>
            <a:r>
              <a:rPr lang="en-IN" sz="2400" dirty="0"/>
              <a:t>is 1 a</a:t>
            </a:r>
            <a:r>
              <a:rPr lang="en-IN" sz="100" dirty="0"/>
              <a:t> </a:t>
            </a:r>
            <a:r>
              <a:rPr lang="en-IN" sz="2400" dirty="0"/>
              <a:t>t</a:t>
            </a:r>
            <a:r>
              <a:rPr lang="en-IN" sz="100" dirty="0"/>
              <a:t> </a:t>
            </a:r>
            <a:r>
              <a:rPr lang="en-IN" sz="2400" dirty="0"/>
              <a:t>m at sea level</a:t>
            </a:r>
          </a:p>
        </p:txBody>
      </p:sp>
      <p:pic>
        <p:nvPicPr>
          <p:cNvPr id="7" name="Content Placeholder 6" descr="P = 1.0 atmospheres, or 760 millimeters of mercury, at sea level. P = 0.70 atmospheres, or 530 millimeters of mercury, on a mountain’s peak."/>
          <p:cNvPicPr>
            <a:picLocks noGrp="1" noChangeAspect="1"/>
          </p:cNvPicPr>
          <p:nvPr>
            <p:ph sz="quarter" idx="14"/>
          </p:nvPr>
        </p:nvPicPr>
        <p:blipFill>
          <a:blip r:embed="rId2"/>
          <a:stretch>
            <a:fillRect/>
          </a:stretch>
        </p:blipFill>
        <p:spPr>
          <a:xfrm>
            <a:off x="5732463" y="1843771"/>
            <a:ext cx="2954337" cy="3945158"/>
          </a:xfrm>
          <a:prstGeom prst="rect">
            <a:avLst/>
          </a:prstGeom>
        </p:spPr>
      </p:pic>
    </p:spTree>
    <p:extLst>
      <p:ext uri="{BB962C8B-B14F-4D97-AF65-F5344CB8AC3E}">
        <p14:creationId xmlns:p14="http://schemas.microsoft.com/office/powerpoint/2010/main" val="3778815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Units for Measuring Pressure</a:t>
            </a:r>
          </a:p>
        </p:txBody>
      </p:sp>
      <p:sp>
        <p:nvSpPr>
          <p:cNvPr id="5" name="Content Placeholder 4"/>
          <p:cNvSpPr>
            <a:spLocks noGrp="1"/>
          </p:cNvSpPr>
          <p:nvPr>
            <p:ph sz="quarter" idx="13"/>
          </p:nvPr>
        </p:nvSpPr>
        <p:spPr>
          <a:xfrm>
            <a:off x="457200" y="1556327"/>
            <a:ext cx="8229600" cy="432130"/>
          </a:xfrm>
        </p:spPr>
        <p:txBody>
          <a:bodyPr/>
          <a:lstStyle/>
          <a:p>
            <a:pPr marL="432" indent="0">
              <a:buNone/>
            </a:pPr>
            <a:r>
              <a:rPr lang="en-IN" sz="2400" b="1" dirty="0"/>
              <a:t>Table 8.2 </a:t>
            </a:r>
            <a:r>
              <a:rPr lang="en-IN" sz="2400" dirty="0"/>
              <a:t>Units for Measuring Pressure</a:t>
            </a:r>
          </a:p>
        </p:txBody>
      </p:sp>
      <p:graphicFrame>
        <p:nvGraphicFramePr>
          <p:cNvPr id="7" name="Content Placeholder 6"/>
          <p:cNvGraphicFramePr>
            <a:graphicFrameLocks noGrp="1"/>
          </p:cNvGraphicFramePr>
          <p:nvPr>
            <p:ph sz="quarter" idx="14"/>
            <p:extLst>
              <p:ext uri="{D42A27DB-BD31-4B8C-83A1-F6EECF244321}">
                <p14:modId xmlns:p14="http://schemas.microsoft.com/office/powerpoint/2010/main" val="392248353"/>
              </p:ext>
            </p:extLst>
          </p:nvPr>
        </p:nvGraphicFramePr>
        <p:xfrm>
          <a:off x="457200" y="2241659"/>
          <a:ext cx="8229600" cy="2966720"/>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1395876709"/>
                    </a:ext>
                  </a:extLst>
                </a:gridCol>
                <a:gridCol w="2590800">
                  <a:extLst>
                    <a:ext uri="{9D8B030D-6E8A-4147-A177-3AD203B41FA5}">
                      <a16:colId xmlns:a16="http://schemas.microsoft.com/office/drawing/2014/main" val="3404141756"/>
                    </a:ext>
                  </a:extLst>
                </a:gridCol>
                <a:gridCol w="2895600">
                  <a:extLst>
                    <a:ext uri="{9D8B030D-6E8A-4147-A177-3AD203B41FA5}">
                      <a16:colId xmlns:a16="http://schemas.microsoft.com/office/drawing/2014/main" val="3152253754"/>
                    </a:ext>
                  </a:extLst>
                </a:gridCol>
              </a:tblGrid>
              <a:tr h="370840">
                <a:tc>
                  <a:txBody>
                    <a:bodyPr/>
                    <a:lstStyle/>
                    <a:p>
                      <a:r>
                        <a:rPr lang="en-US" sz="1800" b="1" dirty="0">
                          <a:solidFill>
                            <a:schemeClr val="tx1"/>
                          </a:solidFill>
                          <a:latin typeface="+mn-lt"/>
                          <a:cs typeface="Arial" panose="020B0604020202020204" pitchFamily="34" charset="0"/>
                        </a:rPr>
                        <a:t>Unit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Arial" panose="020B0604020202020204" pitchFamily="34" charset="0"/>
                        </a:rPr>
                        <a:t>Abbreviation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cs typeface="Arial" panose="020B0604020202020204" pitchFamily="34" charset="0"/>
                        </a:rPr>
                        <a:t>Unit Equivalent to 1 atm</a:t>
                      </a:r>
                      <a:r>
                        <a:rPr lang="en-US" sz="100" b="1" dirty="0">
                          <a:solidFill>
                            <a:schemeClr val="tx1"/>
                          </a:solidFill>
                          <a:latin typeface="+mn-lt"/>
                          <a:cs typeface="Arial" panose="020B0604020202020204" pitchFamily="34" charset="0"/>
                        </a:rPr>
                        <a:t>osphere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7277980"/>
                  </a:ext>
                </a:extLst>
              </a:tr>
              <a:tr h="370840">
                <a:tc>
                  <a:txBody>
                    <a:bodyPr/>
                    <a:lstStyle/>
                    <a:p>
                      <a:r>
                        <a:rPr lang="en-US" sz="1800" dirty="0">
                          <a:solidFill>
                            <a:schemeClr val="tx1"/>
                          </a:solidFill>
                          <a:latin typeface="+mn-lt"/>
                          <a:cs typeface="Arial" panose="020B0604020202020204" pitchFamily="34" charset="0"/>
                        </a:rPr>
                        <a:t>atmosphere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cs typeface="Arial" panose="020B0604020202020204" pitchFamily="34" charset="0"/>
                        </a:rPr>
                        <a:t>a</a:t>
                      </a:r>
                      <a:r>
                        <a:rPr lang="en-US" sz="10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t</a:t>
                      </a:r>
                      <a:r>
                        <a:rPr lang="en-US" sz="10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cs typeface="Arial" panose="020B0604020202020204" pitchFamily="34" charset="0"/>
                        </a:rPr>
                        <a:t>1 a</a:t>
                      </a:r>
                      <a:r>
                        <a:rPr lang="en-US" sz="10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t</a:t>
                      </a:r>
                      <a:r>
                        <a:rPr lang="en-US" sz="10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m (exact)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2733861"/>
                  </a:ext>
                </a:extLst>
              </a:tr>
              <a:tr h="370840">
                <a:tc>
                  <a:txBody>
                    <a:bodyPr/>
                    <a:lstStyle/>
                    <a:p>
                      <a:r>
                        <a:rPr lang="en-US" sz="1800" dirty="0">
                          <a:solidFill>
                            <a:schemeClr val="tx1"/>
                          </a:solidFill>
                          <a:latin typeface="+mn-lt"/>
                          <a:cs typeface="Arial" panose="020B0604020202020204" pitchFamily="34" charset="0"/>
                        </a:rPr>
                        <a:t>millimeters of H</a:t>
                      </a:r>
                      <a:r>
                        <a:rPr lang="en-US" sz="10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cs typeface="Arial" panose="020B0604020202020204" pitchFamily="34" charset="0"/>
                        </a:rPr>
                        <a:t>m</a:t>
                      </a:r>
                      <a:r>
                        <a:rPr lang="en-US" sz="100" dirty="0">
                          <a:solidFill>
                            <a:schemeClr val="tx1"/>
                          </a:solidFill>
                          <a:latin typeface="+mn-lt"/>
                          <a:cs typeface="Arial" panose="020B0604020202020204" pitchFamily="34" charset="0"/>
                        </a:rPr>
                        <a:t> </a:t>
                      </a:r>
                      <a:r>
                        <a:rPr lang="en-US" sz="1800" dirty="0" err="1">
                          <a:solidFill>
                            <a:schemeClr val="tx1"/>
                          </a:solidFill>
                          <a:latin typeface="+mn-lt"/>
                          <a:cs typeface="Arial" panose="020B0604020202020204" pitchFamily="34" charset="0"/>
                        </a:rPr>
                        <a:t>m</a:t>
                      </a:r>
                      <a:r>
                        <a:rPr lang="en-US" sz="10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H</a:t>
                      </a:r>
                      <a:r>
                        <a:rPr lang="en-US" sz="10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cs typeface="Arial" panose="020B0604020202020204" pitchFamily="34" charset="0"/>
                        </a:rPr>
                        <a:t>760 m</a:t>
                      </a:r>
                      <a:r>
                        <a:rPr lang="en-US" sz="100" dirty="0">
                          <a:solidFill>
                            <a:schemeClr val="tx1"/>
                          </a:solidFill>
                          <a:latin typeface="+mn-lt"/>
                          <a:cs typeface="Arial" panose="020B0604020202020204" pitchFamily="34" charset="0"/>
                        </a:rPr>
                        <a:t> </a:t>
                      </a:r>
                      <a:r>
                        <a:rPr lang="en-US" sz="1800" dirty="0" err="1">
                          <a:solidFill>
                            <a:schemeClr val="tx1"/>
                          </a:solidFill>
                          <a:latin typeface="+mn-lt"/>
                          <a:cs typeface="Arial" panose="020B0604020202020204" pitchFamily="34" charset="0"/>
                        </a:rPr>
                        <a:t>m</a:t>
                      </a:r>
                      <a:r>
                        <a:rPr lang="en-US" sz="10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H</a:t>
                      </a:r>
                      <a:r>
                        <a:rPr lang="en-US" sz="10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g (exact)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928089"/>
                  </a:ext>
                </a:extLst>
              </a:tr>
              <a:tr h="370840">
                <a:tc>
                  <a:txBody>
                    <a:bodyPr/>
                    <a:lstStyle/>
                    <a:p>
                      <a:r>
                        <a:rPr lang="en-US" sz="1800" dirty="0">
                          <a:solidFill>
                            <a:schemeClr val="tx1"/>
                          </a:solidFill>
                          <a:latin typeface="+mn-lt"/>
                          <a:cs typeface="Arial" panose="020B0604020202020204" pitchFamily="34" charset="0"/>
                        </a:rPr>
                        <a:t>torr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cs typeface="Arial" panose="020B0604020202020204" pitchFamily="34" charset="0"/>
                        </a:rPr>
                        <a:t>Torr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cs typeface="Arial" panose="020B0604020202020204" pitchFamily="34" charset="0"/>
                        </a:rPr>
                        <a:t>760 Torr (exact)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4111653"/>
                  </a:ext>
                </a:extLst>
              </a:tr>
              <a:tr h="370840">
                <a:tc>
                  <a:txBody>
                    <a:bodyPr/>
                    <a:lstStyle/>
                    <a:p>
                      <a:r>
                        <a:rPr lang="en-US" sz="1800" dirty="0">
                          <a:solidFill>
                            <a:schemeClr val="tx1"/>
                          </a:solidFill>
                          <a:latin typeface="+mn-lt"/>
                          <a:cs typeface="Arial" panose="020B0604020202020204" pitchFamily="34" charset="0"/>
                        </a:rPr>
                        <a:t>inches of H</a:t>
                      </a:r>
                      <a:r>
                        <a:rPr lang="en-US" sz="10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cs typeface="Arial" panose="020B0604020202020204" pitchFamily="34" charset="0"/>
                        </a:rPr>
                        <a:t>in</a:t>
                      </a:r>
                      <a:r>
                        <a:rPr lang="en-US" sz="10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H</a:t>
                      </a:r>
                      <a:r>
                        <a:rPr lang="en-US" sz="10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cs typeface="Arial" panose="020B0604020202020204" pitchFamily="34" charset="0"/>
                        </a:rPr>
                        <a:t>29.9 in</a:t>
                      </a:r>
                      <a:r>
                        <a:rPr lang="en-US" sz="100" dirty="0">
                          <a:solidFill>
                            <a:schemeClr val="tx1"/>
                          </a:solidFill>
                          <a:latin typeface="+mn-lt"/>
                          <a:cs typeface="Arial" panose="020B0604020202020204" pitchFamily="34" charset="0"/>
                        </a:rPr>
                        <a:t>ches </a:t>
                      </a:r>
                      <a:r>
                        <a:rPr lang="en-US" sz="1800" dirty="0">
                          <a:solidFill>
                            <a:schemeClr val="tx1"/>
                          </a:solidFill>
                          <a:latin typeface="+mn-lt"/>
                          <a:cs typeface="Arial" panose="020B0604020202020204" pitchFamily="34" charset="0"/>
                        </a:rPr>
                        <a:t>H</a:t>
                      </a:r>
                      <a:r>
                        <a:rPr lang="en-US" sz="10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5420151"/>
                  </a:ext>
                </a:extLst>
              </a:tr>
              <a:tr h="370840">
                <a:tc>
                  <a:txBody>
                    <a:bodyPr/>
                    <a:lstStyle/>
                    <a:p>
                      <a:r>
                        <a:rPr lang="en-US" sz="1800" dirty="0">
                          <a:solidFill>
                            <a:schemeClr val="tx1"/>
                          </a:solidFill>
                          <a:latin typeface="+mn-lt"/>
                          <a:cs typeface="Arial" panose="020B0604020202020204" pitchFamily="34" charset="0"/>
                        </a:rPr>
                        <a:t>pounds per square inch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400" baseline="0" dirty="0">
                          <a:solidFill>
                            <a:schemeClr val="tx1"/>
                          </a:solidFill>
                          <a:latin typeface="+mn-lt"/>
                          <a:cs typeface="Arial" panose="020B0604020202020204" pitchFamily="34" charset="0"/>
                        </a:rPr>
                        <a:t>pounds per square inch</a:t>
                      </a:r>
                      <a:r>
                        <a:rPr lang="en-US" sz="1800" baseline="0" dirty="0">
                          <a:solidFill>
                            <a:schemeClr val="tx1"/>
                          </a:solidFill>
                          <a:latin typeface="+mn-lt"/>
                          <a:cs typeface="Arial" panose="020B0604020202020204" pitchFamily="34" charset="0"/>
                        </a:rPr>
                        <a:t> (p</a:t>
                      </a:r>
                      <a:r>
                        <a:rPr lang="en-US" sz="100" baseline="0" dirty="0">
                          <a:solidFill>
                            <a:schemeClr val="tx1"/>
                          </a:solidFill>
                          <a:latin typeface="+mn-lt"/>
                          <a:cs typeface="Arial" panose="020B0604020202020204" pitchFamily="34" charset="0"/>
                        </a:rPr>
                        <a:t> </a:t>
                      </a:r>
                      <a:r>
                        <a:rPr lang="en-US" sz="1800" baseline="0" dirty="0">
                          <a:solidFill>
                            <a:schemeClr val="tx1"/>
                          </a:solidFill>
                          <a:latin typeface="+mn-lt"/>
                          <a:cs typeface="Arial" panose="020B0604020202020204" pitchFamily="34" charset="0"/>
                        </a:rPr>
                        <a:t>s</a:t>
                      </a:r>
                      <a:r>
                        <a:rPr lang="en-US" sz="100" baseline="0" dirty="0">
                          <a:solidFill>
                            <a:schemeClr val="tx1"/>
                          </a:solidFill>
                          <a:latin typeface="+mn-lt"/>
                          <a:cs typeface="Arial" panose="020B0604020202020204" pitchFamily="34" charset="0"/>
                        </a:rPr>
                        <a:t> </a:t>
                      </a:r>
                      <a:r>
                        <a:rPr lang="en-US" sz="1800" baseline="0" dirty="0" err="1">
                          <a:solidFill>
                            <a:schemeClr val="tx1"/>
                          </a:solidFill>
                          <a:latin typeface="+mn-lt"/>
                          <a:cs typeface="Arial" panose="020B0604020202020204" pitchFamily="34" charset="0"/>
                        </a:rPr>
                        <a:t>i</a:t>
                      </a:r>
                      <a:r>
                        <a:rPr lang="en-US" sz="1800" baseline="0" dirty="0">
                          <a:solidFill>
                            <a:schemeClr val="tx1"/>
                          </a:solidFill>
                          <a:latin typeface="+mn-lt"/>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dirty="0">
                          <a:solidFill>
                            <a:schemeClr val="tx1"/>
                          </a:solidFill>
                          <a:latin typeface="+mn-lt"/>
                          <a:cs typeface="Arial" panose="020B0604020202020204" pitchFamily="34" charset="0"/>
                        </a:rPr>
                        <a:t>14.7 pounds per square inch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6868729"/>
                  </a:ext>
                </a:extLst>
              </a:tr>
              <a:tr h="370840">
                <a:tc>
                  <a:txBody>
                    <a:bodyPr/>
                    <a:lstStyle/>
                    <a:p>
                      <a:r>
                        <a:rPr lang="en-US" sz="1800" dirty="0">
                          <a:solidFill>
                            <a:schemeClr val="tx1"/>
                          </a:solidFill>
                          <a:latin typeface="+mn-lt"/>
                          <a:cs typeface="Arial" panose="020B0604020202020204" pitchFamily="34" charset="0"/>
                        </a:rPr>
                        <a:t>pascal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cs typeface="Arial" panose="020B0604020202020204" pitchFamily="34" charset="0"/>
                        </a:rPr>
                        <a:t>P</a:t>
                      </a:r>
                      <a:r>
                        <a:rPr lang="en-US" sz="10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cs typeface="Arial" panose="020B0604020202020204" pitchFamily="34" charset="0"/>
                        </a:rPr>
                        <a:t>101 325 Pa</a:t>
                      </a:r>
                      <a:r>
                        <a:rPr lang="en-US" sz="100" dirty="0">
                          <a:solidFill>
                            <a:schemeClr val="tx1"/>
                          </a:solidFill>
                          <a:latin typeface="+mn-lt"/>
                          <a:cs typeface="Arial" panose="020B0604020202020204" pitchFamily="34" charset="0"/>
                        </a:rPr>
                        <a:t>scal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0286066"/>
                  </a:ext>
                </a:extLst>
              </a:tr>
              <a:tr h="370840">
                <a:tc>
                  <a:txBody>
                    <a:bodyPr/>
                    <a:lstStyle/>
                    <a:p>
                      <a:r>
                        <a:rPr lang="en-US" sz="1800" dirty="0">
                          <a:solidFill>
                            <a:schemeClr val="tx1"/>
                          </a:solidFill>
                          <a:latin typeface="+mn-lt"/>
                          <a:cs typeface="Arial" panose="020B0604020202020204" pitchFamily="34" charset="0"/>
                        </a:rPr>
                        <a:t>kilopascal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cs typeface="Arial" panose="020B0604020202020204" pitchFamily="34" charset="0"/>
                        </a:rPr>
                        <a:t>k</a:t>
                      </a:r>
                      <a:r>
                        <a:rPr lang="en-US" sz="10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P</a:t>
                      </a:r>
                      <a:r>
                        <a:rPr lang="en-US" sz="10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cs typeface="Arial" panose="020B0604020202020204" pitchFamily="34" charset="0"/>
                        </a:rPr>
                        <a:t>101.325 </a:t>
                      </a:r>
                      <a:r>
                        <a:rPr lang="en-US" sz="1800" dirty="0" err="1">
                          <a:solidFill>
                            <a:schemeClr val="tx1"/>
                          </a:solidFill>
                          <a:latin typeface="+mn-lt"/>
                          <a:cs typeface="Arial" panose="020B0604020202020204" pitchFamily="34" charset="0"/>
                        </a:rPr>
                        <a:t>k</a:t>
                      </a:r>
                      <a:r>
                        <a:rPr lang="en-US" sz="100" dirty="0" err="1">
                          <a:solidFill>
                            <a:schemeClr val="tx1"/>
                          </a:solidFill>
                          <a:latin typeface="+mn-lt"/>
                          <a:cs typeface="Arial" panose="020B0604020202020204" pitchFamily="34" charset="0"/>
                        </a:rPr>
                        <a:t>ilo</a:t>
                      </a:r>
                      <a:r>
                        <a:rPr lang="en-US" sz="1800" dirty="0" err="1">
                          <a:solidFill>
                            <a:schemeClr val="tx1"/>
                          </a:solidFill>
                          <a:latin typeface="+mn-lt"/>
                          <a:cs typeface="Arial" panose="020B0604020202020204" pitchFamily="34" charset="0"/>
                        </a:rPr>
                        <a:t>Pa</a:t>
                      </a:r>
                      <a:r>
                        <a:rPr lang="en-US" sz="100" dirty="0" err="1">
                          <a:solidFill>
                            <a:schemeClr val="tx1"/>
                          </a:solidFill>
                          <a:latin typeface="+mn-lt"/>
                          <a:cs typeface="Arial" panose="020B0604020202020204" pitchFamily="34" charset="0"/>
                        </a:rPr>
                        <a:t>scal</a:t>
                      </a:r>
                      <a:endParaRPr lang="en-US" sz="1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689516"/>
                  </a:ext>
                </a:extLst>
              </a:tr>
            </a:tbl>
          </a:graphicData>
        </a:graphic>
      </p:graphicFrame>
      <p:graphicFrame>
        <p:nvGraphicFramePr>
          <p:cNvPr id="9" name="Object 8">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166144709"/>
              </p:ext>
            </p:extLst>
          </p:nvPr>
        </p:nvGraphicFramePr>
        <p:xfrm>
          <a:off x="3264354" y="4125011"/>
          <a:ext cx="584200" cy="304800"/>
        </p:xfrm>
        <a:graphic>
          <a:graphicData uri="http://schemas.openxmlformats.org/presentationml/2006/ole">
            <mc:AlternateContent xmlns:mc="http://schemas.openxmlformats.org/markup-compatibility/2006">
              <mc:Choice xmlns:v="urn:schemas-microsoft-com:vml" Requires="v">
                <p:oleObj spid="_x0000_s3110" name="Equation" r:id="rId4" imgW="583920" imgH="304560" progId="Equation.DSMT4">
                  <p:embed/>
                </p:oleObj>
              </mc:Choice>
              <mc:Fallback>
                <p:oleObj name="Equation" r:id="rId4" imgW="583920" imgH="304560" progId="Equation.DSMT4">
                  <p:embed/>
                  <p:pic>
                    <p:nvPicPr>
                      <p:cNvPr id="0" name=""/>
                      <p:cNvPicPr/>
                      <p:nvPr/>
                    </p:nvPicPr>
                    <p:blipFill>
                      <a:blip r:embed="rId5"/>
                      <a:stretch>
                        <a:fillRect/>
                      </a:stretch>
                    </p:blipFill>
                    <p:spPr>
                      <a:xfrm>
                        <a:off x="3264354" y="4125011"/>
                        <a:ext cx="584200" cy="304800"/>
                      </a:xfrm>
                      <a:prstGeom prst="rect">
                        <a:avLst/>
                      </a:prstGeom>
                      <a:solidFill>
                        <a:schemeClr val="bg1"/>
                      </a:solidFill>
                    </p:spPr>
                  </p:pic>
                </p:oleObj>
              </mc:Fallback>
            </mc:AlternateContent>
          </a:graphicData>
        </a:graphic>
      </p:graphicFrame>
      <p:graphicFrame>
        <p:nvGraphicFramePr>
          <p:cNvPr id="8" name="Object 7">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279298227"/>
              </p:ext>
            </p:extLst>
          </p:nvPr>
        </p:nvGraphicFramePr>
        <p:xfrm>
          <a:off x="5850167" y="4105961"/>
          <a:ext cx="1079500" cy="342900"/>
        </p:xfrm>
        <a:graphic>
          <a:graphicData uri="http://schemas.openxmlformats.org/presentationml/2006/ole">
            <mc:AlternateContent xmlns:mc="http://schemas.openxmlformats.org/markup-compatibility/2006">
              <mc:Choice xmlns:v="urn:schemas-microsoft-com:vml" Requires="v">
                <p:oleObj spid="_x0000_s3111" name="Equation" r:id="rId6" imgW="1079280" imgH="342720" progId="Equation.DSMT4">
                  <p:embed/>
                </p:oleObj>
              </mc:Choice>
              <mc:Fallback>
                <p:oleObj name="Equation" r:id="rId6" imgW="1079280" imgH="342720" progId="Equation.DSMT4">
                  <p:embed/>
                  <p:pic>
                    <p:nvPicPr>
                      <p:cNvPr id="0" name=""/>
                      <p:cNvPicPr/>
                      <p:nvPr/>
                    </p:nvPicPr>
                    <p:blipFill>
                      <a:blip r:embed="rId7"/>
                      <a:stretch>
                        <a:fillRect/>
                      </a:stretch>
                    </p:blipFill>
                    <p:spPr>
                      <a:xfrm>
                        <a:off x="5850167" y="4105961"/>
                        <a:ext cx="1079500" cy="3429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640482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2CB39-E33B-430F-BAF9-4F1CB4979E16}"/>
              </a:ext>
            </a:extLst>
          </p:cNvPr>
          <p:cNvSpPr>
            <a:spLocks noGrp="1"/>
          </p:cNvSpPr>
          <p:nvPr>
            <p:ph type="title"/>
          </p:nvPr>
        </p:nvSpPr>
        <p:spPr>
          <a:xfrm>
            <a:off x="457200" y="215371"/>
            <a:ext cx="8339328" cy="1097279"/>
          </a:xfrm>
        </p:spPr>
        <p:txBody>
          <a:bodyPr/>
          <a:lstStyle/>
          <a:p>
            <a:r>
              <a:rPr lang="en-US" sz="3400" dirty="0"/>
              <a:t>Altitude and Atmospheric Pressure </a:t>
            </a:r>
            <a:r>
              <a:rPr lang="en-US" sz="2000" b="0" dirty="0"/>
              <a:t>(1 of 2)</a:t>
            </a:r>
          </a:p>
        </p:txBody>
      </p:sp>
      <p:sp>
        <p:nvSpPr>
          <p:cNvPr id="3" name="Content Placeholder 2">
            <a:extLst>
              <a:ext uri="{FF2B5EF4-FFF2-40B4-BE49-F238E27FC236}">
                <a16:creationId xmlns:a16="http://schemas.microsoft.com/office/drawing/2014/main" id="{3EEB44DB-BA92-4112-9F8E-950409848676}"/>
              </a:ext>
            </a:extLst>
          </p:cNvPr>
          <p:cNvSpPr>
            <a:spLocks noGrp="1"/>
          </p:cNvSpPr>
          <p:nvPr>
            <p:ph sz="quarter" idx="13"/>
          </p:nvPr>
        </p:nvSpPr>
        <p:spPr>
          <a:xfrm>
            <a:off x="457200" y="1556327"/>
            <a:ext cx="8229600" cy="4210292"/>
          </a:xfrm>
        </p:spPr>
        <p:txBody>
          <a:bodyPr/>
          <a:lstStyle/>
          <a:p>
            <a:pPr marL="432" indent="0">
              <a:buNone/>
            </a:pPr>
            <a:r>
              <a:rPr lang="en-US" sz="2400" dirty="0"/>
              <a:t>Atmospheric pressure changes with variations in weather and altitude.</a:t>
            </a:r>
          </a:p>
          <a:p>
            <a:r>
              <a:rPr lang="en-US" sz="2400" dirty="0"/>
              <a:t>On a hot, sunny day, the mercury column rises, indicating a higher atmospheric pressure.</a:t>
            </a:r>
          </a:p>
          <a:p>
            <a:r>
              <a:rPr lang="en-US" sz="2400" dirty="0"/>
              <a:t>On a rainy day, the atmosphere exerts less pressure, which causes the mercury column to fall.</a:t>
            </a:r>
          </a:p>
        </p:txBody>
      </p:sp>
    </p:spTree>
    <p:extLst>
      <p:ext uri="{BB962C8B-B14F-4D97-AF65-F5344CB8AC3E}">
        <p14:creationId xmlns:p14="http://schemas.microsoft.com/office/powerpoint/2010/main" val="2820780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352971" cy="1097279"/>
          </a:xfrm>
        </p:spPr>
        <p:txBody>
          <a:bodyPr/>
          <a:lstStyle/>
          <a:p>
            <a:r>
              <a:rPr lang="en-IN" sz="3400" dirty="0"/>
              <a:t>Altitude and Atmospheric Pressure </a:t>
            </a:r>
            <a:r>
              <a:rPr lang="en-IN" sz="2000" b="0" dirty="0"/>
              <a:t>(2 of 2)</a:t>
            </a:r>
          </a:p>
        </p:txBody>
      </p:sp>
      <p:sp>
        <p:nvSpPr>
          <p:cNvPr id="3" name="Content Placeholder 2"/>
          <p:cNvSpPr>
            <a:spLocks noGrp="1"/>
          </p:cNvSpPr>
          <p:nvPr>
            <p:ph sz="quarter" idx="13"/>
          </p:nvPr>
        </p:nvSpPr>
        <p:spPr>
          <a:xfrm>
            <a:off x="457200" y="1556327"/>
            <a:ext cx="8229600" cy="475673"/>
          </a:xfrm>
        </p:spPr>
        <p:txBody>
          <a:bodyPr/>
          <a:lstStyle/>
          <a:p>
            <a:pPr marL="432" indent="0">
              <a:buNone/>
            </a:pPr>
            <a:r>
              <a:rPr lang="en-IN" sz="2400" b="1" dirty="0"/>
              <a:t>Table 8.3 </a:t>
            </a:r>
            <a:r>
              <a:rPr lang="en-IN" sz="2400" dirty="0"/>
              <a:t>Altitude and Atmospheric Pressure</a:t>
            </a:r>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3931667550"/>
              </p:ext>
            </p:extLst>
          </p:nvPr>
        </p:nvGraphicFramePr>
        <p:xfrm>
          <a:off x="457199" y="2333735"/>
          <a:ext cx="8229600" cy="3474720"/>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951490368"/>
                    </a:ext>
                  </a:extLst>
                </a:gridCol>
                <a:gridCol w="2743200">
                  <a:extLst>
                    <a:ext uri="{9D8B030D-6E8A-4147-A177-3AD203B41FA5}">
                      <a16:colId xmlns:a16="http://schemas.microsoft.com/office/drawing/2014/main" val="2189670065"/>
                    </a:ext>
                  </a:extLst>
                </a:gridCol>
                <a:gridCol w="2743200">
                  <a:extLst>
                    <a:ext uri="{9D8B030D-6E8A-4147-A177-3AD203B41FA5}">
                      <a16:colId xmlns:a16="http://schemas.microsoft.com/office/drawing/2014/main" val="2726792078"/>
                    </a:ext>
                  </a:extLst>
                </a:gridCol>
              </a:tblGrid>
              <a:tr h="513659">
                <a:tc>
                  <a:txBody>
                    <a:bodyPr/>
                    <a:lstStyle/>
                    <a:p>
                      <a:r>
                        <a:rPr lang="en-US" sz="2000" b="1" dirty="0">
                          <a:solidFill>
                            <a:schemeClr val="tx1"/>
                          </a:solidFill>
                        </a:rPr>
                        <a:t>Location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solidFill>
                            <a:schemeClr val="tx1"/>
                          </a:solidFill>
                        </a:rPr>
                        <a:t>Altitude (k</a:t>
                      </a:r>
                      <a:r>
                        <a:rPr lang="en-US" sz="100" b="1" dirty="0">
                          <a:solidFill>
                            <a:schemeClr val="tx1"/>
                          </a:solidFill>
                        </a:rPr>
                        <a:t>ilo</a:t>
                      </a:r>
                      <a:r>
                        <a:rPr lang="en-US" sz="2000" b="1" dirty="0">
                          <a:solidFill>
                            <a:schemeClr val="tx1"/>
                          </a:solidFill>
                        </a:rPr>
                        <a:t>m</a:t>
                      </a:r>
                      <a:r>
                        <a:rPr lang="en-US" sz="100" b="1" dirty="0">
                          <a:solidFill>
                            <a:schemeClr val="tx1"/>
                          </a:solidFill>
                        </a:rPr>
                        <a:t>eters</a:t>
                      </a:r>
                      <a:r>
                        <a:rPr lang="en-US" sz="2000" b="1" dirty="0">
                          <a:solidFill>
                            <a:schemeClr val="tx1"/>
                          </a:solidFill>
                        </a:rPr>
                        <a: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solidFill>
                            <a:schemeClr val="tx1"/>
                          </a:solidFill>
                        </a:rPr>
                        <a:t>Atmospheric Pressure (m</a:t>
                      </a:r>
                      <a:r>
                        <a:rPr lang="en-US" sz="100" b="1" dirty="0">
                          <a:solidFill>
                            <a:schemeClr val="tx1"/>
                          </a:solidFill>
                        </a:rPr>
                        <a:t>illi</a:t>
                      </a:r>
                      <a:r>
                        <a:rPr lang="en-US" sz="2000" b="1" dirty="0">
                          <a:solidFill>
                            <a:schemeClr val="tx1"/>
                          </a:solidFill>
                        </a:rPr>
                        <a:t>m</a:t>
                      </a:r>
                      <a:r>
                        <a:rPr lang="en-US" sz="100" b="1" dirty="0">
                          <a:solidFill>
                            <a:schemeClr val="tx1"/>
                          </a:solidFill>
                        </a:rPr>
                        <a:t>eters </a:t>
                      </a:r>
                      <a:r>
                        <a:rPr lang="en-US" sz="2000" b="1" dirty="0">
                          <a:solidFill>
                            <a:schemeClr val="tx1"/>
                          </a:solidFill>
                        </a:rPr>
                        <a:t>H</a:t>
                      </a:r>
                      <a:r>
                        <a:rPr lang="en-US" sz="100" b="1" baseline="0" dirty="0">
                          <a:solidFill>
                            <a:schemeClr val="tx1"/>
                          </a:solidFill>
                        </a:rPr>
                        <a:t> </a:t>
                      </a:r>
                      <a:r>
                        <a:rPr lang="en-US" sz="2000" b="1" dirty="0">
                          <a:solidFill>
                            <a:schemeClr val="tx1"/>
                          </a:solidFill>
                        </a:rPr>
                        <a:t>g)</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6339053"/>
                  </a:ext>
                </a:extLst>
              </a:tr>
              <a:tr h="343504">
                <a:tc>
                  <a:txBody>
                    <a:bodyPr/>
                    <a:lstStyle/>
                    <a:p>
                      <a:r>
                        <a:rPr lang="en-US" sz="2000" dirty="0">
                          <a:solidFill>
                            <a:schemeClr val="tx1"/>
                          </a:solidFill>
                        </a:rPr>
                        <a:t>Dead Sea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dirty="0">
                          <a:solidFill>
                            <a:schemeClr val="tx1"/>
                          </a:solidFill>
                        </a:rPr>
                        <a:t>negative 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6373703"/>
                  </a:ext>
                </a:extLst>
              </a:tr>
              <a:tr h="343504">
                <a:tc>
                  <a:txBody>
                    <a:bodyPr/>
                    <a:lstStyle/>
                    <a:p>
                      <a:r>
                        <a:rPr lang="en-US" sz="2000" dirty="0">
                          <a:solidFill>
                            <a:schemeClr val="tx1"/>
                          </a:solidFill>
                        </a:rPr>
                        <a:t>Sea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7475" indent="0" algn="ctr"/>
                      <a:r>
                        <a:rPr lang="en-US" sz="2000" dirty="0">
                          <a:solidFill>
                            <a:schemeClr val="tx1"/>
                          </a:solidFill>
                        </a:rPr>
                        <a:t>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760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416368"/>
                  </a:ext>
                </a:extLst>
              </a:tr>
              <a:tr h="343504">
                <a:tc>
                  <a:txBody>
                    <a:bodyPr/>
                    <a:lstStyle/>
                    <a:p>
                      <a:r>
                        <a:rPr lang="en-US" sz="2000" dirty="0">
                          <a:solidFill>
                            <a:schemeClr val="tx1"/>
                          </a:solidFill>
                        </a:rPr>
                        <a:t>Los Angeles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7475" indent="0" algn="ctr"/>
                      <a:r>
                        <a:rPr lang="en-US" sz="2000" dirty="0">
                          <a:solidFill>
                            <a:schemeClr val="tx1"/>
                          </a:solidFill>
                        </a:rPr>
                        <a:t>0.09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752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5306841"/>
                  </a:ext>
                </a:extLst>
              </a:tr>
              <a:tr h="343504">
                <a:tc>
                  <a:txBody>
                    <a:bodyPr/>
                    <a:lstStyle/>
                    <a:p>
                      <a:r>
                        <a:rPr lang="en-US" sz="2000" dirty="0">
                          <a:solidFill>
                            <a:schemeClr val="tx1"/>
                          </a:solidFill>
                        </a:rPr>
                        <a:t>Las Vegas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7475" indent="0" algn="ctr"/>
                      <a:r>
                        <a:rPr lang="en-US" sz="2000" dirty="0">
                          <a:solidFill>
                            <a:schemeClr val="tx1"/>
                          </a:solidFill>
                        </a:rPr>
                        <a:t>0.70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742268"/>
                  </a:ext>
                </a:extLst>
              </a:tr>
              <a:tr h="343504">
                <a:tc>
                  <a:txBody>
                    <a:bodyPr/>
                    <a:lstStyle/>
                    <a:p>
                      <a:r>
                        <a:rPr lang="en-US" sz="2000" dirty="0">
                          <a:solidFill>
                            <a:schemeClr val="tx1"/>
                          </a:solidFill>
                        </a:rPr>
                        <a:t>Denver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7475" indent="0" algn="ctr"/>
                      <a:r>
                        <a:rPr lang="en-US" sz="2000" dirty="0">
                          <a:solidFill>
                            <a:schemeClr val="tx1"/>
                          </a:solidFill>
                        </a:rPr>
                        <a:t>1.60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630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024135"/>
                  </a:ext>
                </a:extLst>
              </a:tr>
              <a:tr h="343504">
                <a:tc>
                  <a:txBody>
                    <a:bodyPr/>
                    <a:lstStyle/>
                    <a:p>
                      <a:r>
                        <a:rPr lang="en-US" sz="2000" dirty="0">
                          <a:solidFill>
                            <a:schemeClr val="tx1"/>
                          </a:solidFill>
                        </a:rPr>
                        <a:t>Mount Whitney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7475" indent="0" algn="ctr"/>
                      <a:r>
                        <a:rPr lang="en-US" sz="2000" dirty="0">
                          <a:solidFill>
                            <a:schemeClr val="tx1"/>
                          </a:solidFill>
                        </a:rPr>
                        <a:t>4.50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440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722186"/>
                  </a:ext>
                </a:extLst>
              </a:tr>
              <a:tr h="343504">
                <a:tc>
                  <a:txBody>
                    <a:bodyPr/>
                    <a:lstStyle/>
                    <a:p>
                      <a:r>
                        <a:rPr lang="en-US" sz="2000" dirty="0">
                          <a:solidFill>
                            <a:schemeClr val="tx1"/>
                          </a:solidFill>
                        </a:rPr>
                        <a:t>Mount Everest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7475" indent="0" algn="ctr"/>
                      <a:r>
                        <a:rPr lang="en-US" sz="2000" dirty="0">
                          <a:solidFill>
                            <a:schemeClr val="tx1"/>
                          </a:solidFill>
                        </a:rPr>
                        <a:t>8.90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253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9981518"/>
                  </a:ext>
                </a:extLst>
              </a:tr>
            </a:tbl>
          </a:graphicData>
        </a:graphic>
      </p:graphicFrame>
      <p:graphicFrame>
        <p:nvGraphicFramePr>
          <p:cNvPr id="7" name="Object 6">
            <a:extLst>
              <a:ext uri="{FF2B5EF4-FFF2-40B4-BE49-F238E27FC236}">
                <a16:creationId xmlns:a16="http://schemas.microsoft.com/office/drawing/2014/main" id="{2B1BD64F-3EBD-4B9C-BFEF-340204DC67E1}"/>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444217603"/>
              </p:ext>
            </p:extLst>
          </p:nvPr>
        </p:nvGraphicFramePr>
        <p:xfrm>
          <a:off x="4238243" y="3098805"/>
          <a:ext cx="685800" cy="254000"/>
        </p:xfrm>
        <a:graphic>
          <a:graphicData uri="http://schemas.openxmlformats.org/presentationml/2006/ole">
            <mc:AlternateContent xmlns:mc="http://schemas.openxmlformats.org/markup-compatibility/2006">
              <mc:Choice xmlns:v="urn:schemas-microsoft-com:vml" Requires="v">
                <p:oleObj spid="_x0000_s4116" name="Equation" r:id="rId3" imgW="685800" imgH="253800" progId="Equation.DSMT4">
                  <p:embed/>
                </p:oleObj>
              </mc:Choice>
              <mc:Fallback>
                <p:oleObj name="Equation" r:id="rId3" imgW="685800" imgH="253800" progId="Equation.DSMT4">
                  <p:embed/>
                  <p:pic>
                    <p:nvPicPr>
                      <p:cNvPr id="0" name=""/>
                      <p:cNvPicPr/>
                      <p:nvPr/>
                    </p:nvPicPr>
                    <p:blipFill>
                      <a:blip r:embed="rId4"/>
                      <a:stretch>
                        <a:fillRect/>
                      </a:stretch>
                    </p:blipFill>
                    <p:spPr>
                      <a:xfrm>
                        <a:off x="4238243" y="3098805"/>
                        <a:ext cx="685800" cy="2540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4208139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Check 1</a:t>
            </a:r>
            <a:endParaRPr lang="en-IN" dirty="0"/>
          </a:p>
        </p:txBody>
      </p:sp>
      <p:sp>
        <p:nvSpPr>
          <p:cNvPr id="6" name="Content Placeholder 5"/>
          <p:cNvSpPr>
            <a:spLocks noGrp="1"/>
          </p:cNvSpPr>
          <p:nvPr>
            <p:ph sz="quarter" idx="13"/>
          </p:nvPr>
        </p:nvSpPr>
        <p:spPr>
          <a:xfrm>
            <a:off x="457200" y="1556327"/>
            <a:ext cx="7239000" cy="437573"/>
          </a:xfrm>
        </p:spPr>
        <p:txBody>
          <a:bodyPr/>
          <a:lstStyle/>
          <a:p>
            <a:pPr marL="432000" indent="-432000">
              <a:buFont typeface="+mj-lt"/>
              <a:buAutoNum type="arabicPeriod"/>
            </a:pPr>
            <a:r>
              <a:rPr lang="en-US" dirty="0"/>
              <a:t>What is 475 m</a:t>
            </a:r>
            <a:r>
              <a:rPr lang="en-US" sz="100" dirty="0">
                <a:solidFill>
                  <a:schemeClr val="bg1"/>
                </a:solidFill>
              </a:rPr>
              <a:t>illi</a:t>
            </a:r>
            <a:r>
              <a:rPr lang="en-US" dirty="0"/>
              <a:t>m</a:t>
            </a:r>
            <a:r>
              <a:rPr lang="en-US" sz="100" dirty="0">
                <a:solidFill>
                  <a:schemeClr val="bg1"/>
                </a:solidFill>
              </a:rPr>
              <a:t>eters </a:t>
            </a:r>
            <a:r>
              <a:rPr lang="en-US" dirty="0"/>
              <a:t>H</a:t>
            </a:r>
            <a:r>
              <a:rPr lang="en-US" sz="100" dirty="0"/>
              <a:t> </a:t>
            </a:r>
            <a:r>
              <a:rPr lang="en-US" dirty="0"/>
              <a:t>g expressed in atmospheres?</a:t>
            </a:r>
            <a:endParaRPr lang="en-US" sz="100" dirty="0">
              <a:solidFill>
                <a:schemeClr val="bg1"/>
              </a:solidFill>
              <a:cs typeface="Arial" panose="020B0604020202020204" pitchFamily="34" charset="0"/>
            </a:endParaRPr>
          </a:p>
        </p:txBody>
      </p:sp>
      <p:sp>
        <p:nvSpPr>
          <p:cNvPr id="7" name="Content Placeholder 6"/>
          <p:cNvSpPr>
            <a:spLocks noGrp="1"/>
          </p:cNvSpPr>
          <p:nvPr>
            <p:ph sz="quarter" idx="14"/>
          </p:nvPr>
        </p:nvSpPr>
        <p:spPr>
          <a:xfrm>
            <a:off x="457200" y="2051539"/>
            <a:ext cx="2247900" cy="971061"/>
          </a:xfrm>
        </p:spPr>
        <p:txBody>
          <a:bodyPr/>
          <a:lstStyle/>
          <a:p>
            <a:pPr marL="432000" indent="0">
              <a:buNone/>
            </a:pPr>
            <a:r>
              <a:rPr lang="en-US" dirty="0">
                <a:solidFill>
                  <a:schemeClr val="tx2"/>
                </a:solidFill>
              </a:rPr>
              <a:t>A. </a:t>
            </a:r>
            <a:r>
              <a:rPr lang="en-US" dirty="0"/>
              <a:t>475 </a:t>
            </a:r>
            <a:r>
              <a:rPr lang="en-US" dirty="0">
                <a:cs typeface="Arial" panose="020B0604020202020204" pitchFamily="34" charset="0"/>
              </a:rPr>
              <a:t>atm</a:t>
            </a:r>
            <a:r>
              <a:rPr lang="en-US" sz="100" dirty="0">
                <a:solidFill>
                  <a:schemeClr val="bg1"/>
                </a:solidFill>
                <a:cs typeface="Arial" panose="020B0604020202020204" pitchFamily="34" charset="0"/>
              </a:rPr>
              <a:t>ospheres</a:t>
            </a:r>
            <a:endParaRPr lang="en-US" sz="100" dirty="0">
              <a:solidFill>
                <a:schemeClr val="bg1"/>
              </a:solidFill>
            </a:endParaRPr>
          </a:p>
          <a:p>
            <a:pPr marL="432000" indent="0">
              <a:buNone/>
            </a:pPr>
            <a:r>
              <a:rPr lang="en-US" dirty="0">
                <a:solidFill>
                  <a:schemeClr val="tx2"/>
                </a:solidFill>
              </a:rPr>
              <a:t>B.</a:t>
            </a:r>
            <a:r>
              <a:rPr lang="en-US" b="1" dirty="0">
                <a:solidFill>
                  <a:schemeClr val="tx2"/>
                </a:solidFill>
              </a:rPr>
              <a:t> </a:t>
            </a:r>
            <a:r>
              <a:rPr lang="en-US" dirty="0"/>
              <a:t>0.625 </a:t>
            </a:r>
            <a:r>
              <a:rPr lang="en-US" dirty="0">
                <a:cs typeface="Arial" panose="020B0604020202020204" pitchFamily="34" charset="0"/>
              </a:rPr>
              <a:t>atm</a:t>
            </a:r>
            <a:r>
              <a:rPr lang="en-US" sz="100" dirty="0">
                <a:solidFill>
                  <a:schemeClr val="bg1"/>
                </a:solidFill>
                <a:cs typeface="Arial" panose="020B0604020202020204" pitchFamily="34" charset="0"/>
              </a:rPr>
              <a:t>ospheres</a:t>
            </a:r>
          </a:p>
        </p:txBody>
      </p:sp>
      <p:sp>
        <p:nvSpPr>
          <p:cNvPr id="8" name="Content Placeholder 7"/>
          <p:cNvSpPr>
            <a:spLocks noGrp="1"/>
          </p:cNvSpPr>
          <p:nvPr>
            <p:ph sz="quarter" idx="15"/>
          </p:nvPr>
        </p:nvSpPr>
        <p:spPr>
          <a:xfrm>
            <a:off x="457200" y="3080238"/>
            <a:ext cx="863600" cy="424962"/>
          </a:xfrm>
        </p:spPr>
        <p:txBody>
          <a:bodyPr/>
          <a:lstStyle/>
          <a:p>
            <a:pPr marL="432000" indent="0">
              <a:buNone/>
            </a:pPr>
            <a:r>
              <a:rPr lang="en-US" dirty="0">
                <a:solidFill>
                  <a:schemeClr val="tx2"/>
                </a:solidFill>
              </a:rPr>
              <a:t>C.</a:t>
            </a:r>
          </a:p>
        </p:txBody>
      </p:sp>
      <p:graphicFrame>
        <p:nvGraphicFramePr>
          <p:cNvPr id="17" name="Object 16" descr="3.61 times 10 to the fifth power atmospheres.">
            <a:extLst>
              <a:ext uri="{FF2B5EF4-FFF2-40B4-BE49-F238E27FC236}">
                <a16:creationId xmlns:a16="http://schemas.microsoft.com/office/drawing/2014/main" id="{24E95347-4E70-4B79-87A0-C6689BA58A1E}"/>
              </a:ext>
            </a:extLst>
          </p:cNvPr>
          <p:cNvGraphicFramePr>
            <a:graphicFrameLocks noChangeAspect="1"/>
          </p:cNvGraphicFramePr>
          <p:nvPr>
            <p:extLst>
              <p:ext uri="{D42A27DB-BD31-4B8C-83A1-F6EECF244321}">
                <p14:modId xmlns:p14="http://schemas.microsoft.com/office/powerpoint/2010/main" val="1933971608"/>
              </p:ext>
            </p:extLst>
          </p:nvPr>
        </p:nvGraphicFramePr>
        <p:xfrm>
          <a:off x="1399987" y="3067236"/>
          <a:ext cx="1873627" cy="431428"/>
        </p:xfrm>
        <a:graphic>
          <a:graphicData uri="http://schemas.openxmlformats.org/presentationml/2006/ole">
            <mc:AlternateContent xmlns:mc="http://schemas.openxmlformats.org/markup-compatibility/2006">
              <mc:Choice xmlns:v="urn:schemas-microsoft-com:vml" Requires="v">
                <p:oleObj spid="_x0000_s9232" name="Equation" r:id="rId3" imgW="1930320" imgH="444240" progId="Equation.DSMT4">
                  <p:embed/>
                </p:oleObj>
              </mc:Choice>
              <mc:Fallback>
                <p:oleObj name="Equation" r:id="rId3" imgW="1930320" imgH="444240" progId="Equation.DSMT4">
                  <p:embed/>
                  <p:pic>
                    <p:nvPicPr>
                      <p:cNvPr id="7" name="Object 6" descr="3.61 times 10 to the fifth power atmospheres.">
                        <a:extLst>
                          <a:ext uri="{FF2B5EF4-FFF2-40B4-BE49-F238E27FC236}">
                            <a16:creationId xmlns:a16="http://schemas.microsoft.com/office/drawing/2014/main" id="{24E95347-4E70-4B79-87A0-C6689BA58A1E}"/>
                          </a:ext>
                        </a:extLst>
                      </p:cNvPr>
                      <p:cNvPicPr/>
                      <p:nvPr/>
                    </p:nvPicPr>
                    <p:blipFill>
                      <a:blip r:embed="rId4"/>
                      <a:stretch>
                        <a:fillRect/>
                      </a:stretch>
                    </p:blipFill>
                    <p:spPr>
                      <a:xfrm>
                        <a:off x="1399987" y="3067236"/>
                        <a:ext cx="1873627" cy="431428"/>
                      </a:xfrm>
                      <a:prstGeom prst="rect">
                        <a:avLst/>
                      </a:prstGeom>
                    </p:spPr>
                  </p:pic>
                </p:oleObj>
              </mc:Fallback>
            </mc:AlternateContent>
          </a:graphicData>
        </a:graphic>
      </p:graphicFrame>
      <p:sp>
        <p:nvSpPr>
          <p:cNvPr id="9" name="Content Placeholder 8"/>
          <p:cNvSpPr>
            <a:spLocks noGrp="1"/>
          </p:cNvSpPr>
          <p:nvPr>
            <p:ph sz="quarter" idx="16"/>
          </p:nvPr>
        </p:nvSpPr>
        <p:spPr>
          <a:xfrm>
            <a:off x="457200" y="3562838"/>
            <a:ext cx="8229600" cy="818662"/>
          </a:xfrm>
        </p:spPr>
        <p:txBody>
          <a:bodyPr/>
          <a:lstStyle/>
          <a:p>
            <a:pPr marL="432000" indent="-432000">
              <a:buFont typeface="+mj-lt"/>
              <a:buAutoNum type="arabicPeriod" startAt="2"/>
            </a:pPr>
            <a:r>
              <a:rPr lang="en-US" dirty="0"/>
              <a:t>The pressure in a tire is 2.00 </a:t>
            </a:r>
            <a:r>
              <a:rPr lang="en-US" dirty="0">
                <a:cs typeface="Arial" panose="020B0604020202020204" pitchFamily="34" charset="0"/>
              </a:rPr>
              <a:t>atm</a:t>
            </a:r>
            <a:r>
              <a:rPr lang="en-US" sz="100" dirty="0">
                <a:solidFill>
                  <a:schemeClr val="bg1"/>
                </a:solidFill>
                <a:cs typeface="Arial" panose="020B0604020202020204" pitchFamily="34" charset="0"/>
              </a:rPr>
              <a:t>osphere</a:t>
            </a:r>
            <a:r>
              <a:rPr lang="en-US" dirty="0"/>
              <a:t>. What is this pressure in millimeters of mercury?</a:t>
            </a:r>
          </a:p>
        </p:txBody>
      </p:sp>
      <p:sp>
        <p:nvSpPr>
          <p:cNvPr id="10" name="Content Placeholder 9"/>
          <p:cNvSpPr>
            <a:spLocks noGrp="1"/>
          </p:cNvSpPr>
          <p:nvPr>
            <p:ph sz="quarter" idx="17"/>
          </p:nvPr>
        </p:nvSpPr>
        <p:spPr>
          <a:xfrm>
            <a:off x="457200" y="4445674"/>
            <a:ext cx="8232775" cy="1637626"/>
          </a:xfrm>
        </p:spPr>
        <p:txBody>
          <a:bodyPr/>
          <a:lstStyle/>
          <a:p>
            <a:pPr marL="432000" indent="0">
              <a:buNone/>
            </a:pPr>
            <a:r>
              <a:rPr lang="en-US" dirty="0">
                <a:solidFill>
                  <a:schemeClr val="tx2"/>
                </a:solidFill>
              </a:rPr>
              <a:t>A. </a:t>
            </a:r>
            <a:r>
              <a:rPr lang="en-US" dirty="0">
                <a:solidFill>
                  <a:schemeClr val="tx1"/>
                </a:solidFill>
              </a:rPr>
              <a:t>2.00 m</a:t>
            </a:r>
            <a:r>
              <a:rPr lang="en-US" sz="100" dirty="0">
                <a:solidFill>
                  <a:schemeClr val="tx1"/>
                </a:solidFill>
              </a:rPr>
              <a:t>illi</a:t>
            </a:r>
            <a:r>
              <a:rPr lang="en-US" dirty="0">
                <a:solidFill>
                  <a:schemeClr val="tx1"/>
                </a:solidFill>
              </a:rPr>
              <a:t>m</a:t>
            </a:r>
            <a:r>
              <a:rPr lang="en-US" sz="100" dirty="0">
                <a:solidFill>
                  <a:schemeClr val="tx1"/>
                </a:solidFill>
              </a:rPr>
              <a:t>eters </a:t>
            </a:r>
            <a:r>
              <a:rPr lang="en-US" dirty="0">
                <a:solidFill>
                  <a:schemeClr val="tx1"/>
                </a:solidFill>
              </a:rPr>
              <a:t>H</a:t>
            </a:r>
            <a:r>
              <a:rPr lang="en-US" sz="100" dirty="0">
                <a:solidFill>
                  <a:schemeClr val="tx1"/>
                </a:solidFill>
              </a:rPr>
              <a:t> </a:t>
            </a:r>
            <a:r>
              <a:rPr lang="en-US" dirty="0">
                <a:solidFill>
                  <a:schemeClr val="tx1"/>
                </a:solidFill>
              </a:rPr>
              <a:t>g</a:t>
            </a:r>
          </a:p>
          <a:p>
            <a:pPr marL="432000" indent="0">
              <a:buNone/>
            </a:pPr>
            <a:r>
              <a:rPr lang="en-US" dirty="0">
                <a:solidFill>
                  <a:schemeClr val="tx2"/>
                </a:solidFill>
              </a:rPr>
              <a:t>B. </a:t>
            </a:r>
            <a:r>
              <a:rPr lang="en-US" dirty="0"/>
              <a:t>1520 </a:t>
            </a:r>
            <a:r>
              <a:rPr lang="en-US" dirty="0">
                <a:solidFill>
                  <a:schemeClr val="tx1"/>
                </a:solidFill>
              </a:rPr>
              <a:t>m</a:t>
            </a:r>
            <a:r>
              <a:rPr lang="en-US" sz="100" dirty="0">
                <a:solidFill>
                  <a:schemeClr val="tx1"/>
                </a:solidFill>
              </a:rPr>
              <a:t>illi</a:t>
            </a:r>
            <a:r>
              <a:rPr lang="en-US" dirty="0">
                <a:solidFill>
                  <a:schemeClr val="tx1"/>
                </a:solidFill>
              </a:rPr>
              <a:t>m</a:t>
            </a:r>
            <a:r>
              <a:rPr lang="en-US" sz="100" dirty="0">
                <a:solidFill>
                  <a:schemeClr val="tx1"/>
                </a:solidFill>
              </a:rPr>
              <a:t>eters </a:t>
            </a:r>
            <a:r>
              <a:rPr lang="en-US" dirty="0">
                <a:solidFill>
                  <a:schemeClr val="tx1"/>
                </a:solidFill>
              </a:rPr>
              <a:t>H</a:t>
            </a:r>
            <a:r>
              <a:rPr lang="en-US" sz="100" dirty="0">
                <a:solidFill>
                  <a:schemeClr val="tx1"/>
                </a:solidFill>
              </a:rPr>
              <a:t> </a:t>
            </a:r>
            <a:r>
              <a:rPr lang="en-US" dirty="0">
                <a:solidFill>
                  <a:schemeClr val="tx1"/>
                </a:solidFill>
              </a:rPr>
              <a:t>g</a:t>
            </a:r>
          </a:p>
          <a:p>
            <a:pPr marL="432000" indent="0">
              <a:buNone/>
            </a:pPr>
            <a:r>
              <a:rPr lang="en-US" dirty="0">
                <a:solidFill>
                  <a:schemeClr val="tx2"/>
                </a:solidFill>
              </a:rPr>
              <a:t>C. </a:t>
            </a:r>
            <a:r>
              <a:rPr lang="en-US" dirty="0"/>
              <a:t>22 300 </a:t>
            </a:r>
            <a:r>
              <a:rPr lang="en-US" dirty="0">
                <a:solidFill>
                  <a:schemeClr val="tx1"/>
                </a:solidFill>
              </a:rPr>
              <a:t>m</a:t>
            </a:r>
            <a:r>
              <a:rPr lang="en-US" sz="100" dirty="0">
                <a:solidFill>
                  <a:schemeClr val="tx1"/>
                </a:solidFill>
              </a:rPr>
              <a:t>illi</a:t>
            </a:r>
            <a:r>
              <a:rPr lang="en-US" dirty="0">
                <a:solidFill>
                  <a:schemeClr val="tx1"/>
                </a:solidFill>
              </a:rPr>
              <a:t>m</a:t>
            </a:r>
            <a:r>
              <a:rPr lang="en-US" sz="100" dirty="0">
                <a:solidFill>
                  <a:schemeClr val="tx1"/>
                </a:solidFill>
              </a:rPr>
              <a:t>eters </a:t>
            </a:r>
            <a:r>
              <a:rPr lang="en-US" dirty="0">
                <a:solidFill>
                  <a:schemeClr val="tx1"/>
                </a:solidFill>
              </a:rPr>
              <a:t>H</a:t>
            </a:r>
            <a:r>
              <a:rPr lang="en-US" sz="100" dirty="0">
                <a:solidFill>
                  <a:schemeClr val="tx1"/>
                </a:solidFill>
              </a:rPr>
              <a:t> </a:t>
            </a:r>
            <a:r>
              <a:rPr lang="en-US" dirty="0">
                <a:solidFill>
                  <a:schemeClr val="tx1"/>
                </a:solidFill>
              </a:rPr>
              <a:t>g</a:t>
            </a:r>
          </a:p>
        </p:txBody>
      </p:sp>
    </p:spTree>
    <p:extLst>
      <p:ext uri="{BB962C8B-B14F-4D97-AF65-F5344CB8AC3E}">
        <p14:creationId xmlns:p14="http://schemas.microsoft.com/office/powerpoint/2010/main" val="4214441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AF34D-51AB-4B55-B910-BEC135A5D329}"/>
              </a:ext>
            </a:extLst>
          </p:cNvPr>
          <p:cNvSpPr>
            <a:spLocks noGrp="1"/>
          </p:cNvSpPr>
          <p:nvPr>
            <p:ph type="title"/>
          </p:nvPr>
        </p:nvSpPr>
        <p:spPr/>
        <p:txBody>
          <a:bodyPr/>
          <a:lstStyle/>
          <a:p>
            <a:r>
              <a:rPr lang="en-US" dirty="0"/>
              <a:t>Solution 1</a:t>
            </a:r>
            <a:endParaRPr lang="en-US" sz="2000" b="0" dirty="0"/>
          </a:p>
        </p:txBody>
      </p:sp>
      <p:sp>
        <p:nvSpPr>
          <p:cNvPr id="3" name="Content Placeholder 2">
            <a:extLst>
              <a:ext uri="{FF2B5EF4-FFF2-40B4-BE49-F238E27FC236}">
                <a16:creationId xmlns:a16="http://schemas.microsoft.com/office/drawing/2014/main" id="{87C7157F-6C34-444B-A808-F7E2E1646745}"/>
              </a:ext>
            </a:extLst>
          </p:cNvPr>
          <p:cNvSpPr>
            <a:spLocks noGrp="1"/>
          </p:cNvSpPr>
          <p:nvPr>
            <p:ph sz="quarter" idx="13"/>
          </p:nvPr>
        </p:nvSpPr>
        <p:spPr>
          <a:xfrm>
            <a:off x="457200" y="1555717"/>
            <a:ext cx="8229600" cy="965647"/>
          </a:xfrm>
        </p:spPr>
        <p:txBody>
          <a:bodyPr/>
          <a:lstStyle/>
          <a:p>
            <a:pPr marL="429768" indent="-429768">
              <a:buFont typeface="+mj-lt"/>
              <a:buAutoNum type="arabicPeriod"/>
            </a:pPr>
            <a:r>
              <a:rPr lang="en-US" sz="2400" dirty="0">
                <a:solidFill>
                  <a:schemeClr val="tx1"/>
                </a:solidFill>
              </a:rPr>
              <a:t>What is 475 m</a:t>
            </a:r>
            <a:r>
              <a:rPr lang="en-US" sz="100" dirty="0">
                <a:solidFill>
                  <a:schemeClr val="tx1"/>
                </a:solidFill>
              </a:rPr>
              <a:t>illi</a:t>
            </a:r>
            <a:r>
              <a:rPr lang="en-US" sz="2400" dirty="0">
                <a:solidFill>
                  <a:schemeClr val="tx1"/>
                </a:solidFill>
              </a:rPr>
              <a:t>m</a:t>
            </a:r>
            <a:r>
              <a:rPr lang="en-US" sz="100" dirty="0">
                <a:solidFill>
                  <a:schemeClr val="tx1"/>
                </a:solidFill>
              </a:rPr>
              <a:t>eters </a:t>
            </a:r>
            <a:r>
              <a:rPr lang="en-US" sz="2400" dirty="0">
                <a:solidFill>
                  <a:schemeClr val="tx1"/>
                </a:solidFill>
              </a:rPr>
              <a:t>H</a:t>
            </a:r>
            <a:r>
              <a:rPr lang="en-US" sz="100" dirty="0">
                <a:solidFill>
                  <a:schemeClr val="tx1"/>
                </a:solidFill>
              </a:rPr>
              <a:t> </a:t>
            </a:r>
            <a:r>
              <a:rPr lang="en-US" sz="2400" dirty="0">
                <a:solidFill>
                  <a:schemeClr val="tx1"/>
                </a:solidFill>
              </a:rPr>
              <a:t>g expressed in atmospheres?</a:t>
            </a:r>
          </a:p>
          <a:p>
            <a:pPr marL="429768" indent="0">
              <a:buNone/>
            </a:pPr>
            <a:r>
              <a:rPr lang="en-US" sz="2400" dirty="0">
                <a:solidFill>
                  <a:schemeClr val="tx1"/>
                </a:solidFill>
              </a:rPr>
              <a:t>The answer is B, 0.625 </a:t>
            </a:r>
            <a:r>
              <a:rPr lang="en-US" sz="2400" dirty="0">
                <a:solidFill>
                  <a:schemeClr val="tx1"/>
                </a:solidFill>
                <a:cs typeface="Arial" panose="020B0604020202020204" pitchFamily="34" charset="0"/>
              </a:rPr>
              <a:t>atm</a:t>
            </a:r>
            <a:r>
              <a:rPr lang="en-US" sz="100" dirty="0">
                <a:solidFill>
                  <a:schemeClr val="tx1"/>
                </a:solidFill>
                <a:cs typeface="Arial" panose="020B0604020202020204" pitchFamily="34" charset="0"/>
              </a:rPr>
              <a:t>ospheres</a:t>
            </a:r>
            <a:r>
              <a:rPr lang="en-US" sz="2400" dirty="0">
                <a:solidFill>
                  <a:schemeClr val="tx1"/>
                </a:solidFill>
              </a:rPr>
              <a:t>.</a:t>
            </a:r>
          </a:p>
        </p:txBody>
      </p:sp>
      <p:graphicFrame>
        <p:nvGraphicFramePr>
          <p:cNvPr id="13" name="Object 12" descr="475 millimeters H g times start fraction 1 atmosphere over 760 millimeters H g end fraction, with millimeters H g cancelled, = 0.625 atmospheres.">
            <a:extLst>
              <a:ext uri="{FF2B5EF4-FFF2-40B4-BE49-F238E27FC236}">
                <a16:creationId xmlns:a16="http://schemas.microsoft.com/office/drawing/2014/main" id="{38DD3DC1-155B-4CF8-8EBD-CBA0C3916886}"/>
              </a:ext>
            </a:extLst>
          </p:cNvPr>
          <p:cNvGraphicFramePr>
            <a:graphicFrameLocks noChangeAspect="1"/>
          </p:cNvGraphicFramePr>
          <p:nvPr>
            <p:extLst>
              <p:ext uri="{D42A27DB-BD31-4B8C-83A1-F6EECF244321}">
                <p14:modId xmlns:p14="http://schemas.microsoft.com/office/powerpoint/2010/main" val="1437802897"/>
              </p:ext>
            </p:extLst>
          </p:nvPr>
        </p:nvGraphicFramePr>
        <p:xfrm>
          <a:off x="2216766" y="2657816"/>
          <a:ext cx="4679339" cy="781806"/>
        </p:xfrm>
        <a:graphic>
          <a:graphicData uri="http://schemas.openxmlformats.org/presentationml/2006/ole">
            <mc:AlternateContent xmlns:mc="http://schemas.openxmlformats.org/markup-compatibility/2006">
              <mc:Choice xmlns:v="urn:schemas-microsoft-com:vml" Requires="v">
                <p:oleObj spid="_x0000_s6182" name="Equation" r:id="rId3" imgW="5168880" imgH="863280" progId="Equation.DSMT4">
                  <p:embed/>
                </p:oleObj>
              </mc:Choice>
              <mc:Fallback>
                <p:oleObj name="Equation" r:id="rId3" imgW="5168880" imgH="863280" progId="Equation.DSMT4">
                  <p:embed/>
                  <p:pic>
                    <p:nvPicPr>
                      <p:cNvPr id="0" name=""/>
                      <p:cNvPicPr/>
                      <p:nvPr/>
                    </p:nvPicPr>
                    <p:blipFill>
                      <a:blip r:embed="rId4"/>
                      <a:stretch>
                        <a:fillRect/>
                      </a:stretch>
                    </p:blipFill>
                    <p:spPr>
                      <a:xfrm>
                        <a:off x="2216766" y="2657816"/>
                        <a:ext cx="4679339" cy="781806"/>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161EBECC-DB32-445A-BC25-91137E2E3C03}"/>
              </a:ext>
            </a:extLst>
          </p:cNvPr>
          <p:cNvSpPr>
            <a:spLocks noGrp="1"/>
          </p:cNvSpPr>
          <p:nvPr>
            <p:ph sz="quarter" idx="14"/>
          </p:nvPr>
        </p:nvSpPr>
        <p:spPr>
          <a:xfrm>
            <a:off x="457200" y="3577472"/>
            <a:ext cx="8229600" cy="1348489"/>
          </a:xfrm>
        </p:spPr>
        <p:txBody>
          <a:bodyPr/>
          <a:lstStyle/>
          <a:p>
            <a:pPr marL="429768" indent="-429768">
              <a:buFont typeface="+mj-lt"/>
              <a:buAutoNum type="arabicPeriod" startAt="2"/>
            </a:pPr>
            <a:r>
              <a:rPr lang="en-US" sz="2400" dirty="0">
                <a:solidFill>
                  <a:schemeClr val="tx1"/>
                </a:solidFill>
              </a:rPr>
              <a:t>The pressure in a tire is 2.00 </a:t>
            </a:r>
            <a:r>
              <a:rPr lang="en-US" sz="2400" dirty="0">
                <a:solidFill>
                  <a:schemeClr val="tx1"/>
                </a:solidFill>
                <a:cs typeface="Arial" panose="020B0604020202020204" pitchFamily="34" charset="0"/>
              </a:rPr>
              <a:t>atm</a:t>
            </a:r>
            <a:r>
              <a:rPr lang="en-US" sz="100" dirty="0">
                <a:solidFill>
                  <a:schemeClr val="tx1"/>
                </a:solidFill>
                <a:cs typeface="Arial" panose="020B0604020202020204" pitchFamily="34" charset="0"/>
              </a:rPr>
              <a:t>osphere</a:t>
            </a:r>
            <a:r>
              <a:rPr lang="en-US" sz="2400" dirty="0">
                <a:solidFill>
                  <a:schemeClr val="tx1"/>
                </a:solidFill>
              </a:rPr>
              <a:t>. What is this pressure in millimeters of mercury?</a:t>
            </a:r>
          </a:p>
          <a:p>
            <a:pPr marL="429768" indent="0">
              <a:buNone/>
            </a:pPr>
            <a:r>
              <a:rPr lang="en-US" sz="2400" dirty="0">
                <a:solidFill>
                  <a:schemeClr val="tx1"/>
                </a:solidFill>
              </a:rPr>
              <a:t>The answer is B, 1520 m</a:t>
            </a:r>
            <a:r>
              <a:rPr lang="en-US" sz="100" dirty="0">
                <a:solidFill>
                  <a:schemeClr val="tx1"/>
                </a:solidFill>
              </a:rPr>
              <a:t>illi</a:t>
            </a:r>
            <a:r>
              <a:rPr lang="en-US" sz="2400" dirty="0">
                <a:solidFill>
                  <a:schemeClr val="tx1"/>
                </a:solidFill>
              </a:rPr>
              <a:t>m</a:t>
            </a:r>
            <a:r>
              <a:rPr lang="en-US" sz="100" dirty="0">
                <a:solidFill>
                  <a:schemeClr val="tx1"/>
                </a:solidFill>
              </a:rPr>
              <a:t>eters </a:t>
            </a:r>
            <a:r>
              <a:rPr lang="en-US" sz="2400" dirty="0">
                <a:solidFill>
                  <a:schemeClr val="tx1"/>
                </a:solidFill>
              </a:rPr>
              <a:t>H</a:t>
            </a:r>
            <a:r>
              <a:rPr lang="en-US" sz="100" dirty="0">
                <a:solidFill>
                  <a:schemeClr val="tx1"/>
                </a:solidFill>
              </a:rPr>
              <a:t> </a:t>
            </a:r>
            <a:r>
              <a:rPr lang="en-US" sz="2400" dirty="0">
                <a:solidFill>
                  <a:schemeClr val="tx1"/>
                </a:solidFill>
              </a:rPr>
              <a:t>g.</a:t>
            </a:r>
          </a:p>
        </p:txBody>
      </p:sp>
      <p:graphicFrame>
        <p:nvGraphicFramePr>
          <p:cNvPr id="14" name="Object 13" descr="2.00 atmospheres times start fraction 760 millimeters H g over 1 atmosphere end fraction, with atmosphere cancelled, = 1520 millimeters H g.">
            <a:extLst>
              <a:ext uri="{FF2B5EF4-FFF2-40B4-BE49-F238E27FC236}">
                <a16:creationId xmlns:a16="http://schemas.microsoft.com/office/drawing/2014/main" id="{DFF2D5B2-3EA1-4713-A9CE-0CFAABBE864D}"/>
              </a:ext>
            </a:extLst>
          </p:cNvPr>
          <p:cNvGraphicFramePr>
            <a:graphicFrameLocks noChangeAspect="1"/>
          </p:cNvGraphicFramePr>
          <p:nvPr>
            <p:extLst>
              <p:ext uri="{D42A27DB-BD31-4B8C-83A1-F6EECF244321}">
                <p14:modId xmlns:p14="http://schemas.microsoft.com/office/powerpoint/2010/main" val="2247170775"/>
              </p:ext>
            </p:extLst>
          </p:nvPr>
        </p:nvGraphicFramePr>
        <p:xfrm>
          <a:off x="2476500" y="5276850"/>
          <a:ext cx="4749800" cy="765175"/>
        </p:xfrm>
        <a:graphic>
          <a:graphicData uri="http://schemas.openxmlformats.org/presentationml/2006/ole">
            <mc:AlternateContent xmlns:mc="http://schemas.openxmlformats.org/markup-compatibility/2006">
              <mc:Choice xmlns:v="urn:schemas-microsoft-com:vml" Requires="v">
                <p:oleObj spid="_x0000_s6183" name="Equation" r:id="rId5" imgW="5041800" imgH="812520" progId="Equation.DSMT4">
                  <p:embed/>
                </p:oleObj>
              </mc:Choice>
              <mc:Fallback>
                <p:oleObj name="Equation" r:id="rId5" imgW="5041800" imgH="812520" progId="Equation.DSMT4">
                  <p:embed/>
                  <p:pic>
                    <p:nvPicPr>
                      <p:cNvPr id="0" name=""/>
                      <p:cNvPicPr/>
                      <p:nvPr/>
                    </p:nvPicPr>
                    <p:blipFill>
                      <a:blip r:embed="rId6"/>
                      <a:stretch>
                        <a:fillRect/>
                      </a:stretch>
                    </p:blipFill>
                    <p:spPr>
                      <a:xfrm>
                        <a:off x="2476500" y="5276850"/>
                        <a:ext cx="4749800" cy="765175"/>
                      </a:xfrm>
                      <a:prstGeom prst="rect">
                        <a:avLst/>
                      </a:prstGeom>
                    </p:spPr>
                  </p:pic>
                </p:oleObj>
              </mc:Fallback>
            </mc:AlternateContent>
          </a:graphicData>
        </a:graphic>
      </p:graphicFrame>
    </p:spTree>
    <p:extLst>
      <p:ext uri="{BB962C8B-B14F-4D97-AF65-F5344CB8AC3E}">
        <p14:creationId xmlns:p14="http://schemas.microsoft.com/office/powerpoint/2010/main" val="3071049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Learning Check 2</a:t>
            </a:r>
          </a:p>
        </p:txBody>
      </p:sp>
      <p:sp>
        <p:nvSpPr>
          <p:cNvPr id="6" name="Content Placeholder 5"/>
          <p:cNvSpPr>
            <a:spLocks noGrp="1"/>
          </p:cNvSpPr>
          <p:nvPr>
            <p:ph sz="quarter" idx="14"/>
          </p:nvPr>
        </p:nvSpPr>
        <p:spPr>
          <a:xfrm>
            <a:off x="457200" y="1558287"/>
            <a:ext cx="7861300" cy="1263829"/>
          </a:xfrm>
        </p:spPr>
        <p:txBody>
          <a:bodyPr/>
          <a:lstStyle/>
          <a:p>
            <a:pPr marL="432000" indent="-432000">
              <a:buFont typeface="+mj-lt"/>
              <a:buAutoNum type="arabicPeriod"/>
            </a:pPr>
            <a:r>
              <a:rPr lang="en-IN" sz="2400" dirty="0">
                <a:solidFill>
                  <a:schemeClr val="tx1"/>
                </a:solidFill>
              </a:rPr>
              <a:t>The downward pressure on the H</a:t>
            </a:r>
            <a:r>
              <a:rPr lang="en-IN" sz="100" dirty="0">
                <a:solidFill>
                  <a:schemeClr val="tx1"/>
                </a:solidFill>
              </a:rPr>
              <a:t> </a:t>
            </a:r>
            <a:r>
              <a:rPr lang="en-IN" sz="2400" dirty="0">
                <a:solidFill>
                  <a:schemeClr val="tx1"/>
                </a:solidFill>
              </a:rPr>
              <a:t>g in a barometer is </a:t>
            </a:r>
            <a:r>
              <a:rPr lang="en-IN" sz="2000" dirty="0">
                <a:solidFill>
                  <a:schemeClr val="tx1"/>
                </a:solidFill>
              </a:rPr>
              <a:t>Fill in the blank</a:t>
            </a:r>
            <a:r>
              <a:rPr lang="en-IN" sz="2400" dirty="0">
                <a:solidFill>
                  <a:schemeClr val="tx1"/>
                </a:solidFill>
              </a:rPr>
              <a:t>  the pressure of the atmosphere.</a:t>
            </a:r>
          </a:p>
        </p:txBody>
      </p:sp>
      <p:cxnSp>
        <p:nvCxnSpPr>
          <p:cNvPr id="18" name="Straight Connector 17">
            <a:extLst>
              <a:ext uri="{C183D7F6-B498-43B3-948B-1728B52AA6E4}">
                <adec:decorative xmlns:adec="http://schemas.microsoft.com/office/drawing/2017/decorative" val="1"/>
              </a:ext>
            </a:extLst>
          </p:cNvPr>
          <p:cNvCxnSpPr>
            <a:cxnSpLocks/>
          </p:cNvCxnSpPr>
          <p:nvPr/>
        </p:nvCxnSpPr>
        <p:spPr>
          <a:xfrm>
            <a:off x="956578" y="2298700"/>
            <a:ext cx="1587500" cy="0"/>
          </a:xfrm>
          <a:prstGeom prst="line">
            <a:avLst/>
          </a:prstGeom>
        </p:spPr>
        <p:style>
          <a:lnRef idx="2">
            <a:schemeClr val="dk1"/>
          </a:lnRef>
          <a:fillRef idx="0">
            <a:schemeClr val="dk1"/>
          </a:fillRef>
          <a:effectRef idx="1">
            <a:schemeClr val="dk1"/>
          </a:effectRef>
          <a:fontRef idx="minor">
            <a:schemeClr val="tx1"/>
          </a:fontRef>
        </p:style>
      </p:cxnSp>
      <p:sp>
        <p:nvSpPr>
          <p:cNvPr id="7" name="Content Placeholder 6"/>
          <p:cNvSpPr>
            <a:spLocks noGrp="1"/>
          </p:cNvSpPr>
          <p:nvPr>
            <p:ph sz="quarter" idx="15"/>
          </p:nvPr>
        </p:nvSpPr>
        <p:spPr>
          <a:xfrm>
            <a:off x="907070" y="3048020"/>
            <a:ext cx="2140929" cy="426566"/>
          </a:xfrm>
        </p:spPr>
        <p:txBody>
          <a:bodyPr/>
          <a:lstStyle/>
          <a:p>
            <a:pPr marL="432" indent="0">
              <a:buNone/>
            </a:pPr>
            <a:r>
              <a:rPr lang="en-IN" sz="2400" dirty="0">
                <a:solidFill>
                  <a:schemeClr val="tx2"/>
                </a:solidFill>
              </a:rPr>
              <a:t>A.</a:t>
            </a:r>
            <a:r>
              <a:rPr lang="en-IN" sz="2400" dirty="0"/>
              <a:t> greater than</a:t>
            </a:r>
          </a:p>
        </p:txBody>
      </p:sp>
      <p:sp>
        <p:nvSpPr>
          <p:cNvPr id="8" name="Content Placeholder 7"/>
          <p:cNvSpPr>
            <a:spLocks noGrp="1"/>
          </p:cNvSpPr>
          <p:nvPr>
            <p:ph sz="quarter" idx="16"/>
          </p:nvPr>
        </p:nvSpPr>
        <p:spPr>
          <a:xfrm>
            <a:off x="3229356" y="3038199"/>
            <a:ext cx="1807100" cy="419766"/>
          </a:xfrm>
        </p:spPr>
        <p:txBody>
          <a:bodyPr/>
          <a:lstStyle/>
          <a:p>
            <a:pPr marL="432" indent="0">
              <a:buNone/>
            </a:pPr>
            <a:r>
              <a:rPr lang="en-IN" sz="2400" dirty="0">
                <a:solidFill>
                  <a:schemeClr val="tx2"/>
                </a:solidFill>
              </a:rPr>
              <a:t>B.</a:t>
            </a:r>
            <a:r>
              <a:rPr lang="en-IN" sz="2400" dirty="0"/>
              <a:t> less than</a:t>
            </a:r>
          </a:p>
        </p:txBody>
      </p:sp>
      <p:sp>
        <p:nvSpPr>
          <p:cNvPr id="9" name="Content Placeholder 8"/>
          <p:cNvSpPr>
            <a:spLocks noGrp="1"/>
          </p:cNvSpPr>
          <p:nvPr>
            <p:ph sz="quarter" idx="17"/>
          </p:nvPr>
        </p:nvSpPr>
        <p:spPr>
          <a:xfrm>
            <a:off x="5217813" y="3048020"/>
            <a:ext cx="2310228" cy="446360"/>
          </a:xfrm>
        </p:spPr>
        <p:txBody>
          <a:bodyPr/>
          <a:lstStyle/>
          <a:p>
            <a:pPr marL="432" indent="0">
              <a:buNone/>
            </a:pPr>
            <a:r>
              <a:rPr lang="en-IN" sz="2400" dirty="0">
                <a:solidFill>
                  <a:schemeClr val="tx2"/>
                </a:solidFill>
              </a:rPr>
              <a:t>C.</a:t>
            </a:r>
            <a:r>
              <a:rPr lang="en-IN" sz="2400" dirty="0"/>
              <a:t> the same as</a:t>
            </a:r>
          </a:p>
        </p:txBody>
      </p:sp>
      <p:sp>
        <p:nvSpPr>
          <p:cNvPr id="10" name="Content Placeholder 9"/>
          <p:cNvSpPr>
            <a:spLocks noGrp="1"/>
          </p:cNvSpPr>
          <p:nvPr>
            <p:ph sz="quarter" idx="18"/>
          </p:nvPr>
        </p:nvSpPr>
        <p:spPr>
          <a:xfrm>
            <a:off x="459728" y="3710462"/>
            <a:ext cx="7160272" cy="407967"/>
          </a:xfrm>
        </p:spPr>
        <p:txBody>
          <a:bodyPr/>
          <a:lstStyle/>
          <a:p>
            <a:pPr marL="432000" indent="-432000">
              <a:buFont typeface="+mj-lt"/>
              <a:buAutoNum type="arabicPeriod" startAt="2"/>
            </a:pPr>
            <a:r>
              <a:rPr lang="en-IN" sz="2400" dirty="0"/>
              <a:t>A water barometer is 13.6 times taller than a H</a:t>
            </a:r>
            <a:r>
              <a:rPr lang="en-IN" sz="100" dirty="0"/>
              <a:t> </a:t>
            </a:r>
            <a:r>
              <a:rPr lang="en-IN" sz="2400" dirty="0"/>
              <a:t>g</a:t>
            </a:r>
          </a:p>
        </p:txBody>
      </p:sp>
      <p:sp>
        <p:nvSpPr>
          <p:cNvPr id="11" name="Content Placeholder 10"/>
          <p:cNvSpPr>
            <a:spLocks noGrp="1"/>
          </p:cNvSpPr>
          <p:nvPr>
            <p:ph sz="quarter" idx="19"/>
          </p:nvPr>
        </p:nvSpPr>
        <p:spPr>
          <a:xfrm>
            <a:off x="457201" y="4264662"/>
            <a:ext cx="1952170" cy="360136"/>
          </a:xfrm>
        </p:spPr>
        <p:txBody>
          <a:bodyPr/>
          <a:lstStyle/>
          <a:p>
            <a:pPr marL="432000" indent="0">
              <a:buNone/>
            </a:pPr>
            <a:r>
              <a:rPr lang="en-IN" sz="2400" dirty="0"/>
              <a:t>barometer</a:t>
            </a:r>
          </a:p>
        </p:txBody>
      </p:sp>
      <p:graphicFrame>
        <p:nvGraphicFramePr>
          <p:cNvPr id="2" name="Object 1" descr="d sub H g = 13.6 grams per milliliter&#10;"/>
          <p:cNvGraphicFramePr>
            <a:graphicFrameLocks noChangeAspect="1"/>
          </p:cNvGraphicFramePr>
          <p:nvPr>
            <p:extLst>
              <p:ext uri="{D42A27DB-BD31-4B8C-83A1-F6EECF244321}">
                <p14:modId xmlns:p14="http://schemas.microsoft.com/office/powerpoint/2010/main" val="2983394820"/>
              </p:ext>
            </p:extLst>
          </p:nvPr>
        </p:nvGraphicFramePr>
        <p:xfrm>
          <a:off x="2544078" y="4190999"/>
          <a:ext cx="2349500" cy="508000"/>
        </p:xfrm>
        <a:graphic>
          <a:graphicData uri="http://schemas.openxmlformats.org/presentationml/2006/ole">
            <mc:AlternateContent xmlns:mc="http://schemas.openxmlformats.org/markup-compatibility/2006">
              <mc:Choice xmlns:v="urn:schemas-microsoft-com:vml" Requires="v">
                <p:oleObj spid="_x0000_s7242" name="Equation" r:id="rId3" imgW="2349360" imgH="507960" progId="Equation.DSMT4">
                  <p:embed/>
                </p:oleObj>
              </mc:Choice>
              <mc:Fallback>
                <p:oleObj name="Equation" r:id="rId3" imgW="2349360" imgH="507960" progId="Equation.DSMT4">
                  <p:embed/>
                  <p:pic>
                    <p:nvPicPr>
                      <p:cNvPr id="0" name=""/>
                      <p:cNvPicPr/>
                      <p:nvPr/>
                    </p:nvPicPr>
                    <p:blipFill>
                      <a:blip r:embed="rId4"/>
                      <a:stretch>
                        <a:fillRect/>
                      </a:stretch>
                    </p:blipFill>
                    <p:spPr>
                      <a:xfrm>
                        <a:off x="2544078" y="4190999"/>
                        <a:ext cx="2349500" cy="508000"/>
                      </a:xfrm>
                      <a:prstGeom prst="rect">
                        <a:avLst/>
                      </a:prstGeom>
                    </p:spPr>
                  </p:pic>
                </p:oleObj>
              </mc:Fallback>
            </mc:AlternateContent>
          </a:graphicData>
        </a:graphic>
      </p:graphicFrame>
      <p:sp>
        <p:nvSpPr>
          <p:cNvPr id="12" name="Content Placeholder 11"/>
          <p:cNvSpPr>
            <a:spLocks noGrp="1"/>
          </p:cNvSpPr>
          <p:nvPr>
            <p:ph sz="quarter" idx="20"/>
          </p:nvPr>
        </p:nvSpPr>
        <p:spPr>
          <a:xfrm>
            <a:off x="5058159" y="4190999"/>
            <a:ext cx="1357157" cy="436500"/>
          </a:xfrm>
        </p:spPr>
        <p:txBody>
          <a:bodyPr/>
          <a:lstStyle/>
          <a:p>
            <a:pPr marL="101600" indent="0">
              <a:buNone/>
            </a:pPr>
            <a:r>
              <a:rPr lang="en-IN" sz="2400" dirty="0"/>
              <a:t>because</a:t>
            </a:r>
          </a:p>
        </p:txBody>
      </p:sp>
      <p:sp>
        <p:nvSpPr>
          <p:cNvPr id="13" name="Content Placeholder 12"/>
          <p:cNvSpPr>
            <a:spLocks noGrp="1"/>
          </p:cNvSpPr>
          <p:nvPr>
            <p:ph sz="quarter" idx="21"/>
          </p:nvPr>
        </p:nvSpPr>
        <p:spPr>
          <a:xfrm>
            <a:off x="832105" y="4800059"/>
            <a:ext cx="449869" cy="426567"/>
          </a:xfrm>
        </p:spPr>
        <p:txBody>
          <a:bodyPr/>
          <a:lstStyle/>
          <a:p>
            <a:pPr marL="432" indent="0">
              <a:buNone/>
            </a:pPr>
            <a:r>
              <a:rPr lang="en-IN" sz="2400" dirty="0">
                <a:solidFill>
                  <a:schemeClr val="tx2"/>
                </a:solidFill>
              </a:rPr>
              <a:t>A.</a:t>
            </a:r>
          </a:p>
        </p:txBody>
      </p:sp>
      <p:graphicFrame>
        <p:nvGraphicFramePr>
          <p:cNvPr id="3" name="Object 2" descr="H sub 2 O&#10;"/>
          <p:cNvGraphicFramePr>
            <a:graphicFrameLocks noChangeAspect="1"/>
          </p:cNvGraphicFramePr>
          <p:nvPr>
            <p:extLst>
              <p:ext uri="{D42A27DB-BD31-4B8C-83A1-F6EECF244321}">
                <p14:modId xmlns:p14="http://schemas.microsoft.com/office/powerpoint/2010/main" val="193206652"/>
              </p:ext>
            </p:extLst>
          </p:nvPr>
        </p:nvGraphicFramePr>
        <p:xfrm>
          <a:off x="1413583" y="4831439"/>
          <a:ext cx="571500" cy="381000"/>
        </p:xfrm>
        <a:graphic>
          <a:graphicData uri="http://schemas.openxmlformats.org/presentationml/2006/ole">
            <mc:AlternateContent xmlns:mc="http://schemas.openxmlformats.org/markup-compatibility/2006">
              <mc:Choice xmlns:v="urn:schemas-microsoft-com:vml" Requires="v">
                <p:oleObj spid="_x0000_s7243" name="Equation" r:id="rId5" imgW="571320" imgH="380880" progId="Equation.DSMT4">
                  <p:embed/>
                </p:oleObj>
              </mc:Choice>
              <mc:Fallback>
                <p:oleObj name="Equation" r:id="rId5" imgW="571320" imgH="380880" progId="Equation.DSMT4">
                  <p:embed/>
                  <p:pic>
                    <p:nvPicPr>
                      <p:cNvPr id="0" name=""/>
                      <p:cNvPicPr/>
                      <p:nvPr/>
                    </p:nvPicPr>
                    <p:blipFill>
                      <a:blip r:embed="rId6"/>
                      <a:stretch>
                        <a:fillRect/>
                      </a:stretch>
                    </p:blipFill>
                    <p:spPr>
                      <a:xfrm>
                        <a:off x="1413583" y="4831439"/>
                        <a:ext cx="571500" cy="381000"/>
                      </a:xfrm>
                      <a:prstGeom prst="rect">
                        <a:avLst/>
                      </a:prstGeom>
                    </p:spPr>
                  </p:pic>
                </p:oleObj>
              </mc:Fallback>
            </mc:AlternateContent>
          </a:graphicData>
        </a:graphic>
      </p:graphicFrame>
      <p:sp>
        <p:nvSpPr>
          <p:cNvPr id="14" name="Content Placeholder 13"/>
          <p:cNvSpPr>
            <a:spLocks noGrp="1"/>
          </p:cNvSpPr>
          <p:nvPr>
            <p:ph sz="quarter" idx="22"/>
          </p:nvPr>
        </p:nvSpPr>
        <p:spPr>
          <a:xfrm>
            <a:off x="2116692" y="4814574"/>
            <a:ext cx="4252612" cy="383352"/>
          </a:xfrm>
        </p:spPr>
        <p:txBody>
          <a:bodyPr/>
          <a:lstStyle/>
          <a:p>
            <a:pPr marL="432" indent="0">
              <a:buNone/>
            </a:pPr>
            <a:r>
              <a:rPr lang="en-IN" sz="2400" dirty="0"/>
              <a:t>is less dense than mercury</a:t>
            </a:r>
          </a:p>
        </p:txBody>
      </p:sp>
      <p:sp>
        <p:nvSpPr>
          <p:cNvPr id="15" name="Content Placeholder 14"/>
          <p:cNvSpPr>
            <a:spLocks noGrp="1"/>
          </p:cNvSpPr>
          <p:nvPr>
            <p:ph sz="quarter" idx="23"/>
          </p:nvPr>
        </p:nvSpPr>
        <p:spPr>
          <a:xfrm>
            <a:off x="832104" y="5342201"/>
            <a:ext cx="449870" cy="445595"/>
          </a:xfrm>
        </p:spPr>
        <p:txBody>
          <a:bodyPr/>
          <a:lstStyle/>
          <a:p>
            <a:pPr marL="432" indent="0">
              <a:buNone/>
            </a:pPr>
            <a:r>
              <a:rPr lang="en-IN" sz="2400" dirty="0">
                <a:solidFill>
                  <a:schemeClr val="tx2"/>
                </a:solidFill>
              </a:rPr>
              <a:t>B.</a:t>
            </a:r>
          </a:p>
        </p:txBody>
      </p:sp>
      <p:graphicFrame>
        <p:nvGraphicFramePr>
          <p:cNvPr id="20" name="Object 19" descr="H sub 2 O&#10;"/>
          <p:cNvGraphicFramePr>
            <a:graphicFrameLocks noChangeAspect="1"/>
          </p:cNvGraphicFramePr>
          <p:nvPr>
            <p:extLst>
              <p:ext uri="{D42A27DB-BD31-4B8C-83A1-F6EECF244321}">
                <p14:modId xmlns:p14="http://schemas.microsoft.com/office/powerpoint/2010/main" val="1033272866"/>
              </p:ext>
            </p:extLst>
          </p:nvPr>
        </p:nvGraphicFramePr>
        <p:xfrm>
          <a:off x="1413583" y="5383435"/>
          <a:ext cx="571500" cy="381000"/>
        </p:xfrm>
        <a:graphic>
          <a:graphicData uri="http://schemas.openxmlformats.org/presentationml/2006/ole">
            <mc:AlternateContent xmlns:mc="http://schemas.openxmlformats.org/markup-compatibility/2006">
              <mc:Choice xmlns:v="urn:schemas-microsoft-com:vml" Requires="v">
                <p:oleObj spid="_x0000_s7244" name="Equation" r:id="rId7" imgW="571320" imgH="380880" progId="Equation.DSMT4">
                  <p:embed/>
                </p:oleObj>
              </mc:Choice>
              <mc:Fallback>
                <p:oleObj name="Equation" r:id="rId7" imgW="571320" imgH="380880" progId="Equation.DSMT4">
                  <p:embed/>
                  <p:pic>
                    <p:nvPicPr>
                      <p:cNvPr id="3" name="Object 2"/>
                      <p:cNvPicPr/>
                      <p:nvPr/>
                    </p:nvPicPr>
                    <p:blipFill>
                      <a:blip r:embed="rId6"/>
                      <a:stretch>
                        <a:fillRect/>
                      </a:stretch>
                    </p:blipFill>
                    <p:spPr>
                      <a:xfrm>
                        <a:off x="1413583" y="5383435"/>
                        <a:ext cx="571500" cy="381000"/>
                      </a:xfrm>
                      <a:prstGeom prst="rect">
                        <a:avLst/>
                      </a:prstGeom>
                    </p:spPr>
                  </p:pic>
                </p:oleObj>
              </mc:Fallback>
            </mc:AlternateContent>
          </a:graphicData>
        </a:graphic>
      </p:graphicFrame>
      <p:sp>
        <p:nvSpPr>
          <p:cNvPr id="16" name="Content Placeholder 15"/>
          <p:cNvSpPr>
            <a:spLocks noGrp="1"/>
          </p:cNvSpPr>
          <p:nvPr>
            <p:ph sz="quarter" idx="24"/>
          </p:nvPr>
        </p:nvSpPr>
        <p:spPr>
          <a:xfrm>
            <a:off x="2116692" y="5351602"/>
            <a:ext cx="3476025" cy="420294"/>
          </a:xfrm>
        </p:spPr>
        <p:txBody>
          <a:bodyPr/>
          <a:lstStyle/>
          <a:p>
            <a:pPr marL="0" indent="0">
              <a:buNone/>
            </a:pPr>
            <a:r>
              <a:rPr lang="en-IN" sz="2400" dirty="0"/>
              <a:t>is heavier than mercury</a:t>
            </a:r>
          </a:p>
        </p:txBody>
      </p:sp>
      <p:sp>
        <p:nvSpPr>
          <p:cNvPr id="17" name="Content Placeholder 16"/>
          <p:cNvSpPr>
            <a:spLocks noGrp="1"/>
          </p:cNvSpPr>
          <p:nvPr>
            <p:ph sz="quarter" idx="25"/>
          </p:nvPr>
        </p:nvSpPr>
        <p:spPr>
          <a:xfrm>
            <a:off x="834632" y="5900470"/>
            <a:ext cx="3531701" cy="380587"/>
          </a:xfrm>
        </p:spPr>
        <p:txBody>
          <a:bodyPr/>
          <a:lstStyle/>
          <a:p>
            <a:pPr marL="0" indent="0">
              <a:buNone/>
            </a:pPr>
            <a:r>
              <a:rPr lang="en-IN" sz="2400" dirty="0">
                <a:solidFill>
                  <a:schemeClr val="tx2"/>
                </a:solidFill>
              </a:rPr>
              <a:t>C.</a:t>
            </a:r>
            <a:r>
              <a:rPr lang="en-IN" sz="2400" dirty="0"/>
              <a:t> air is more dense than</a:t>
            </a:r>
          </a:p>
        </p:txBody>
      </p:sp>
      <p:graphicFrame>
        <p:nvGraphicFramePr>
          <p:cNvPr id="21" name="Object 20" descr="H sub 2 O&#10;"/>
          <p:cNvGraphicFramePr>
            <a:graphicFrameLocks noChangeAspect="1"/>
          </p:cNvGraphicFramePr>
          <p:nvPr>
            <p:extLst>
              <p:ext uri="{D42A27DB-BD31-4B8C-83A1-F6EECF244321}">
                <p14:modId xmlns:p14="http://schemas.microsoft.com/office/powerpoint/2010/main" val="23544211"/>
              </p:ext>
            </p:extLst>
          </p:nvPr>
        </p:nvGraphicFramePr>
        <p:xfrm>
          <a:off x="4507810" y="5916835"/>
          <a:ext cx="571500" cy="381000"/>
        </p:xfrm>
        <a:graphic>
          <a:graphicData uri="http://schemas.openxmlformats.org/presentationml/2006/ole">
            <mc:AlternateContent xmlns:mc="http://schemas.openxmlformats.org/markup-compatibility/2006">
              <mc:Choice xmlns:v="urn:schemas-microsoft-com:vml" Requires="v">
                <p:oleObj spid="_x0000_s7245" name="Equation" r:id="rId8" imgW="571320" imgH="380880" progId="Equation.DSMT4">
                  <p:embed/>
                </p:oleObj>
              </mc:Choice>
              <mc:Fallback>
                <p:oleObj name="Equation" r:id="rId8" imgW="571320" imgH="380880" progId="Equation.DSMT4">
                  <p:embed/>
                  <p:pic>
                    <p:nvPicPr>
                      <p:cNvPr id="20" name="Object 19"/>
                      <p:cNvPicPr/>
                      <p:nvPr/>
                    </p:nvPicPr>
                    <p:blipFill>
                      <a:blip r:embed="rId6"/>
                      <a:stretch>
                        <a:fillRect/>
                      </a:stretch>
                    </p:blipFill>
                    <p:spPr>
                      <a:xfrm>
                        <a:off x="4507810" y="5916835"/>
                        <a:ext cx="571500" cy="381000"/>
                      </a:xfrm>
                      <a:prstGeom prst="rect">
                        <a:avLst/>
                      </a:prstGeom>
                    </p:spPr>
                  </p:pic>
                </p:oleObj>
              </mc:Fallback>
            </mc:AlternateContent>
          </a:graphicData>
        </a:graphic>
      </p:graphicFrame>
    </p:spTree>
    <p:extLst>
      <p:ext uri="{BB962C8B-B14F-4D97-AF65-F5344CB8AC3E}">
        <p14:creationId xmlns:p14="http://schemas.microsoft.com/office/powerpoint/2010/main" val="1825719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Solution 2</a:t>
            </a:r>
          </a:p>
        </p:txBody>
      </p:sp>
      <p:sp>
        <p:nvSpPr>
          <p:cNvPr id="6" name="Content Placeholder 5"/>
          <p:cNvSpPr>
            <a:spLocks noGrp="1"/>
          </p:cNvSpPr>
          <p:nvPr>
            <p:ph sz="quarter" idx="14"/>
          </p:nvPr>
        </p:nvSpPr>
        <p:spPr>
          <a:xfrm>
            <a:off x="457200" y="1558288"/>
            <a:ext cx="7861300" cy="822056"/>
          </a:xfrm>
        </p:spPr>
        <p:txBody>
          <a:bodyPr/>
          <a:lstStyle/>
          <a:p>
            <a:pPr marL="432000" indent="-432000">
              <a:buFont typeface="+mj-lt"/>
              <a:buAutoNum type="arabicPeriod"/>
            </a:pPr>
            <a:r>
              <a:rPr lang="en-IN" sz="2400" dirty="0"/>
              <a:t>The downward pressure on the H</a:t>
            </a:r>
            <a:r>
              <a:rPr lang="en-IN" sz="100" dirty="0"/>
              <a:t> </a:t>
            </a:r>
            <a:r>
              <a:rPr lang="en-IN" sz="2400" dirty="0"/>
              <a:t>g in a barometer is </a:t>
            </a:r>
            <a:r>
              <a:rPr lang="en-IN" sz="2000" dirty="0"/>
              <a:t>Fill in the blank</a:t>
            </a:r>
            <a:r>
              <a:rPr lang="en-IN" sz="2400" dirty="0"/>
              <a:t> the pressure of the atmosphere.</a:t>
            </a:r>
          </a:p>
        </p:txBody>
      </p:sp>
      <p:sp>
        <p:nvSpPr>
          <p:cNvPr id="7" name="Content Placeholder 6"/>
          <p:cNvSpPr>
            <a:spLocks noGrp="1"/>
          </p:cNvSpPr>
          <p:nvPr>
            <p:ph sz="quarter" idx="15"/>
          </p:nvPr>
        </p:nvSpPr>
        <p:spPr>
          <a:xfrm>
            <a:off x="907070" y="2616220"/>
            <a:ext cx="4448701" cy="426566"/>
          </a:xfrm>
        </p:spPr>
        <p:txBody>
          <a:bodyPr/>
          <a:lstStyle/>
          <a:p>
            <a:pPr marL="432" indent="0">
              <a:buNone/>
            </a:pPr>
            <a:r>
              <a:rPr lang="en-IN" sz="2400" dirty="0"/>
              <a:t>The answer is C, the same as.</a:t>
            </a:r>
          </a:p>
        </p:txBody>
      </p:sp>
      <p:sp>
        <p:nvSpPr>
          <p:cNvPr id="10" name="Content Placeholder 9"/>
          <p:cNvSpPr>
            <a:spLocks noGrp="1"/>
          </p:cNvSpPr>
          <p:nvPr>
            <p:ph sz="quarter" idx="18"/>
          </p:nvPr>
        </p:nvSpPr>
        <p:spPr>
          <a:xfrm>
            <a:off x="459728" y="3278662"/>
            <a:ext cx="7287272" cy="407967"/>
          </a:xfrm>
        </p:spPr>
        <p:txBody>
          <a:bodyPr/>
          <a:lstStyle/>
          <a:p>
            <a:pPr marL="432000" indent="-432000">
              <a:buFont typeface="+mj-lt"/>
              <a:buAutoNum type="arabicPeriod" startAt="2"/>
            </a:pPr>
            <a:r>
              <a:rPr lang="en-IN" sz="2400" dirty="0"/>
              <a:t>A water barometer is 13.6 times taller than a H</a:t>
            </a:r>
            <a:r>
              <a:rPr lang="en-IN" sz="100" dirty="0"/>
              <a:t> </a:t>
            </a:r>
            <a:r>
              <a:rPr lang="en-IN" sz="2400" dirty="0"/>
              <a:t>g</a:t>
            </a:r>
          </a:p>
        </p:txBody>
      </p:sp>
      <p:sp>
        <p:nvSpPr>
          <p:cNvPr id="11" name="Content Placeholder 10"/>
          <p:cNvSpPr>
            <a:spLocks noGrp="1"/>
          </p:cNvSpPr>
          <p:nvPr>
            <p:ph sz="quarter" idx="19"/>
          </p:nvPr>
        </p:nvSpPr>
        <p:spPr>
          <a:xfrm>
            <a:off x="457201" y="3832862"/>
            <a:ext cx="1952170" cy="400810"/>
          </a:xfrm>
        </p:spPr>
        <p:txBody>
          <a:bodyPr/>
          <a:lstStyle/>
          <a:p>
            <a:pPr marL="432000" indent="0">
              <a:buNone/>
            </a:pPr>
            <a:r>
              <a:rPr lang="en-IN" sz="2400" dirty="0"/>
              <a:t>barometer</a:t>
            </a:r>
          </a:p>
        </p:txBody>
      </p:sp>
      <p:graphicFrame>
        <p:nvGraphicFramePr>
          <p:cNvPr id="2" name="Object 1" descr="d sub H g = 13.6 grams per milliliter&#10;"/>
          <p:cNvGraphicFramePr>
            <a:graphicFrameLocks noChangeAspect="1"/>
          </p:cNvGraphicFramePr>
          <p:nvPr>
            <p:extLst>
              <p:ext uri="{D42A27DB-BD31-4B8C-83A1-F6EECF244321}">
                <p14:modId xmlns:p14="http://schemas.microsoft.com/office/powerpoint/2010/main" val="3216580449"/>
              </p:ext>
            </p:extLst>
          </p:nvPr>
        </p:nvGraphicFramePr>
        <p:xfrm>
          <a:off x="2544078" y="3759199"/>
          <a:ext cx="2349500" cy="508000"/>
        </p:xfrm>
        <a:graphic>
          <a:graphicData uri="http://schemas.openxmlformats.org/presentationml/2006/ole">
            <mc:AlternateContent xmlns:mc="http://schemas.openxmlformats.org/markup-compatibility/2006">
              <mc:Choice xmlns:v="urn:schemas-microsoft-com:vml" Requires="v">
                <p:oleObj spid="_x0000_s8230" name="Equation" r:id="rId3" imgW="2349360" imgH="507960" progId="Equation.DSMT4">
                  <p:embed/>
                </p:oleObj>
              </mc:Choice>
              <mc:Fallback>
                <p:oleObj name="Equation" r:id="rId3" imgW="2349360" imgH="507960" progId="Equation.DSMT4">
                  <p:embed/>
                  <p:pic>
                    <p:nvPicPr>
                      <p:cNvPr id="2" name="Object 1"/>
                      <p:cNvPicPr/>
                      <p:nvPr/>
                    </p:nvPicPr>
                    <p:blipFill>
                      <a:blip r:embed="rId4"/>
                      <a:stretch>
                        <a:fillRect/>
                      </a:stretch>
                    </p:blipFill>
                    <p:spPr>
                      <a:xfrm>
                        <a:off x="2544078" y="3759199"/>
                        <a:ext cx="2349500" cy="508000"/>
                      </a:xfrm>
                      <a:prstGeom prst="rect">
                        <a:avLst/>
                      </a:prstGeom>
                    </p:spPr>
                  </p:pic>
                </p:oleObj>
              </mc:Fallback>
            </mc:AlternateContent>
          </a:graphicData>
        </a:graphic>
      </p:graphicFrame>
      <p:sp>
        <p:nvSpPr>
          <p:cNvPr id="12" name="Content Placeholder 11"/>
          <p:cNvSpPr>
            <a:spLocks noGrp="1"/>
          </p:cNvSpPr>
          <p:nvPr>
            <p:ph sz="quarter" idx="20"/>
          </p:nvPr>
        </p:nvSpPr>
        <p:spPr>
          <a:xfrm>
            <a:off x="5058159" y="3759199"/>
            <a:ext cx="1357157" cy="436500"/>
          </a:xfrm>
        </p:spPr>
        <p:txBody>
          <a:bodyPr/>
          <a:lstStyle/>
          <a:p>
            <a:pPr marL="0" indent="0">
              <a:buNone/>
            </a:pPr>
            <a:r>
              <a:rPr lang="en-IN" sz="2400" dirty="0"/>
              <a:t>because</a:t>
            </a:r>
          </a:p>
        </p:txBody>
      </p:sp>
      <p:sp>
        <p:nvSpPr>
          <p:cNvPr id="13" name="Content Placeholder 12"/>
          <p:cNvSpPr>
            <a:spLocks noGrp="1"/>
          </p:cNvSpPr>
          <p:nvPr>
            <p:ph sz="quarter" idx="21"/>
          </p:nvPr>
        </p:nvSpPr>
        <p:spPr>
          <a:xfrm>
            <a:off x="804673" y="4368259"/>
            <a:ext cx="2423159" cy="426567"/>
          </a:xfrm>
        </p:spPr>
        <p:txBody>
          <a:bodyPr/>
          <a:lstStyle/>
          <a:p>
            <a:pPr marL="432" indent="0">
              <a:buNone/>
            </a:pPr>
            <a:r>
              <a:rPr lang="en-IN" sz="2400" dirty="0"/>
              <a:t>The answer is A,</a:t>
            </a:r>
          </a:p>
        </p:txBody>
      </p:sp>
      <p:graphicFrame>
        <p:nvGraphicFramePr>
          <p:cNvPr id="21" name="Object 20" descr="H sub 2 O&#10;"/>
          <p:cNvGraphicFramePr>
            <a:graphicFrameLocks noChangeAspect="1"/>
          </p:cNvGraphicFramePr>
          <p:nvPr>
            <p:extLst>
              <p:ext uri="{D42A27DB-BD31-4B8C-83A1-F6EECF244321}">
                <p14:modId xmlns:p14="http://schemas.microsoft.com/office/powerpoint/2010/main" val="1753613330"/>
              </p:ext>
            </p:extLst>
          </p:nvPr>
        </p:nvGraphicFramePr>
        <p:xfrm>
          <a:off x="3286614" y="4405556"/>
          <a:ext cx="571500" cy="381000"/>
        </p:xfrm>
        <a:graphic>
          <a:graphicData uri="http://schemas.openxmlformats.org/presentationml/2006/ole">
            <mc:AlternateContent xmlns:mc="http://schemas.openxmlformats.org/markup-compatibility/2006">
              <mc:Choice xmlns:v="urn:schemas-microsoft-com:vml" Requires="v">
                <p:oleObj spid="_x0000_s8231" name="Equation" r:id="rId5" imgW="571320" imgH="380880" progId="Equation.DSMT4">
                  <p:embed/>
                </p:oleObj>
              </mc:Choice>
              <mc:Fallback>
                <p:oleObj name="Equation" r:id="rId5" imgW="571320" imgH="380880" progId="Equation.DSMT4">
                  <p:embed/>
                  <p:pic>
                    <p:nvPicPr>
                      <p:cNvPr id="21" name="Object 20"/>
                      <p:cNvPicPr/>
                      <p:nvPr/>
                    </p:nvPicPr>
                    <p:blipFill>
                      <a:blip r:embed="rId6"/>
                      <a:stretch>
                        <a:fillRect/>
                      </a:stretch>
                    </p:blipFill>
                    <p:spPr>
                      <a:xfrm>
                        <a:off x="3286614" y="4405556"/>
                        <a:ext cx="571500" cy="381000"/>
                      </a:xfrm>
                      <a:prstGeom prst="rect">
                        <a:avLst/>
                      </a:prstGeom>
                    </p:spPr>
                  </p:pic>
                </p:oleObj>
              </mc:Fallback>
            </mc:AlternateContent>
          </a:graphicData>
        </a:graphic>
      </p:graphicFrame>
      <p:sp>
        <p:nvSpPr>
          <p:cNvPr id="17" name="Content Placeholder 16"/>
          <p:cNvSpPr>
            <a:spLocks noGrp="1"/>
          </p:cNvSpPr>
          <p:nvPr>
            <p:ph sz="quarter" idx="25"/>
          </p:nvPr>
        </p:nvSpPr>
        <p:spPr>
          <a:xfrm>
            <a:off x="3956572" y="4380096"/>
            <a:ext cx="4010672" cy="466224"/>
          </a:xfrm>
        </p:spPr>
        <p:txBody>
          <a:bodyPr/>
          <a:lstStyle/>
          <a:p>
            <a:pPr marL="0" indent="0">
              <a:buNone/>
            </a:pPr>
            <a:r>
              <a:rPr lang="en-IN" sz="2400" dirty="0"/>
              <a:t>is less dense than mercury.</a:t>
            </a:r>
          </a:p>
        </p:txBody>
      </p:sp>
      <p:cxnSp>
        <p:nvCxnSpPr>
          <p:cNvPr id="14" name="Straight Connector 13">
            <a:extLst>
              <a:ext uri="{C183D7F6-B498-43B3-948B-1728B52AA6E4}">
                <adec:decorative xmlns:adec="http://schemas.microsoft.com/office/drawing/2017/decorative" val="1"/>
              </a:ext>
            </a:extLst>
          </p:cNvPr>
          <p:cNvCxnSpPr>
            <a:cxnSpLocks/>
          </p:cNvCxnSpPr>
          <p:nvPr/>
        </p:nvCxnSpPr>
        <p:spPr>
          <a:xfrm>
            <a:off x="956578" y="2298700"/>
            <a:ext cx="1587500"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17409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8.2 Pressure and Volume: Boyle’s Law</a:t>
            </a:r>
          </a:p>
        </p:txBody>
      </p:sp>
      <p:sp>
        <p:nvSpPr>
          <p:cNvPr id="5" name="Content Placeholder 4"/>
          <p:cNvSpPr>
            <a:spLocks noGrp="1"/>
          </p:cNvSpPr>
          <p:nvPr>
            <p:ph sz="quarter" idx="14"/>
          </p:nvPr>
        </p:nvSpPr>
        <p:spPr>
          <a:xfrm>
            <a:off x="457199" y="1542421"/>
            <a:ext cx="5442155" cy="2955838"/>
          </a:xfrm>
        </p:spPr>
        <p:txBody>
          <a:bodyPr/>
          <a:lstStyle/>
          <a:p>
            <a:pPr marL="432" indent="0">
              <a:buNone/>
            </a:pPr>
            <a:r>
              <a:rPr lang="en-IN" sz="2400" dirty="0"/>
              <a:t>The inverse relationship between the pressure and volume of a gas is known as </a:t>
            </a:r>
            <a:r>
              <a:rPr lang="en-IN" sz="2400" b="1" dirty="0"/>
              <a:t>Boyle’s law</a:t>
            </a:r>
            <a:r>
              <a:rPr lang="en-IN" sz="2400" dirty="0"/>
              <a:t>.</a:t>
            </a:r>
          </a:p>
          <a:p>
            <a:pPr marL="432" indent="0">
              <a:buNone/>
            </a:pPr>
            <a:r>
              <a:rPr lang="en-IN" sz="2400" dirty="0"/>
              <a:t>Changes occur in opposite directions. When volume increases, the pressure decreases provided the temperature and moles of the gas remain constant.</a:t>
            </a:r>
          </a:p>
        </p:txBody>
      </p:sp>
      <p:pic>
        <p:nvPicPr>
          <p:cNvPr id="2" name="Content Placeholder 1" descr="A patient wears an oxygen mask. Oxygen therapy increases the oxygen available to the tissues of the body."/>
          <p:cNvPicPr>
            <a:picLocks noGrp="1" noChangeAspect="1"/>
          </p:cNvPicPr>
          <p:nvPr>
            <p:ph sz="quarter" idx="15"/>
          </p:nvPr>
        </p:nvPicPr>
        <p:blipFill>
          <a:blip r:embed="rId2"/>
          <a:stretch>
            <a:fillRect/>
          </a:stretch>
        </p:blipFill>
        <p:spPr>
          <a:xfrm>
            <a:off x="6612494" y="1574761"/>
            <a:ext cx="1920736" cy="3479417"/>
          </a:xfrm>
          <a:prstGeom prst="rect">
            <a:avLst/>
          </a:prstGeom>
        </p:spPr>
      </p:pic>
      <p:sp>
        <p:nvSpPr>
          <p:cNvPr id="7" name="Content Placeholder 6"/>
          <p:cNvSpPr>
            <a:spLocks noGrp="1"/>
          </p:cNvSpPr>
          <p:nvPr>
            <p:ph sz="quarter" idx="16"/>
          </p:nvPr>
        </p:nvSpPr>
        <p:spPr>
          <a:xfrm>
            <a:off x="454672" y="5229351"/>
            <a:ext cx="8078558" cy="1143756"/>
          </a:xfrm>
        </p:spPr>
        <p:txBody>
          <a:bodyPr/>
          <a:lstStyle/>
          <a:p>
            <a:pPr marL="432" indent="0">
              <a:buNone/>
            </a:pPr>
            <a:r>
              <a:rPr lang="en-IN" sz="2400" b="1" dirty="0"/>
              <a:t>Learning Goal </a:t>
            </a:r>
            <a:r>
              <a:rPr lang="en-IN" sz="2400" dirty="0"/>
              <a:t>Use the pressure–volume relationship (Boyle’s law) to calculate the unknown pressure or volume when the temperature and amount of gas do not change.</a:t>
            </a:r>
          </a:p>
        </p:txBody>
      </p:sp>
    </p:spTree>
    <p:extLst>
      <p:ext uri="{BB962C8B-B14F-4D97-AF65-F5344CB8AC3E}">
        <p14:creationId xmlns:p14="http://schemas.microsoft.com/office/powerpoint/2010/main" val="1451064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Boyle’s Law</a:t>
            </a:r>
          </a:p>
        </p:txBody>
      </p:sp>
      <p:sp>
        <p:nvSpPr>
          <p:cNvPr id="5" name="Content Placeholder 4"/>
          <p:cNvSpPr>
            <a:spLocks noGrp="1"/>
          </p:cNvSpPr>
          <p:nvPr>
            <p:ph sz="quarter" idx="14"/>
          </p:nvPr>
        </p:nvSpPr>
        <p:spPr>
          <a:xfrm>
            <a:off x="457199" y="1542422"/>
            <a:ext cx="4085303" cy="1713790"/>
          </a:xfrm>
        </p:spPr>
        <p:txBody>
          <a:bodyPr/>
          <a:lstStyle/>
          <a:p>
            <a:pPr marL="432" indent="0">
              <a:buNone/>
            </a:pPr>
            <a:r>
              <a:rPr lang="en-IN" sz="2400" b="1" dirty="0"/>
              <a:t>Boyle’s law </a:t>
            </a:r>
            <a:r>
              <a:rPr lang="en-IN" sz="2400" dirty="0"/>
              <a:t>states that</a:t>
            </a:r>
          </a:p>
          <a:p>
            <a:r>
              <a:rPr lang="en-IN" sz="2400" dirty="0"/>
              <a:t>the pressure of a gas is inversely related to its volume when </a:t>
            </a:r>
            <a:r>
              <a:rPr lang="en-IN" sz="2400" i="1" dirty="0"/>
              <a:t>T</a:t>
            </a:r>
            <a:r>
              <a:rPr lang="en-IN" sz="2400" dirty="0"/>
              <a:t> is constant</a:t>
            </a:r>
          </a:p>
        </p:txBody>
      </p:sp>
      <p:sp>
        <p:nvSpPr>
          <p:cNvPr id="6" name="Content Placeholder 5"/>
          <p:cNvSpPr>
            <a:spLocks noGrp="1"/>
          </p:cNvSpPr>
          <p:nvPr>
            <p:ph sz="quarter" idx="15"/>
          </p:nvPr>
        </p:nvSpPr>
        <p:spPr>
          <a:xfrm>
            <a:off x="454673" y="3377321"/>
            <a:ext cx="1886191" cy="383518"/>
          </a:xfrm>
        </p:spPr>
        <p:txBody>
          <a:bodyPr/>
          <a:lstStyle/>
          <a:p>
            <a:r>
              <a:rPr lang="en-IN" sz="2400" dirty="0"/>
              <a:t>the product</a:t>
            </a:r>
          </a:p>
        </p:txBody>
      </p:sp>
      <p:graphicFrame>
        <p:nvGraphicFramePr>
          <p:cNvPr id="2" name="Object 1" descr="P times V&#10;"/>
          <p:cNvGraphicFramePr>
            <a:graphicFrameLocks noChangeAspect="1"/>
          </p:cNvGraphicFramePr>
          <p:nvPr>
            <p:extLst/>
          </p:nvPr>
        </p:nvGraphicFramePr>
        <p:xfrm>
          <a:off x="2443510" y="3439080"/>
          <a:ext cx="723900" cy="279400"/>
        </p:xfrm>
        <a:graphic>
          <a:graphicData uri="http://schemas.openxmlformats.org/presentationml/2006/ole">
            <mc:AlternateContent xmlns:mc="http://schemas.openxmlformats.org/markup-compatibility/2006">
              <mc:Choice xmlns:v="urn:schemas-microsoft-com:vml" Requires="v">
                <p:oleObj spid="_x0000_s10252" name="Equation" r:id="rId3" imgW="723600" imgH="279360" progId="Equation.DSMT4">
                  <p:embed/>
                </p:oleObj>
              </mc:Choice>
              <mc:Fallback>
                <p:oleObj name="Equation" r:id="rId3" imgW="723600" imgH="279360" progId="Equation.DSMT4">
                  <p:embed/>
                  <p:pic>
                    <p:nvPicPr>
                      <p:cNvPr id="2" name="Object 1" descr="P times V&#10;"/>
                      <p:cNvPicPr/>
                      <p:nvPr/>
                    </p:nvPicPr>
                    <p:blipFill>
                      <a:blip r:embed="rId4"/>
                      <a:stretch>
                        <a:fillRect/>
                      </a:stretch>
                    </p:blipFill>
                    <p:spPr>
                      <a:xfrm>
                        <a:off x="2443510" y="3439080"/>
                        <a:ext cx="723900" cy="279400"/>
                      </a:xfrm>
                      <a:prstGeom prst="rect">
                        <a:avLst/>
                      </a:prstGeom>
                    </p:spPr>
                  </p:pic>
                </p:oleObj>
              </mc:Fallback>
            </mc:AlternateContent>
          </a:graphicData>
        </a:graphic>
      </p:graphicFrame>
      <p:sp>
        <p:nvSpPr>
          <p:cNvPr id="7" name="Content Placeholder 6"/>
          <p:cNvSpPr>
            <a:spLocks noGrp="1"/>
          </p:cNvSpPr>
          <p:nvPr>
            <p:ph sz="quarter" idx="16"/>
          </p:nvPr>
        </p:nvSpPr>
        <p:spPr>
          <a:xfrm>
            <a:off x="3378603" y="3376998"/>
            <a:ext cx="1669096" cy="399473"/>
          </a:xfrm>
        </p:spPr>
        <p:txBody>
          <a:bodyPr/>
          <a:lstStyle/>
          <a:p>
            <a:pPr marL="432" indent="0">
              <a:buNone/>
            </a:pPr>
            <a:r>
              <a:rPr lang="en-IN" sz="2400" dirty="0"/>
              <a:t>is constant</a:t>
            </a:r>
          </a:p>
        </p:txBody>
      </p:sp>
      <p:sp>
        <p:nvSpPr>
          <p:cNvPr id="8" name="Content Placeholder 7"/>
          <p:cNvSpPr>
            <a:spLocks noGrp="1"/>
          </p:cNvSpPr>
          <p:nvPr>
            <p:ph sz="quarter" idx="17"/>
          </p:nvPr>
        </p:nvSpPr>
        <p:spPr>
          <a:xfrm>
            <a:off x="454672" y="3834580"/>
            <a:ext cx="4593027" cy="1322636"/>
          </a:xfrm>
        </p:spPr>
        <p:txBody>
          <a:bodyPr/>
          <a:lstStyle/>
          <a:p>
            <a:pPr marL="255600" indent="0">
              <a:buNone/>
            </a:pPr>
            <a:r>
              <a:rPr lang="en-IN" sz="2400" dirty="0"/>
              <a:t>when temperature and amount of a gas are held constant</a:t>
            </a:r>
          </a:p>
          <a:p>
            <a:r>
              <a:rPr lang="en-IN" sz="2400" dirty="0"/>
              <a:t>if volume decreases, the</a:t>
            </a:r>
          </a:p>
        </p:txBody>
      </p:sp>
      <p:sp>
        <p:nvSpPr>
          <p:cNvPr id="9" name="Content Placeholder 8"/>
          <p:cNvSpPr>
            <a:spLocks noGrp="1"/>
          </p:cNvSpPr>
          <p:nvPr>
            <p:ph sz="quarter" idx="18"/>
          </p:nvPr>
        </p:nvSpPr>
        <p:spPr>
          <a:xfrm>
            <a:off x="454673" y="5204295"/>
            <a:ext cx="2983471" cy="506512"/>
          </a:xfrm>
        </p:spPr>
        <p:txBody>
          <a:bodyPr/>
          <a:lstStyle/>
          <a:p>
            <a:pPr marL="255600" indent="0">
              <a:buNone/>
            </a:pPr>
            <a:r>
              <a:rPr lang="en-IN" sz="2400" dirty="0"/>
              <a:t>pressure increases</a:t>
            </a:r>
          </a:p>
        </p:txBody>
      </p:sp>
      <p:graphicFrame>
        <p:nvGraphicFramePr>
          <p:cNvPr id="3" name="Object 2" descr="P sub 1 V sub 1 = P sub 2 V sub 2&#10;"/>
          <p:cNvGraphicFramePr>
            <a:graphicFrameLocks noChangeAspect="1"/>
          </p:cNvGraphicFramePr>
          <p:nvPr>
            <p:extLst/>
          </p:nvPr>
        </p:nvGraphicFramePr>
        <p:xfrm>
          <a:off x="3513873" y="5249186"/>
          <a:ext cx="1371600" cy="381000"/>
        </p:xfrm>
        <a:graphic>
          <a:graphicData uri="http://schemas.openxmlformats.org/presentationml/2006/ole">
            <mc:AlternateContent xmlns:mc="http://schemas.openxmlformats.org/markup-compatibility/2006">
              <mc:Choice xmlns:v="urn:schemas-microsoft-com:vml" Requires="v">
                <p:oleObj spid="_x0000_s10253" name="Equation" r:id="rId5" imgW="1371600" imgH="380880" progId="Equation.DSMT4">
                  <p:embed/>
                </p:oleObj>
              </mc:Choice>
              <mc:Fallback>
                <p:oleObj name="Equation" r:id="rId5" imgW="1371600" imgH="380880" progId="Equation.DSMT4">
                  <p:embed/>
                  <p:pic>
                    <p:nvPicPr>
                      <p:cNvPr id="3" name="Object 2" descr="P sub 1 V sub 1 = P sub 2 V sub 2&#10;"/>
                      <p:cNvPicPr/>
                      <p:nvPr/>
                    </p:nvPicPr>
                    <p:blipFill>
                      <a:blip r:embed="rId6"/>
                      <a:stretch>
                        <a:fillRect/>
                      </a:stretch>
                    </p:blipFill>
                    <p:spPr>
                      <a:xfrm>
                        <a:off x="3513873" y="5249186"/>
                        <a:ext cx="1371600" cy="381000"/>
                      </a:xfrm>
                      <a:prstGeom prst="rect">
                        <a:avLst/>
                      </a:prstGeom>
                    </p:spPr>
                  </p:pic>
                </p:oleObj>
              </mc:Fallback>
            </mc:AlternateContent>
          </a:graphicData>
        </a:graphic>
      </p:graphicFrame>
      <p:pic>
        <p:nvPicPr>
          <p:cNvPr id="15" name="Content Placeholder 14" descr="Gas particles fill a cylinder with a raised piston. V 1 = 4 liters and P 1 = 1 atmospheres. When the piston lowers to the halfway point, the particles compress and pressure increases. V 2 = 2 liters and P 2 = 2 atmospheres. "/>
          <p:cNvPicPr>
            <a:picLocks noGrp="1" noChangeAspect="1"/>
          </p:cNvPicPr>
          <p:nvPr>
            <p:ph sz="quarter" idx="19"/>
          </p:nvPr>
        </p:nvPicPr>
        <p:blipFill>
          <a:blip r:embed="rId7"/>
          <a:stretch>
            <a:fillRect/>
          </a:stretch>
        </p:blipFill>
        <p:spPr>
          <a:xfrm>
            <a:off x="5448888" y="1891216"/>
            <a:ext cx="3392099" cy="3204369"/>
          </a:xfrm>
          <a:prstGeom prst="rect">
            <a:avLst/>
          </a:prstGeom>
        </p:spPr>
      </p:pic>
    </p:spTree>
    <p:extLst>
      <p:ext uri="{BB962C8B-B14F-4D97-AF65-F5344CB8AC3E}">
        <p14:creationId xmlns:p14="http://schemas.microsoft.com/office/powerpoint/2010/main" val="2094822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Gases</a:t>
            </a:r>
          </a:p>
        </p:txBody>
      </p:sp>
      <p:sp>
        <p:nvSpPr>
          <p:cNvPr id="5" name="Content Placeholder 4"/>
          <p:cNvSpPr>
            <a:spLocks noGrp="1"/>
          </p:cNvSpPr>
          <p:nvPr>
            <p:ph sz="quarter" idx="13"/>
          </p:nvPr>
        </p:nvSpPr>
        <p:spPr>
          <a:xfrm>
            <a:off x="457200" y="1556326"/>
            <a:ext cx="4203290" cy="4107055"/>
          </a:xfrm>
        </p:spPr>
        <p:txBody>
          <a:bodyPr/>
          <a:lstStyle/>
          <a:p>
            <a:pPr marL="432" indent="0">
              <a:buNone/>
            </a:pPr>
            <a:r>
              <a:rPr lang="en-IN" sz="2400" dirty="0"/>
              <a:t>Respiratory therapists assess and treat a range of patients. They perform a variety of diagnostic tests including measuring</a:t>
            </a:r>
          </a:p>
          <a:p>
            <a:r>
              <a:rPr lang="en-IN" sz="2400" dirty="0"/>
              <a:t>breathing capacity</a:t>
            </a:r>
          </a:p>
          <a:p>
            <a:r>
              <a:rPr lang="en-IN" sz="2400" dirty="0"/>
              <a:t>concentrations of oxygen and carbon dioxide in a patient’s blood as well as blood p</a:t>
            </a:r>
            <a:r>
              <a:rPr lang="en-IN" sz="100" dirty="0"/>
              <a:t> </a:t>
            </a:r>
            <a:r>
              <a:rPr lang="en-IN" sz="2400" dirty="0"/>
              <a:t>H</a:t>
            </a:r>
          </a:p>
        </p:txBody>
      </p:sp>
      <p:pic>
        <p:nvPicPr>
          <p:cNvPr id="7" name="Content Placeholder 6" descr="A respiratory therapist works with a patient."/>
          <p:cNvPicPr>
            <a:picLocks noGrp="1" noChangeAspect="1"/>
          </p:cNvPicPr>
          <p:nvPr>
            <p:ph sz="quarter" idx="14"/>
          </p:nvPr>
        </p:nvPicPr>
        <p:blipFill>
          <a:blip r:embed="rId2"/>
          <a:stretch>
            <a:fillRect/>
          </a:stretch>
        </p:blipFill>
        <p:spPr>
          <a:xfrm>
            <a:off x="5413375" y="2174080"/>
            <a:ext cx="3273425" cy="3284540"/>
          </a:xfrm>
          <a:prstGeom prst="rect">
            <a:avLst/>
          </a:prstGeom>
        </p:spPr>
      </p:pic>
    </p:spTree>
    <p:extLst>
      <p:ext uri="{BB962C8B-B14F-4D97-AF65-F5344CB8AC3E}">
        <p14:creationId xmlns:p14="http://schemas.microsoft.com/office/powerpoint/2010/main" val="565000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Boyle’s Law: </a:t>
            </a:r>
            <a:r>
              <a:rPr lang="en-IN" i="1" dirty="0"/>
              <a:t>P</a:t>
            </a:r>
            <a:r>
              <a:rPr lang="en-IN" sz="100" i="1" dirty="0"/>
              <a:t> </a:t>
            </a:r>
            <a:r>
              <a:rPr lang="en-IN" i="1" dirty="0"/>
              <a:t>V </a:t>
            </a:r>
            <a:r>
              <a:rPr lang="en-IN" dirty="0"/>
              <a:t>= Constant</a:t>
            </a:r>
          </a:p>
        </p:txBody>
      </p:sp>
      <p:graphicFrame>
        <p:nvGraphicFramePr>
          <p:cNvPr id="2" name="Object 1" descr="Pressure times volume&#10;"/>
          <p:cNvGraphicFramePr>
            <a:graphicFrameLocks noChangeAspect="1"/>
          </p:cNvGraphicFramePr>
          <p:nvPr>
            <p:extLst/>
          </p:nvPr>
        </p:nvGraphicFramePr>
        <p:xfrm>
          <a:off x="457200" y="1708048"/>
          <a:ext cx="2501900" cy="292100"/>
        </p:xfrm>
        <a:graphic>
          <a:graphicData uri="http://schemas.openxmlformats.org/presentationml/2006/ole">
            <mc:AlternateContent xmlns:mc="http://schemas.openxmlformats.org/markup-compatibility/2006">
              <mc:Choice xmlns:v="urn:schemas-microsoft-com:vml" Requires="v">
                <p:oleObj spid="_x0000_s11281" name="Equation" r:id="rId3" imgW="2501640" imgH="291960" progId="Equation.DSMT4">
                  <p:embed/>
                </p:oleObj>
              </mc:Choice>
              <mc:Fallback>
                <p:oleObj name="Equation" r:id="rId3" imgW="2501640" imgH="291960" progId="Equation.DSMT4">
                  <p:embed/>
                  <p:pic>
                    <p:nvPicPr>
                      <p:cNvPr id="2" name="Object 1" descr="Pressure times volume&#10;"/>
                      <p:cNvPicPr/>
                      <p:nvPr/>
                    </p:nvPicPr>
                    <p:blipFill>
                      <a:blip r:embed="rId4"/>
                      <a:stretch>
                        <a:fillRect/>
                      </a:stretch>
                    </p:blipFill>
                    <p:spPr>
                      <a:xfrm>
                        <a:off x="457200" y="1708048"/>
                        <a:ext cx="2501900" cy="292100"/>
                      </a:xfrm>
                      <a:prstGeom prst="rect">
                        <a:avLst/>
                      </a:prstGeom>
                    </p:spPr>
                  </p:pic>
                </p:oleObj>
              </mc:Fallback>
            </mc:AlternateContent>
          </a:graphicData>
        </a:graphic>
      </p:graphicFrame>
      <p:sp>
        <p:nvSpPr>
          <p:cNvPr id="5" name="Content Placeholder 4"/>
          <p:cNvSpPr>
            <a:spLocks noGrp="1"/>
          </p:cNvSpPr>
          <p:nvPr>
            <p:ph sz="quarter" idx="14"/>
          </p:nvPr>
        </p:nvSpPr>
        <p:spPr>
          <a:xfrm>
            <a:off x="3082415" y="1658391"/>
            <a:ext cx="5386337" cy="420910"/>
          </a:xfrm>
        </p:spPr>
        <p:txBody>
          <a:bodyPr/>
          <a:lstStyle/>
          <a:p>
            <a:pPr marL="432" indent="0">
              <a:buNone/>
            </a:pPr>
            <a:r>
              <a:rPr lang="en-IN" sz="2400" dirty="0"/>
              <a:t>is a constant, provided that the</a:t>
            </a:r>
          </a:p>
        </p:txBody>
      </p:sp>
      <p:sp>
        <p:nvSpPr>
          <p:cNvPr id="6" name="Content Placeholder 5"/>
          <p:cNvSpPr>
            <a:spLocks noGrp="1"/>
          </p:cNvSpPr>
          <p:nvPr>
            <p:ph sz="quarter" idx="15"/>
          </p:nvPr>
        </p:nvSpPr>
        <p:spPr>
          <a:xfrm>
            <a:off x="457848" y="2156166"/>
            <a:ext cx="8232128" cy="454299"/>
          </a:xfrm>
        </p:spPr>
        <p:txBody>
          <a:bodyPr/>
          <a:lstStyle/>
          <a:p>
            <a:pPr marL="432" indent="0">
              <a:buNone/>
            </a:pPr>
            <a:r>
              <a:rPr lang="en-IN" sz="2400" dirty="0"/>
              <a:t>temperature and amount of the gas remain the same.</a:t>
            </a:r>
          </a:p>
        </p:txBody>
      </p:sp>
      <p:graphicFrame>
        <p:nvGraphicFramePr>
          <p:cNvPr id="3" name="Object 2" descr="P sub 1 V sub 1 = 8.0 atmospheres times 2.0 liters = 16 atmosphere liters&#10;P sub 2 V sub 2 = 4.0 atmospheres times 4.0 liters = 16 atmosphere liters&#10;P sub 3 V sub 3 = 2.0 atmospheres times 8.0 liters = 16 atmosphere liters"/>
          <p:cNvGraphicFramePr>
            <a:graphicFrameLocks noChangeAspect="1"/>
          </p:cNvGraphicFramePr>
          <p:nvPr>
            <p:extLst/>
          </p:nvPr>
        </p:nvGraphicFramePr>
        <p:xfrm>
          <a:off x="2243598" y="2819581"/>
          <a:ext cx="4330700" cy="1320800"/>
        </p:xfrm>
        <a:graphic>
          <a:graphicData uri="http://schemas.openxmlformats.org/presentationml/2006/ole">
            <mc:AlternateContent xmlns:mc="http://schemas.openxmlformats.org/markup-compatibility/2006">
              <mc:Choice xmlns:v="urn:schemas-microsoft-com:vml" Requires="v">
                <p:oleObj spid="_x0000_s11282" name="Equation" r:id="rId5" imgW="4330440" imgH="1320480" progId="Equation.DSMT4">
                  <p:embed/>
                </p:oleObj>
              </mc:Choice>
              <mc:Fallback>
                <p:oleObj name="Equation" r:id="rId5" imgW="4330440" imgH="1320480" progId="Equation.DSMT4">
                  <p:embed/>
                  <p:pic>
                    <p:nvPicPr>
                      <p:cNvPr id="3" name="Object 2" descr="P sub 1 V sub 1 = 8.0 atmospheres times 2.0 liters = 16 atmosphere liters&#10;P sub 2 V sub 2 = 4.0 atmospheres times 4.0 liters = 16 atmosphere liters&#10;P sub 3 V sub 3 = 2.0 atmospheres times 8.0 liters = 16 atmosphere liters"/>
                      <p:cNvPicPr/>
                      <p:nvPr/>
                    </p:nvPicPr>
                    <p:blipFill>
                      <a:blip r:embed="rId6"/>
                      <a:stretch>
                        <a:fillRect/>
                      </a:stretch>
                    </p:blipFill>
                    <p:spPr>
                      <a:xfrm>
                        <a:off x="2243598" y="2819581"/>
                        <a:ext cx="4330700" cy="1320800"/>
                      </a:xfrm>
                      <a:prstGeom prst="rect">
                        <a:avLst/>
                      </a:prstGeom>
                    </p:spPr>
                  </p:pic>
                </p:oleObj>
              </mc:Fallback>
            </mc:AlternateContent>
          </a:graphicData>
        </a:graphic>
      </p:graphicFrame>
      <p:sp>
        <p:nvSpPr>
          <p:cNvPr id="7" name="Content Placeholder 6"/>
          <p:cNvSpPr>
            <a:spLocks noGrp="1"/>
          </p:cNvSpPr>
          <p:nvPr>
            <p:ph sz="quarter" idx="16"/>
          </p:nvPr>
        </p:nvSpPr>
        <p:spPr>
          <a:xfrm>
            <a:off x="454672" y="4320896"/>
            <a:ext cx="4117328" cy="516025"/>
          </a:xfrm>
        </p:spPr>
        <p:txBody>
          <a:bodyPr/>
          <a:lstStyle/>
          <a:p>
            <a:pPr marL="432" indent="0">
              <a:buNone/>
            </a:pPr>
            <a:r>
              <a:rPr lang="en-IN" sz="2400" dirty="0"/>
              <a:t>Boyle’s law can be stated as</a:t>
            </a:r>
          </a:p>
        </p:txBody>
      </p:sp>
      <p:graphicFrame>
        <p:nvGraphicFramePr>
          <p:cNvPr id="15" name="Object 14" descr="P sub 1 V sub 1 = P sub 2 V sub 2"/>
          <p:cNvGraphicFramePr>
            <a:graphicFrameLocks noChangeAspect="1"/>
          </p:cNvGraphicFramePr>
          <p:nvPr>
            <p:extLst/>
          </p:nvPr>
        </p:nvGraphicFramePr>
        <p:xfrm>
          <a:off x="2960203" y="5004953"/>
          <a:ext cx="1371600" cy="381000"/>
        </p:xfrm>
        <a:graphic>
          <a:graphicData uri="http://schemas.openxmlformats.org/presentationml/2006/ole">
            <mc:AlternateContent xmlns:mc="http://schemas.openxmlformats.org/markup-compatibility/2006">
              <mc:Choice xmlns:v="urn:schemas-microsoft-com:vml" Requires="v">
                <p:oleObj spid="_x0000_s11283" name="Equation" r:id="rId7" imgW="1371600" imgH="380880" progId="Equation.DSMT4">
                  <p:embed/>
                </p:oleObj>
              </mc:Choice>
              <mc:Fallback>
                <p:oleObj name="Equation" r:id="rId7" imgW="1371600" imgH="380880" progId="Equation.DSMT4">
                  <p:embed/>
                  <p:pic>
                    <p:nvPicPr>
                      <p:cNvPr id="15" name="Object 14" descr="P sub 1 V sub 1 = P sub 2 V sub 2"/>
                      <p:cNvPicPr/>
                      <p:nvPr/>
                    </p:nvPicPr>
                    <p:blipFill>
                      <a:blip r:embed="rId8"/>
                      <a:stretch>
                        <a:fillRect/>
                      </a:stretch>
                    </p:blipFill>
                    <p:spPr>
                      <a:xfrm>
                        <a:off x="2960203" y="5004953"/>
                        <a:ext cx="1371600" cy="381000"/>
                      </a:xfrm>
                      <a:prstGeom prst="rect">
                        <a:avLst/>
                      </a:prstGeom>
                    </p:spPr>
                  </p:pic>
                </p:oleObj>
              </mc:Fallback>
            </mc:AlternateContent>
          </a:graphicData>
        </a:graphic>
      </p:graphicFrame>
      <p:sp>
        <p:nvSpPr>
          <p:cNvPr id="8" name="Content Placeholder 7"/>
          <p:cNvSpPr>
            <a:spLocks noGrp="1"/>
          </p:cNvSpPr>
          <p:nvPr>
            <p:ph sz="quarter" idx="17"/>
          </p:nvPr>
        </p:nvSpPr>
        <p:spPr>
          <a:xfrm>
            <a:off x="4604679" y="4981217"/>
            <a:ext cx="2371312" cy="404736"/>
          </a:xfrm>
        </p:spPr>
        <p:txBody>
          <a:bodyPr/>
          <a:lstStyle/>
          <a:p>
            <a:pPr marL="432" indent="0">
              <a:buNone/>
            </a:pPr>
            <a:r>
              <a:rPr lang="en-IN" sz="2400" dirty="0"/>
              <a:t>(</a:t>
            </a:r>
            <a:r>
              <a:rPr lang="en-IN" sz="2400" i="1" dirty="0"/>
              <a:t>T</a:t>
            </a:r>
            <a:r>
              <a:rPr lang="en-IN" sz="2400" dirty="0"/>
              <a:t> is constant.)</a:t>
            </a:r>
          </a:p>
        </p:txBody>
      </p:sp>
    </p:spTree>
    <p:extLst>
      <p:ext uri="{BB962C8B-B14F-4D97-AF65-F5344CB8AC3E}">
        <p14:creationId xmlns:p14="http://schemas.microsoft.com/office/powerpoint/2010/main" val="1256017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t>Chemistry Link to Health: Boyle’s Law and Breathing </a:t>
            </a:r>
            <a:r>
              <a:rPr lang="en-IN" sz="2000" b="0" dirty="0"/>
              <a:t>(1 of 2)</a:t>
            </a:r>
          </a:p>
        </p:txBody>
      </p:sp>
      <p:sp>
        <p:nvSpPr>
          <p:cNvPr id="4" name="Content Placeholder 3"/>
          <p:cNvSpPr>
            <a:spLocks noGrp="1"/>
          </p:cNvSpPr>
          <p:nvPr>
            <p:ph sz="quarter" idx="13"/>
          </p:nvPr>
        </p:nvSpPr>
        <p:spPr>
          <a:xfrm>
            <a:off x="457200" y="1556326"/>
            <a:ext cx="4306529" cy="3089415"/>
          </a:xfrm>
        </p:spPr>
        <p:txBody>
          <a:bodyPr/>
          <a:lstStyle/>
          <a:p>
            <a:pPr marL="432" indent="0">
              <a:buNone/>
            </a:pPr>
            <a:r>
              <a:rPr lang="en-IN" sz="2400" dirty="0"/>
              <a:t>During an </a:t>
            </a:r>
            <a:r>
              <a:rPr lang="en-IN" sz="2400" b="1" dirty="0"/>
              <a:t>inhalation</a:t>
            </a:r>
            <a:r>
              <a:rPr lang="en-IN" sz="2400" dirty="0"/>
              <a:t>,</a:t>
            </a:r>
          </a:p>
          <a:p>
            <a:r>
              <a:rPr lang="en-IN" sz="2400" dirty="0"/>
              <a:t>the lungs expand</a:t>
            </a:r>
          </a:p>
          <a:p>
            <a:r>
              <a:rPr lang="en-IN" sz="2400" dirty="0"/>
              <a:t>the pressure in the lungs decreases</a:t>
            </a:r>
          </a:p>
          <a:p>
            <a:r>
              <a:rPr lang="en-IN" sz="2400" dirty="0"/>
              <a:t>air flows toward the lower pressure in the lungs</a:t>
            </a:r>
          </a:p>
        </p:txBody>
      </p:sp>
      <p:pic>
        <p:nvPicPr>
          <p:cNvPr id="6" name="Content Placeholder 5" descr="When humans inhale, the diaphragm beneath the lungs contracts, or moves down, and the lungs expand. The rib cage also expands as rib muscles contract. Air flows through the nose or mouth and down the windpipe into the lungs. "/>
          <p:cNvPicPr>
            <a:picLocks noGrp="1" noChangeAspect="1"/>
          </p:cNvPicPr>
          <p:nvPr>
            <p:ph sz="quarter" idx="14"/>
          </p:nvPr>
        </p:nvPicPr>
        <p:blipFill>
          <a:blip r:embed="rId2"/>
          <a:stretch>
            <a:fillRect/>
          </a:stretch>
        </p:blipFill>
        <p:spPr>
          <a:xfrm>
            <a:off x="5004021" y="1469179"/>
            <a:ext cx="3796348" cy="4694341"/>
          </a:xfrm>
          <a:prstGeom prst="rect">
            <a:avLst/>
          </a:prstGeom>
        </p:spPr>
      </p:pic>
    </p:spTree>
    <p:extLst>
      <p:ext uri="{BB962C8B-B14F-4D97-AF65-F5344CB8AC3E}">
        <p14:creationId xmlns:p14="http://schemas.microsoft.com/office/powerpoint/2010/main" val="188024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t>Chemistry Link to Health: Boyle’s Law and Breathing </a:t>
            </a:r>
            <a:r>
              <a:rPr lang="en-IN" sz="2000" b="0" dirty="0"/>
              <a:t>(2 of 2)</a:t>
            </a:r>
          </a:p>
        </p:txBody>
      </p:sp>
      <p:sp>
        <p:nvSpPr>
          <p:cNvPr id="4" name="Content Placeholder 3"/>
          <p:cNvSpPr>
            <a:spLocks noGrp="1"/>
          </p:cNvSpPr>
          <p:nvPr>
            <p:ph sz="quarter" idx="13"/>
          </p:nvPr>
        </p:nvSpPr>
        <p:spPr>
          <a:xfrm>
            <a:off x="457200" y="1556326"/>
            <a:ext cx="4306529" cy="3325390"/>
          </a:xfrm>
        </p:spPr>
        <p:txBody>
          <a:bodyPr/>
          <a:lstStyle/>
          <a:p>
            <a:pPr marL="432" indent="0">
              <a:buNone/>
            </a:pPr>
            <a:r>
              <a:rPr lang="en-IN" sz="2400" dirty="0"/>
              <a:t>During an </a:t>
            </a:r>
            <a:r>
              <a:rPr lang="en-IN" sz="2400" b="1" dirty="0"/>
              <a:t>exhalation</a:t>
            </a:r>
            <a:r>
              <a:rPr lang="en-IN" sz="2400" dirty="0"/>
              <a:t>,</a:t>
            </a:r>
          </a:p>
          <a:p>
            <a:r>
              <a:rPr lang="en-IN" sz="2400" dirty="0"/>
              <a:t>lung volume decreases</a:t>
            </a:r>
          </a:p>
          <a:p>
            <a:r>
              <a:rPr lang="en-IN" sz="2400" dirty="0"/>
              <a:t>pressure within the lungs increases</a:t>
            </a:r>
          </a:p>
          <a:p>
            <a:r>
              <a:rPr lang="en-IN" sz="2400" dirty="0"/>
              <a:t>air flows from the higher pressure in the lungs to the outside</a:t>
            </a:r>
          </a:p>
        </p:txBody>
      </p:sp>
      <p:pic>
        <p:nvPicPr>
          <p:cNvPr id="5" name="Content Placeholder 4" descr="When humans exhale, the diaphragm relaxes, or moves up, and the lungs contract. The rib cage also contracts as rib muscles relax. Air flows from lungs, up through the windpipe, and out of the nose or mouth."/>
          <p:cNvPicPr>
            <a:picLocks noGrp="1" noChangeAspect="1"/>
          </p:cNvPicPr>
          <p:nvPr>
            <p:ph sz="quarter" idx="14"/>
          </p:nvPr>
        </p:nvPicPr>
        <p:blipFill>
          <a:blip r:embed="rId2"/>
          <a:stretch>
            <a:fillRect/>
          </a:stretch>
        </p:blipFill>
        <p:spPr>
          <a:xfrm>
            <a:off x="5427663" y="1741366"/>
            <a:ext cx="3259137" cy="4149968"/>
          </a:xfrm>
          <a:prstGeom prst="rect">
            <a:avLst/>
          </a:prstGeom>
        </p:spPr>
      </p:pic>
    </p:spTree>
    <p:extLst>
      <p:ext uri="{BB962C8B-B14F-4D97-AF65-F5344CB8AC3E}">
        <p14:creationId xmlns:p14="http://schemas.microsoft.com/office/powerpoint/2010/main" val="3057734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Calculations Using Boyle’s Law </a:t>
            </a:r>
            <a:r>
              <a:rPr lang="en-IN" sz="2000" b="0" dirty="0"/>
              <a:t>(1 of 2)</a:t>
            </a:r>
          </a:p>
        </p:txBody>
      </p:sp>
      <p:pic>
        <p:nvPicPr>
          <p:cNvPr id="2" name="Content Placeholder 1" descr="Core chemistry skill, using the gas laws."/>
          <p:cNvPicPr>
            <a:picLocks noGrp="1" noChangeAspect="1"/>
          </p:cNvPicPr>
          <p:nvPr>
            <p:ph sz="quarter" idx="14"/>
          </p:nvPr>
        </p:nvPicPr>
        <p:blipFill>
          <a:blip r:embed="rId4"/>
          <a:stretch>
            <a:fillRect/>
          </a:stretch>
        </p:blipFill>
        <p:spPr>
          <a:xfrm>
            <a:off x="457200" y="1507966"/>
            <a:ext cx="3289395" cy="771843"/>
          </a:xfrm>
          <a:prstGeom prst="rect">
            <a:avLst/>
          </a:prstGeom>
        </p:spPr>
      </p:pic>
      <p:sp>
        <p:nvSpPr>
          <p:cNvPr id="6" name="Content Placeholder 5"/>
          <p:cNvSpPr>
            <a:spLocks noGrp="1"/>
          </p:cNvSpPr>
          <p:nvPr>
            <p:ph sz="quarter" idx="15"/>
          </p:nvPr>
        </p:nvSpPr>
        <p:spPr>
          <a:xfrm>
            <a:off x="454672" y="2424702"/>
            <a:ext cx="1218680" cy="353423"/>
          </a:xfrm>
        </p:spPr>
        <p:txBody>
          <a:bodyPr/>
          <a:lstStyle/>
          <a:p>
            <a:pPr marL="432" indent="0">
              <a:buNone/>
            </a:pPr>
            <a:r>
              <a:rPr lang="en-IN" sz="2000" dirty="0"/>
              <a:t>Freon-12,</a:t>
            </a:r>
          </a:p>
        </p:txBody>
      </p:sp>
      <p:graphicFrame>
        <p:nvGraphicFramePr>
          <p:cNvPr id="3" name="Object 2" descr="C C l sub 2 F sub 2,&#10;"/>
          <p:cNvGraphicFramePr>
            <a:graphicFrameLocks noChangeAspect="1"/>
          </p:cNvGraphicFramePr>
          <p:nvPr>
            <p:extLst/>
          </p:nvPr>
        </p:nvGraphicFramePr>
        <p:xfrm>
          <a:off x="1721517" y="2430881"/>
          <a:ext cx="825500" cy="330200"/>
        </p:xfrm>
        <a:graphic>
          <a:graphicData uri="http://schemas.openxmlformats.org/presentationml/2006/ole">
            <mc:AlternateContent xmlns:mc="http://schemas.openxmlformats.org/markup-compatibility/2006">
              <mc:Choice xmlns:v="urn:schemas-microsoft-com:vml" Requires="v">
                <p:oleObj spid="_x0000_s12320" name="Equation" r:id="rId5" imgW="825480" imgH="330120" progId="Equation.DSMT4">
                  <p:embed/>
                </p:oleObj>
              </mc:Choice>
              <mc:Fallback>
                <p:oleObj name="Equation" r:id="rId5" imgW="825480" imgH="330120" progId="Equation.DSMT4">
                  <p:embed/>
                  <p:pic>
                    <p:nvPicPr>
                      <p:cNvPr id="3" name="Object 2" descr="C C l sub 2 F sub 2,&#10;"/>
                      <p:cNvPicPr/>
                      <p:nvPr/>
                    </p:nvPicPr>
                    <p:blipFill>
                      <a:blip r:embed="rId6"/>
                      <a:stretch>
                        <a:fillRect/>
                      </a:stretch>
                    </p:blipFill>
                    <p:spPr>
                      <a:xfrm>
                        <a:off x="1721517" y="2430881"/>
                        <a:ext cx="825500" cy="330200"/>
                      </a:xfrm>
                      <a:prstGeom prst="rect">
                        <a:avLst/>
                      </a:prstGeom>
                    </p:spPr>
                  </p:pic>
                </p:oleObj>
              </mc:Fallback>
            </mc:AlternateContent>
          </a:graphicData>
        </a:graphic>
      </p:graphicFrame>
      <p:sp>
        <p:nvSpPr>
          <p:cNvPr id="7" name="Content Placeholder 6"/>
          <p:cNvSpPr>
            <a:spLocks noGrp="1"/>
          </p:cNvSpPr>
          <p:nvPr>
            <p:ph sz="quarter" idx="16"/>
          </p:nvPr>
        </p:nvSpPr>
        <p:spPr>
          <a:xfrm>
            <a:off x="2718210" y="2392363"/>
            <a:ext cx="5968590" cy="369125"/>
          </a:xfrm>
        </p:spPr>
        <p:txBody>
          <a:bodyPr/>
          <a:lstStyle/>
          <a:p>
            <a:pPr marL="432" indent="0">
              <a:buNone/>
            </a:pPr>
            <a:r>
              <a:rPr lang="en-IN" sz="2000" dirty="0"/>
              <a:t>was used in refrigeration systems. What is the new</a:t>
            </a:r>
          </a:p>
        </p:txBody>
      </p:sp>
      <p:sp>
        <p:nvSpPr>
          <p:cNvPr id="8" name="Content Placeholder 7"/>
          <p:cNvSpPr>
            <a:spLocks noGrp="1"/>
          </p:cNvSpPr>
          <p:nvPr>
            <p:ph sz="quarter" idx="17"/>
          </p:nvPr>
        </p:nvSpPr>
        <p:spPr>
          <a:xfrm>
            <a:off x="469672" y="2816352"/>
            <a:ext cx="8102828" cy="1035565"/>
          </a:xfrm>
        </p:spPr>
        <p:txBody>
          <a:bodyPr/>
          <a:lstStyle/>
          <a:p>
            <a:pPr marL="432" indent="0">
              <a:buNone/>
            </a:pPr>
            <a:r>
              <a:rPr lang="en-IN" sz="2000" dirty="0"/>
              <a:t>volume of an 8.0-L</a:t>
            </a:r>
            <a:r>
              <a:rPr lang="en-IN" sz="100" dirty="0"/>
              <a:t>iters</a:t>
            </a:r>
            <a:r>
              <a:rPr lang="en-IN" sz="2000" dirty="0"/>
              <a:t> sample of Freon gas initially at 550 </a:t>
            </a:r>
            <a:r>
              <a:rPr lang="en-IN" sz="2000" dirty="0" err="1"/>
              <a:t>m</a:t>
            </a:r>
            <a:r>
              <a:rPr lang="en-IN" sz="100" dirty="0" err="1"/>
              <a:t>illi</a:t>
            </a:r>
            <a:r>
              <a:rPr lang="en-IN" sz="2000" dirty="0" err="1"/>
              <a:t>m</a:t>
            </a:r>
            <a:r>
              <a:rPr lang="en-IN" sz="100" dirty="0" err="1"/>
              <a:t>eters</a:t>
            </a:r>
            <a:r>
              <a:rPr lang="en-IN" sz="100" dirty="0"/>
              <a:t> </a:t>
            </a:r>
            <a:r>
              <a:rPr lang="en-IN" sz="2000" dirty="0"/>
              <a:t>H</a:t>
            </a:r>
            <a:r>
              <a:rPr lang="en-IN" sz="100" dirty="0"/>
              <a:t> </a:t>
            </a:r>
            <a:r>
              <a:rPr lang="en-IN" sz="2000" dirty="0"/>
              <a:t>g after its pressure is changed to 2200 </a:t>
            </a:r>
            <a:r>
              <a:rPr lang="en-IN" sz="2000" dirty="0" err="1"/>
              <a:t>m</a:t>
            </a:r>
            <a:r>
              <a:rPr lang="en-IN" sz="100" dirty="0" err="1"/>
              <a:t>illi</a:t>
            </a:r>
            <a:r>
              <a:rPr lang="en-IN" sz="2000" dirty="0" err="1"/>
              <a:t>m</a:t>
            </a:r>
            <a:r>
              <a:rPr lang="en-IN" sz="100" dirty="0" err="1"/>
              <a:t>eters</a:t>
            </a:r>
            <a:r>
              <a:rPr lang="en-IN" sz="100" dirty="0"/>
              <a:t> </a:t>
            </a:r>
            <a:r>
              <a:rPr lang="en-IN" sz="2000" dirty="0"/>
              <a:t>H</a:t>
            </a:r>
            <a:r>
              <a:rPr lang="en-IN" sz="100" dirty="0"/>
              <a:t> </a:t>
            </a:r>
            <a:r>
              <a:rPr lang="en-IN" sz="2000" dirty="0"/>
              <a:t>g at constant temperature and moles?</a:t>
            </a:r>
          </a:p>
        </p:txBody>
      </p:sp>
      <p:sp>
        <p:nvSpPr>
          <p:cNvPr id="9" name="Content Placeholder 8"/>
          <p:cNvSpPr>
            <a:spLocks noGrp="1"/>
          </p:cNvSpPr>
          <p:nvPr>
            <p:ph sz="quarter" idx="18"/>
          </p:nvPr>
        </p:nvSpPr>
        <p:spPr>
          <a:xfrm>
            <a:off x="457200" y="3910590"/>
            <a:ext cx="8347586" cy="865547"/>
          </a:xfrm>
        </p:spPr>
        <p:txBody>
          <a:bodyPr/>
          <a:lstStyle/>
          <a:p>
            <a:pPr marL="432" indent="0">
              <a:buNone/>
            </a:pPr>
            <a:r>
              <a:rPr lang="en-IN" sz="2000" b="1" dirty="0"/>
              <a:t>SOLUTION:</a:t>
            </a:r>
          </a:p>
          <a:p>
            <a:pPr marL="432" indent="0">
              <a:buNone/>
            </a:pPr>
            <a:r>
              <a:rPr lang="en-IN" sz="2000" b="1" dirty="0"/>
              <a:t>STEP 1 State the given and needed quantities.</a:t>
            </a:r>
          </a:p>
        </p:txBody>
      </p:sp>
      <p:graphicFrame>
        <p:nvGraphicFramePr>
          <p:cNvPr id="16" name="Content Placeholder 15"/>
          <p:cNvGraphicFramePr>
            <a:graphicFrameLocks noGrp="1"/>
          </p:cNvGraphicFramePr>
          <p:nvPr>
            <p:ph sz="quarter" idx="19"/>
            <p:extLst/>
          </p:nvPr>
        </p:nvGraphicFramePr>
        <p:xfrm>
          <a:off x="454025" y="4909224"/>
          <a:ext cx="8235952" cy="1417320"/>
        </p:xfrm>
        <a:graphic>
          <a:graphicData uri="http://schemas.openxmlformats.org/drawingml/2006/table">
            <a:tbl>
              <a:tblPr firstRow="1" bandRow="1">
                <a:tableStyleId>{2D5ABB26-0587-4C30-8999-92F81FD0307C}</a:tableStyleId>
              </a:tblPr>
              <a:tblGrid>
                <a:gridCol w="1374775">
                  <a:extLst>
                    <a:ext uri="{9D8B030D-6E8A-4147-A177-3AD203B41FA5}">
                      <a16:colId xmlns:a16="http://schemas.microsoft.com/office/drawing/2014/main" val="4087542053"/>
                    </a:ext>
                  </a:extLst>
                </a:gridCol>
                <a:gridCol w="3628103">
                  <a:extLst>
                    <a:ext uri="{9D8B030D-6E8A-4147-A177-3AD203B41FA5}">
                      <a16:colId xmlns:a16="http://schemas.microsoft.com/office/drawing/2014/main" val="4141007838"/>
                    </a:ext>
                  </a:extLst>
                </a:gridCol>
                <a:gridCol w="737420">
                  <a:extLst>
                    <a:ext uri="{9D8B030D-6E8A-4147-A177-3AD203B41FA5}">
                      <a16:colId xmlns:a16="http://schemas.microsoft.com/office/drawing/2014/main" val="2104538955"/>
                    </a:ext>
                  </a:extLst>
                </a:gridCol>
                <a:gridCol w="2495654">
                  <a:extLst>
                    <a:ext uri="{9D8B030D-6E8A-4147-A177-3AD203B41FA5}">
                      <a16:colId xmlns:a16="http://schemas.microsoft.com/office/drawing/2014/main" val="4058564312"/>
                    </a:ext>
                  </a:extLst>
                </a:gridCol>
              </a:tblGrid>
              <a:tr h="370840">
                <a:tc>
                  <a:txBody>
                    <a:bodyPr/>
                    <a:lstStyle/>
                    <a:p>
                      <a:r>
                        <a:rPr lang="en-US" sz="1600" b="1" dirty="0">
                          <a:solidFill>
                            <a:schemeClr val="tx1"/>
                          </a:solidFill>
                          <a:latin typeface="+mn-lt"/>
                        </a:rPr>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4450388"/>
                  </a:ext>
                </a:extLst>
              </a:tr>
              <a:tr h="370840">
                <a:tc>
                  <a:txBody>
                    <a:bodyPr/>
                    <a:lstStyle/>
                    <a:p>
                      <a:r>
                        <a:rPr lang="en-US" sz="100" b="1" dirty="0">
                          <a:solidFill>
                            <a:schemeClr val="tx1"/>
                          </a:solidFill>
                          <a:latin typeface="+mn-lt"/>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i="1" baseline="0" dirty="0">
                          <a:solidFill>
                            <a:schemeClr val="tx1"/>
                          </a:solidFill>
                          <a:latin typeface="+mn-lt"/>
                          <a:cs typeface="Times New Roman" pitchFamily="18" charset="0"/>
                        </a:rPr>
                        <a:t>P sub 1 = 550 millimeters of mercury, V sub 1 = 8.0 liters, P sub 2 = 2200 millimeters of mercury</a:t>
                      </a:r>
                      <a:endParaRPr lang="en-US" sz="100" dirty="0">
                        <a:solidFill>
                          <a:schemeClr val="tx1"/>
                        </a:solidFill>
                        <a:latin typeface="+mn-lt"/>
                        <a:cs typeface="Times New Roman" pitchFamily="18" charset="0"/>
                      </a:endParaRPr>
                    </a:p>
                    <a:p>
                      <a:endParaRPr lang="en-US" sz="1600" b="1" dirty="0">
                        <a:solidFill>
                          <a:schemeClr val="tx1"/>
                        </a:solidFill>
                        <a:latin typeface="+mn-lt"/>
                        <a:cs typeface="Times New Roman" pitchFamily="18" charset="0"/>
                      </a:endParaRPr>
                    </a:p>
                    <a:p>
                      <a:endParaRPr lang="en-US" sz="1600" b="1" dirty="0">
                        <a:solidFill>
                          <a:schemeClr val="tx1"/>
                        </a:solidFill>
                        <a:latin typeface="+mn-lt"/>
                        <a:cs typeface="Times New Roman" pitchFamily="18" charset="0"/>
                      </a:endParaRPr>
                    </a:p>
                    <a:p>
                      <a:r>
                        <a:rPr lang="en-US" sz="1600" b="1" dirty="0">
                          <a:solidFill>
                            <a:schemeClr val="tx1"/>
                          </a:solidFill>
                          <a:latin typeface="+mn-lt"/>
                          <a:cs typeface="Times New Roman" pitchFamily="18" charset="0"/>
                        </a:rPr>
                        <a:t>Factors that do not change</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T</a:t>
                      </a:r>
                      <a:r>
                        <a:rPr lang="en-US" sz="1600" dirty="0">
                          <a:solidFill>
                            <a:schemeClr val="tx1"/>
                          </a:solidFill>
                          <a:latin typeface="+mn-lt"/>
                          <a:cs typeface="Times New Roman" pitchFamily="18" charset="0"/>
                        </a:rPr>
                        <a:t> and </a:t>
                      </a:r>
                      <a:r>
                        <a:rPr lang="en-US" sz="1600" i="1" dirty="0">
                          <a:solidFill>
                            <a:schemeClr val="tx1"/>
                          </a:solidFill>
                          <a:latin typeface="+mn-lt"/>
                          <a:cs typeface="Times New Roman" pitchFamily="18" charset="0"/>
                        </a:rPr>
                        <a:t>n</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i="1" baseline="0" dirty="0">
                          <a:solidFill>
                            <a:schemeClr val="tx1"/>
                          </a:solidFill>
                          <a:latin typeface="+mn-lt"/>
                          <a:cs typeface="Times New Roman" pitchFamily="18" charset="0"/>
                        </a:rPr>
                        <a:t>V sub 2</a:t>
                      </a:r>
                      <a:r>
                        <a:rPr lang="en-US" sz="1600" i="1" baseline="0" dirty="0">
                          <a:solidFill>
                            <a:schemeClr val="tx1"/>
                          </a:solidFill>
                          <a:latin typeface="+mn-lt"/>
                          <a:cs typeface="Times New Roman" pitchFamily="18" charset="0"/>
                        </a:rPr>
                        <a:t>  </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cs typeface="Times New Roman" pitchFamily="18" charset="0"/>
                        </a:rPr>
                        <a:t>Boyle’s law </a:t>
                      </a:r>
                      <a:r>
                        <a:rPr lang="en-US" sz="500" i="1" baseline="0" dirty="0">
                          <a:solidFill>
                            <a:schemeClr val="tx1"/>
                          </a:solidFill>
                          <a:latin typeface="+mn-lt"/>
                          <a:cs typeface="Times New Roman" pitchFamily="18" charset="0"/>
                        </a:rPr>
                        <a:t>P sub 1 V sub 1 = P sub 2 V sub 2 </a:t>
                      </a:r>
                      <a:r>
                        <a:rPr lang="en-US" sz="1600" b="1" dirty="0">
                          <a:solidFill>
                            <a:schemeClr val="tx1"/>
                          </a:solidFill>
                          <a:latin typeface="+mn-lt"/>
                          <a:cs typeface="Times New Roman" pitchFamily="18" charset="0"/>
                        </a:rPr>
                        <a:t>Predict:</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P</a:t>
                      </a:r>
                      <a:r>
                        <a:rPr lang="en-US" sz="1600" dirty="0">
                          <a:solidFill>
                            <a:schemeClr val="tx1"/>
                          </a:solidFill>
                          <a:latin typeface="+mn-lt"/>
                          <a:cs typeface="Times New Roman" pitchFamily="18" charset="0"/>
                        </a:rPr>
                        <a:t> increases, </a:t>
                      </a:r>
                      <a:r>
                        <a:rPr lang="en-US" sz="1600" i="1" dirty="0">
                          <a:solidFill>
                            <a:schemeClr val="tx1"/>
                          </a:solidFill>
                          <a:latin typeface="+mn-lt"/>
                          <a:cs typeface="Times New Roman" pitchFamily="18" charset="0"/>
                        </a:rPr>
                        <a:t>V</a:t>
                      </a:r>
                      <a:r>
                        <a:rPr lang="en-US" sz="1600" dirty="0">
                          <a:solidFill>
                            <a:schemeClr val="tx1"/>
                          </a:solidFill>
                          <a:latin typeface="+mn-lt"/>
                          <a:cs typeface="Times New Roman" pitchFamily="18" charset="0"/>
                        </a:rPr>
                        <a:t> decreases</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545986"/>
                  </a:ext>
                </a:extLst>
              </a:tr>
            </a:tbl>
          </a:graphicData>
        </a:graphic>
      </p:graphicFrame>
      <p:graphicFrame>
        <p:nvGraphicFramePr>
          <p:cNvPr id="17" name="Object 16">
            <a:extLst>
              <a:ext uri="{C183D7F6-B498-43B3-948B-1728B52AA6E4}">
                <adec:decorative xmlns:adec="http://schemas.microsoft.com/office/drawing/2017/decorative" val="1"/>
              </a:ext>
            </a:extLst>
          </p:cNvPr>
          <p:cNvGraphicFramePr>
            <a:graphicFrameLocks noChangeAspect="1"/>
          </p:cNvGraphicFramePr>
          <p:nvPr>
            <p:extLst/>
          </p:nvPr>
        </p:nvGraphicFramePr>
        <p:xfrm>
          <a:off x="1958464" y="5529119"/>
          <a:ext cx="1460500" cy="279400"/>
        </p:xfrm>
        <a:graphic>
          <a:graphicData uri="http://schemas.openxmlformats.org/presentationml/2006/ole">
            <mc:AlternateContent xmlns:mc="http://schemas.openxmlformats.org/markup-compatibility/2006">
              <mc:Choice xmlns:v="urn:schemas-microsoft-com:vml" Requires="v">
                <p:oleObj spid="_x0000_s12321" name="Equation" r:id="rId7" imgW="1460160" imgH="279360" progId="Equation.DSMT4">
                  <p:embed/>
                </p:oleObj>
              </mc:Choice>
              <mc:Fallback>
                <p:oleObj name="Equation" r:id="rId7" imgW="1460160" imgH="279360" progId="Equation.DSMT4">
                  <p:embed/>
                  <p:pic>
                    <p:nvPicPr>
                      <p:cNvPr id="17" name="Object 16">
                        <a:extLst>
                          <a:ext uri="{C183D7F6-B498-43B3-948B-1728B52AA6E4}">
                            <adec:decorative xmlns:adec="http://schemas.microsoft.com/office/drawing/2017/decorative" val="1"/>
                          </a:ext>
                        </a:extLst>
                      </p:cNvPr>
                      <p:cNvPicPr/>
                      <p:nvPr/>
                    </p:nvPicPr>
                    <p:blipFill>
                      <a:blip r:embed="rId8"/>
                      <a:stretch>
                        <a:fillRect/>
                      </a:stretch>
                    </p:blipFill>
                    <p:spPr>
                      <a:xfrm>
                        <a:off x="1958464" y="5529119"/>
                        <a:ext cx="1460500" cy="279400"/>
                      </a:xfrm>
                      <a:prstGeom prst="rect">
                        <a:avLst/>
                      </a:prstGeom>
                      <a:solidFill>
                        <a:schemeClr val="bg1"/>
                      </a:solidFill>
                    </p:spPr>
                  </p:pic>
                </p:oleObj>
              </mc:Fallback>
            </mc:AlternateContent>
          </a:graphicData>
        </a:graphic>
      </p:graphicFrame>
      <p:graphicFrame>
        <p:nvGraphicFramePr>
          <p:cNvPr id="18" name="Object 17">
            <a:extLst>
              <a:ext uri="{C183D7F6-B498-43B3-948B-1728B52AA6E4}">
                <adec:decorative xmlns:adec="http://schemas.microsoft.com/office/drawing/2017/decorative" val="1"/>
              </a:ext>
            </a:extLst>
          </p:cNvPr>
          <p:cNvGraphicFramePr>
            <a:graphicFrameLocks noChangeAspect="1"/>
          </p:cNvGraphicFramePr>
          <p:nvPr>
            <p:extLst/>
          </p:nvPr>
        </p:nvGraphicFramePr>
        <p:xfrm>
          <a:off x="3479800" y="5526516"/>
          <a:ext cx="914400" cy="279400"/>
        </p:xfrm>
        <a:graphic>
          <a:graphicData uri="http://schemas.openxmlformats.org/presentationml/2006/ole">
            <mc:AlternateContent xmlns:mc="http://schemas.openxmlformats.org/markup-compatibility/2006">
              <mc:Choice xmlns:v="urn:schemas-microsoft-com:vml" Requires="v">
                <p:oleObj spid="_x0000_s12322" name="Equation" r:id="rId9" imgW="914400" imgH="279360" progId="Equation.DSMT4">
                  <p:embed/>
                </p:oleObj>
              </mc:Choice>
              <mc:Fallback>
                <p:oleObj name="Equation" r:id="rId9" imgW="914400" imgH="279360" progId="Equation.DSMT4">
                  <p:embed/>
                  <p:pic>
                    <p:nvPicPr>
                      <p:cNvPr id="18" name="Object 17">
                        <a:extLst>
                          <a:ext uri="{C183D7F6-B498-43B3-948B-1728B52AA6E4}">
                            <adec:decorative xmlns:adec="http://schemas.microsoft.com/office/drawing/2017/decorative" val="1"/>
                          </a:ext>
                        </a:extLst>
                      </p:cNvPr>
                      <p:cNvPicPr/>
                      <p:nvPr/>
                    </p:nvPicPr>
                    <p:blipFill>
                      <a:blip r:embed="rId10"/>
                      <a:stretch>
                        <a:fillRect/>
                      </a:stretch>
                    </p:blipFill>
                    <p:spPr>
                      <a:xfrm>
                        <a:off x="3479800" y="5526516"/>
                        <a:ext cx="914400" cy="279400"/>
                      </a:xfrm>
                      <a:prstGeom prst="rect">
                        <a:avLst/>
                      </a:prstGeom>
                      <a:solidFill>
                        <a:schemeClr val="bg1"/>
                      </a:solidFill>
                    </p:spPr>
                  </p:pic>
                </p:oleObj>
              </mc:Fallback>
            </mc:AlternateContent>
          </a:graphicData>
        </a:graphic>
      </p:graphicFrame>
      <p:graphicFrame>
        <p:nvGraphicFramePr>
          <p:cNvPr id="19" name="Object 18">
            <a:extLst>
              <a:ext uri="{C183D7F6-B498-43B3-948B-1728B52AA6E4}">
                <adec:decorative xmlns:adec="http://schemas.microsoft.com/office/drawing/2017/decorative" val="1"/>
              </a:ext>
            </a:extLst>
          </p:cNvPr>
          <p:cNvGraphicFramePr>
            <a:graphicFrameLocks noChangeAspect="1"/>
          </p:cNvGraphicFramePr>
          <p:nvPr>
            <p:extLst/>
          </p:nvPr>
        </p:nvGraphicFramePr>
        <p:xfrm>
          <a:off x="1943716" y="5763724"/>
          <a:ext cx="1625600" cy="279400"/>
        </p:xfrm>
        <a:graphic>
          <a:graphicData uri="http://schemas.openxmlformats.org/presentationml/2006/ole">
            <mc:AlternateContent xmlns:mc="http://schemas.openxmlformats.org/markup-compatibility/2006">
              <mc:Choice xmlns:v="urn:schemas-microsoft-com:vml" Requires="v">
                <p:oleObj spid="_x0000_s12323" name="Equation" r:id="rId11" imgW="1625400" imgH="279360" progId="Equation.DSMT4">
                  <p:embed/>
                </p:oleObj>
              </mc:Choice>
              <mc:Fallback>
                <p:oleObj name="Equation" r:id="rId11" imgW="1625400" imgH="279360" progId="Equation.DSMT4">
                  <p:embed/>
                  <p:pic>
                    <p:nvPicPr>
                      <p:cNvPr id="19" name="Object 18">
                        <a:extLst>
                          <a:ext uri="{C183D7F6-B498-43B3-948B-1728B52AA6E4}">
                            <adec:decorative xmlns:adec="http://schemas.microsoft.com/office/drawing/2017/decorative" val="1"/>
                          </a:ext>
                        </a:extLst>
                      </p:cNvPr>
                      <p:cNvPicPr/>
                      <p:nvPr/>
                    </p:nvPicPr>
                    <p:blipFill>
                      <a:blip r:embed="rId12"/>
                      <a:stretch>
                        <a:fillRect/>
                      </a:stretch>
                    </p:blipFill>
                    <p:spPr>
                      <a:xfrm>
                        <a:off x="1943716" y="5763724"/>
                        <a:ext cx="1625600" cy="279400"/>
                      </a:xfrm>
                      <a:prstGeom prst="rect">
                        <a:avLst/>
                      </a:prstGeom>
                      <a:solidFill>
                        <a:schemeClr val="bg1"/>
                      </a:solidFill>
                    </p:spPr>
                  </p:pic>
                </p:oleObj>
              </mc:Fallback>
            </mc:AlternateContent>
          </a:graphicData>
        </a:graphic>
      </p:graphicFrame>
      <p:graphicFrame>
        <p:nvGraphicFramePr>
          <p:cNvPr id="20" name="Object 19">
            <a:extLst>
              <a:ext uri="{C183D7F6-B498-43B3-948B-1728B52AA6E4}">
                <adec:decorative xmlns:adec="http://schemas.microsoft.com/office/drawing/2017/decorative" val="1"/>
              </a:ext>
            </a:extLst>
          </p:cNvPr>
          <p:cNvGraphicFramePr>
            <a:graphicFrameLocks noChangeAspect="1"/>
          </p:cNvGraphicFramePr>
          <p:nvPr>
            <p:extLst/>
          </p:nvPr>
        </p:nvGraphicFramePr>
        <p:xfrm>
          <a:off x="5711775" y="5526516"/>
          <a:ext cx="215900" cy="279400"/>
        </p:xfrm>
        <a:graphic>
          <a:graphicData uri="http://schemas.openxmlformats.org/presentationml/2006/ole">
            <mc:AlternateContent xmlns:mc="http://schemas.openxmlformats.org/markup-compatibility/2006">
              <mc:Choice xmlns:v="urn:schemas-microsoft-com:vml" Requires="v">
                <p:oleObj spid="_x0000_s12324" name="Equation" r:id="rId13" imgW="215640" imgH="279360" progId="Equation.DSMT4">
                  <p:embed/>
                </p:oleObj>
              </mc:Choice>
              <mc:Fallback>
                <p:oleObj name="Equation" r:id="rId13" imgW="215640" imgH="279360" progId="Equation.DSMT4">
                  <p:embed/>
                  <p:pic>
                    <p:nvPicPr>
                      <p:cNvPr id="20" name="Object 19">
                        <a:extLst>
                          <a:ext uri="{C183D7F6-B498-43B3-948B-1728B52AA6E4}">
                            <adec:decorative xmlns:adec="http://schemas.microsoft.com/office/drawing/2017/decorative" val="1"/>
                          </a:ext>
                        </a:extLst>
                      </p:cNvPr>
                      <p:cNvPicPr/>
                      <p:nvPr/>
                    </p:nvPicPr>
                    <p:blipFill>
                      <a:blip r:embed="rId14"/>
                      <a:stretch>
                        <a:fillRect/>
                      </a:stretch>
                    </p:blipFill>
                    <p:spPr>
                      <a:xfrm>
                        <a:off x="5711775" y="5526516"/>
                        <a:ext cx="215900" cy="279400"/>
                      </a:xfrm>
                      <a:prstGeom prst="rect">
                        <a:avLst/>
                      </a:prstGeom>
                      <a:solidFill>
                        <a:schemeClr val="bg1"/>
                      </a:solidFill>
                    </p:spPr>
                  </p:pic>
                </p:oleObj>
              </mc:Fallback>
            </mc:AlternateContent>
          </a:graphicData>
        </a:graphic>
      </p:graphicFrame>
      <p:graphicFrame>
        <p:nvGraphicFramePr>
          <p:cNvPr id="21" name="Object 20">
            <a:extLst>
              <a:ext uri="{C183D7F6-B498-43B3-948B-1728B52AA6E4}">
                <adec:decorative xmlns:adec="http://schemas.microsoft.com/office/drawing/2017/decorative" val="1"/>
              </a:ext>
            </a:extLst>
          </p:cNvPr>
          <p:cNvGraphicFramePr>
            <a:graphicFrameLocks noChangeAspect="1"/>
          </p:cNvGraphicFramePr>
          <p:nvPr>
            <p:extLst/>
          </p:nvPr>
        </p:nvGraphicFramePr>
        <p:xfrm>
          <a:off x="7349899" y="5526516"/>
          <a:ext cx="939800" cy="279400"/>
        </p:xfrm>
        <a:graphic>
          <a:graphicData uri="http://schemas.openxmlformats.org/presentationml/2006/ole">
            <mc:AlternateContent xmlns:mc="http://schemas.openxmlformats.org/markup-compatibility/2006">
              <mc:Choice xmlns:v="urn:schemas-microsoft-com:vml" Requires="v">
                <p:oleObj spid="_x0000_s12325" name="Equation" r:id="rId15" imgW="939600" imgH="279360" progId="Equation.DSMT4">
                  <p:embed/>
                </p:oleObj>
              </mc:Choice>
              <mc:Fallback>
                <p:oleObj name="Equation" r:id="rId15" imgW="939600" imgH="279360" progId="Equation.DSMT4">
                  <p:embed/>
                  <p:pic>
                    <p:nvPicPr>
                      <p:cNvPr id="21" name="Object 20">
                        <a:extLst>
                          <a:ext uri="{C183D7F6-B498-43B3-948B-1728B52AA6E4}">
                            <adec:decorative xmlns:adec="http://schemas.microsoft.com/office/drawing/2017/decorative" val="1"/>
                          </a:ext>
                        </a:extLst>
                      </p:cNvPr>
                      <p:cNvPicPr/>
                      <p:nvPr/>
                    </p:nvPicPr>
                    <p:blipFill>
                      <a:blip r:embed="rId16"/>
                      <a:stretch>
                        <a:fillRect/>
                      </a:stretch>
                    </p:blipFill>
                    <p:spPr>
                      <a:xfrm>
                        <a:off x="7349899" y="5526516"/>
                        <a:ext cx="939800" cy="2794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4250622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Calculations Using Boyle’s Law </a:t>
            </a:r>
            <a:r>
              <a:rPr lang="en-IN" sz="2000" b="0" dirty="0"/>
              <a:t>(2 of 2)</a:t>
            </a:r>
          </a:p>
        </p:txBody>
      </p:sp>
      <p:sp>
        <p:nvSpPr>
          <p:cNvPr id="5" name="Content Placeholder 4"/>
          <p:cNvSpPr>
            <a:spLocks noGrp="1"/>
          </p:cNvSpPr>
          <p:nvPr>
            <p:ph sz="quarter" idx="14"/>
          </p:nvPr>
        </p:nvSpPr>
        <p:spPr>
          <a:xfrm>
            <a:off x="457200" y="1542421"/>
            <a:ext cx="8232776" cy="849942"/>
          </a:xfrm>
        </p:spPr>
        <p:txBody>
          <a:bodyPr/>
          <a:lstStyle/>
          <a:p>
            <a:pPr marL="1165225" indent="-1165225">
              <a:buNone/>
            </a:pPr>
            <a:r>
              <a:rPr lang="en-IN" sz="2400" b="1" dirty="0"/>
              <a:t>STEP 2 Rearrange the gas law equation to solve for the unknown quantity.</a:t>
            </a:r>
          </a:p>
        </p:txBody>
      </p:sp>
      <p:graphicFrame>
        <p:nvGraphicFramePr>
          <p:cNvPr id="2" name="Object 1" descr="P sub 1 V sub 1 = P sub 2 V sub 2&#10;"/>
          <p:cNvGraphicFramePr>
            <a:graphicFrameLocks noChangeAspect="1"/>
          </p:cNvGraphicFramePr>
          <p:nvPr>
            <p:extLst/>
          </p:nvPr>
        </p:nvGraphicFramePr>
        <p:xfrm>
          <a:off x="1422400" y="2548394"/>
          <a:ext cx="1371600" cy="381000"/>
        </p:xfrm>
        <a:graphic>
          <a:graphicData uri="http://schemas.openxmlformats.org/presentationml/2006/ole">
            <mc:AlternateContent xmlns:mc="http://schemas.openxmlformats.org/markup-compatibility/2006">
              <mc:Choice xmlns:v="urn:schemas-microsoft-com:vml" Requires="v">
                <p:oleObj spid="_x0000_s13339" name="Equation" r:id="rId3" imgW="1371600" imgH="380880" progId="Equation.DSMT4">
                  <p:embed/>
                </p:oleObj>
              </mc:Choice>
              <mc:Fallback>
                <p:oleObj name="Equation" r:id="rId3" imgW="1371600" imgH="380880" progId="Equation.DSMT4">
                  <p:embed/>
                  <p:pic>
                    <p:nvPicPr>
                      <p:cNvPr id="2" name="Object 1" descr="P sub 1 V sub 1 = P sub 2 V sub 2&#10;"/>
                      <p:cNvPicPr/>
                      <p:nvPr/>
                    </p:nvPicPr>
                    <p:blipFill>
                      <a:blip r:embed="rId4"/>
                      <a:stretch>
                        <a:fillRect/>
                      </a:stretch>
                    </p:blipFill>
                    <p:spPr>
                      <a:xfrm>
                        <a:off x="1422400" y="2548394"/>
                        <a:ext cx="1371600" cy="381000"/>
                      </a:xfrm>
                      <a:prstGeom prst="rect">
                        <a:avLst/>
                      </a:prstGeom>
                    </p:spPr>
                  </p:pic>
                </p:oleObj>
              </mc:Fallback>
            </mc:AlternateContent>
          </a:graphicData>
        </a:graphic>
      </p:graphicFrame>
      <p:sp>
        <p:nvSpPr>
          <p:cNvPr id="6" name="Content Placeholder 5"/>
          <p:cNvSpPr>
            <a:spLocks noGrp="1"/>
          </p:cNvSpPr>
          <p:nvPr>
            <p:ph sz="quarter" idx="15"/>
          </p:nvPr>
        </p:nvSpPr>
        <p:spPr>
          <a:xfrm>
            <a:off x="5855110" y="2492653"/>
            <a:ext cx="1784555" cy="492482"/>
          </a:xfrm>
        </p:spPr>
        <p:txBody>
          <a:bodyPr/>
          <a:lstStyle/>
          <a:p>
            <a:pPr marL="432" indent="0">
              <a:buNone/>
            </a:pPr>
            <a:r>
              <a:rPr lang="en-IN" sz="2400" b="1" dirty="0"/>
              <a:t>Boyle’s law</a:t>
            </a:r>
          </a:p>
        </p:txBody>
      </p:sp>
      <p:sp>
        <p:nvSpPr>
          <p:cNvPr id="7" name="Content Placeholder 6"/>
          <p:cNvSpPr>
            <a:spLocks noGrp="1"/>
          </p:cNvSpPr>
          <p:nvPr>
            <p:ph sz="quarter" idx="16"/>
          </p:nvPr>
        </p:nvSpPr>
        <p:spPr>
          <a:xfrm>
            <a:off x="1931219" y="3118934"/>
            <a:ext cx="1725561" cy="416137"/>
          </a:xfrm>
        </p:spPr>
        <p:txBody>
          <a:bodyPr/>
          <a:lstStyle/>
          <a:p>
            <a:pPr marL="432" indent="0">
              <a:buNone/>
            </a:pPr>
            <a:r>
              <a:rPr lang="en-IN" sz="2400" dirty="0"/>
              <a:t>To solve for</a:t>
            </a:r>
          </a:p>
        </p:txBody>
      </p:sp>
      <p:graphicFrame>
        <p:nvGraphicFramePr>
          <p:cNvPr id="3" name="Object 2" descr="V sub 2.&#10;"/>
          <p:cNvGraphicFramePr>
            <a:graphicFrameLocks noChangeAspect="1"/>
          </p:cNvGraphicFramePr>
          <p:nvPr>
            <p:extLst/>
          </p:nvPr>
        </p:nvGraphicFramePr>
        <p:xfrm>
          <a:off x="3819139" y="3133787"/>
          <a:ext cx="368300" cy="381000"/>
        </p:xfrm>
        <a:graphic>
          <a:graphicData uri="http://schemas.openxmlformats.org/presentationml/2006/ole">
            <mc:AlternateContent xmlns:mc="http://schemas.openxmlformats.org/markup-compatibility/2006">
              <mc:Choice xmlns:v="urn:schemas-microsoft-com:vml" Requires="v">
                <p:oleObj spid="_x0000_s13340" name="Equation" r:id="rId5" imgW="368280" imgH="380880" progId="Equation.DSMT4">
                  <p:embed/>
                </p:oleObj>
              </mc:Choice>
              <mc:Fallback>
                <p:oleObj name="Equation" r:id="rId5" imgW="368280" imgH="380880" progId="Equation.DSMT4">
                  <p:embed/>
                  <p:pic>
                    <p:nvPicPr>
                      <p:cNvPr id="3" name="Object 2" descr="V sub 2.&#10;"/>
                      <p:cNvPicPr/>
                      <p:nvPr/>
                    </p:nvPicPr>
                    <p:blipFill>
                      <a:blip r:embed="rId6"/>
                      <a:stretch>
                        <a:fillRect/>
                      </a:stretch>
                    </p:blipFill>
                    <p:spPr>
                      <a:xfrm>
                        <a:off x="3819139" y="3133787"/>
                        <a:ext cx="368300" cy="381000"/>
                      </a:xfrm>
                      <a:prstGeom prst="rect">
                        <a:avLst/>
                      </a:prstGeom>
                    </p:spPr>
                  </p:pic>
                </p:oleObj>
              </mc:Fallback>
            </mc:AlternateContent>
          </a:graphicData>
        </a:graphic>
      </p:graphicFrame>
      <p:sp>
        <p:nvSpPr>
          <p:cNvPr id="8" name="Content Placeholder 7"/>
          <p:cNvSpPr>
            <a:spLocks noGrp="1"/>
          </p:cNvSpPr>
          <p:nvPr>
            <p:ph sz="quarter" idx="17"/>
          </p:nvPr>
        </p:nvSpPr>
        <p:spPr>
          <a:xfrm>
            <a:off x="4333876" y="3083767"/>
            <a:ext cx="2838450" cy="445768"/>
          </a:xfrm>
        </p:spPr>
        <p:txBody>
          <a:bodyPr/>
          <a:lstStyle/>
          <a:p>
            <a:pPr marL="432" indent="0">
              <a:buNone/>
            </a:pPr>
            <a:r>
              <a:rPr lang="en-IN" sz="2400" dirty="0"/>
              <a:t>divide both sides by</a:t>
            </a:r>
          </a:p>
        </p:txBody>
      </p:sp>
      <p:graphicFrame>
        <p:nvGraphicFramePr>
          <p:cNvPr id="16" name="Object 15" descr="P sub 2.&#10;"/>
          <p:cNvGraphicFramePr>
            <a:graphicFrameLocks noChangeAspect="1"/>
          </p:cNvGraphicFramePr>
          <p:nvPr>
            <p:extLst/>
          </p:nvPr>
        </p:nvGraphicFramePr>
        <p:xfrm>
          <a:off x="7219764" y="3119352"/>
          <a:ext cx="381000" cy="381000"/>
        </p:xfrm>
        <a:graphic>
          <a:graphicData uri="http://schemas.openxmlformats.org/presentationml/2006/ole">
            <mc:AlternateContent xmlns:mc="http://schemas.openxmlformats.org/markup-compatibility/2006">
              <mc:Choice xmlns:v="urn:schemas-microsoft-com:vml" Requires="v">
                <p:oleObj spid="_x0000_s13341" name="Equation" r:id="rId7" imgW="380880" imgH="380880" progId="Equation.DSMT4">
                  <p:embed/>
                </p:oleObj>
              </mc:Choice>
              <mc:Fallback>
                <p:oleObj name="Equation" r:id="rId7" imgW="380880" imgH="380880" progId="Equation.DSMT4">
                  <p:embed/>
                  <p:pic>
                    <p:nvPicPr>
                      <p:cNvPr id="16" name="Object 15" descr="P sub 2.&#10;"/>
                      <p:cNvPicPr/>
                      <p:nvPr/>
                    </p:nvPicPr>
                    <p:blipFill>
                      <a:blip r:embed="rId8"/>
                      <a:stretch>
                        <a:fillRect/>
                      </a:stretch>
                    </p:blipFill>
                    <p:spPr>
                      <a:xfrm>
                        <a:off x="7219764" y="3119352"/>
                        <a:ext cx="381000" cy="381000"/>
                      </a:xfrm>
                      <a:prstGeom prst="rect">
                        <a:avLst/>
                      </a:prstGeom>
                    </p:spPr>
                  </p:pic>
                </p:oleObj>
              </mc:Fallback>
            </mc:AlternateContent>
          </a:graphicData>
        </a:graphic>
      </p:graphicFrame>
      <p:graphicFrame>
        <p:nvGraphicFramePr>
          <p:cNvPr id="17" name="Object 16" descr="First. P sub 1 V sub 1 over P sub 2 = P sub 2 V sub 2 over P sub 2. Second. V sub 2 = V sub 1 times start fraction P sub 1 over P sub 2 end fraction."/>
          <p:cNvGraphicFramePr>
            <a:graphicFrameLocks noChangeAspect="1"/>
          </p:cNvGraphicFramePr>
          <p:nvPr>
            <p:extLst/>
          </p:nvPr>
        </p:nvGraphicFramePr>
        <p:xfrm>
          <a:off x="2794000" y="3711706"/>
          <a:ext cx="3238500" cy="825500"/>
        </p:xfrm>
        <a:graphic>
          <a:graphicData uri="http://schemas.openxmlformats.org/presentationml/2006/ole">
            <mc:AlternateContent xmlns:mc="http://schemas.openxmlformats.org/markup-compatibility/2006">
              <mc:Choice xmlns:v="urn:schemas-microsoft-com:vml" Requires="v">
                <p:oleObj spid="_x0000_s13342" name="Equation" r:id="rId9" imgW="3238200" imgH="825480" progId="Equation.DSMT4">
                  <p:embed/>
                </p:oleObj>
              </mc:Choice>
              <mc:Fallback>
                <p:oleObj name="Equation" r:id="rId9" imgW="3238200" imgH="825480" progId="Equation.DSMT4">
                  <p:embed/>
                  <p:pic>
                    <p:nvPicPr>
                      <p:cNvPr id="17" name="Object 16" descr="First. P sub 1 V sub 1 over P sub 2 = P sub 2 V sub 2 over P sub 2. Second. V sub 2 = V sub 1 times start fraction P sub 1 over P sub 2 end fraction."/>
                      <p:cNvPicPr/>
                      <p:nvPr/>
                    </p:nvPicPr>
                    <p:blipFill>
                      <a:blip r:embed="rId10"/>
                      <a:stretch>
                        <a:fillRect/>
                      </a:stretch>
                    </p:blipFill>
                    <p:spPr>
                      <a:xfrm>
                        <a:off x="2794000" y="3711706"/>
                        <a:ext cx="3238500" cy="825500"/>
                      </a:xfrm>
                      <a:prstGeom prst="rect">
                        <a:avLst/>
                      </a:prstGeom>
                    </p:spPr>
                  </p:pic>
                </p:oleObj>
              </mc:Fallback>
            </mc:AlternateContent>
          </a:graphicData>
        </a:graphic>
      </p:graphicFrame>
      <p:sp>
        <p:nvSpPr>
          <p:cNvPr id="9" name="Content Placeholder 8"/>
          <p:cNvSpPr>
            <a:spLocks noGrp="1"/>
          </p:cNvSpPr>
          <p:nvPr>
            <p:ph sz="quarter" idx="18"/>
          </p:nvPr>
        </p:nvSpPr>
        <p:spPr>
          <a:xfrm>
            <a:off x="457200" y="4669596"/>
            <a:ext cx="8232776" cy="780227"/>
          </a:xfrm>
        </p:spPr>
        <p:txBody>
          <a:bodyPr/>
          <a:lstStyle/>
          <a:p>
            <a:pPr marL="1165225" indent="-1165225">
              <a:buNone/>
            </a:pPr>
            <a:r>
              <a:rPr lang="en-IN" sz="2400" b="1" dirty="0"/>
              <a:t>STEP 3 Substitute values into the gas law equation and calculate.</a:t>
            </a:r>
          </a:p>
        </p:txBody>
      </p:sp>
      <p:graphicFrame>
        <p:nvGraphicFramePr>
          <p:cNvPr id="18" name="Object 17" descr="V sub 2 = 8.0 liters times start fraction 550 millimeters H g over 2200 millimeters H G end fraction, with millimeters H g cancelled, = 2.0 liters."/>
          <p:cNvGraphicFramePr>
            <a:graphicFrameLocks noChangeAspect="1"/>
          </p:cNvGraphicFramePr>
          <p:nvPr>
            <p:extLst/>
          </p:nvPr>
        </p:nvGraphicFramePr>
        <p:xfrm>
          <a:off x="2673350" y="5530641"/>
          <a:ext cx="4356100" cy="965200"/>
        </p:xfrm>
        <a:graphic>
          <a:graphicData uri="http://schemas.openxmlformats.org/presentationml/2006/ole">
            <mc:AlternateContent xmlns:mc="http://schemas.openxmlformats.org/markup-compatibility/2006">
              <mc:Choice xmlns:v="urn:schemas-microsoft-com:vml" Requires="v">
                <p:oleObj spid="_x0000_s13343" name="Equation" r:id="rId11" imgW="4356000" imgH="965160" progId="Equation.DSMT4">
                  <p:embed/>
                </p:oleObj>
              </mc:Choice>
              <mc:Fallback>
                <p:oleObj name="Equation" r:id="rId11" imgW="4356000" imgH="965160" progId="Equation.DSMT4">
                  <p:embed/>
                  <p:pic>
                    <p:nvPicPr>
                      <p:cNvPr id="18" name="Object 17" descr="V sub 2 = 8.0 liters times start fraction 550 millimeters H g over 2200 millimeters H G end fraction, with millimeters H g cancelled, = 2.0 liters."/>
                      <p:cNvPicPr/>
                      <p:nvPr/>
                    </p:nvPicPr>
                    <p:blipFill>
                      <a:blip r:embed="rId12"/>
                      <a:stretch>
                        <a:fillRect/>
                      </a:stretch>
                    </p:blipFill>
                    <p:spPr>
                      <a:xfrm>
                        <a:off x="2673350" y="5530641"/>
                        <a:ext cx="4356100" cy="965200"/>
                      </a:xfrm>
                      <a:prstGeom prst="rect">
                        <a:avLst/>
                      </a:prstGeom>
                    </p:spPr>
                  </p:pic>
                </p:oleObj>
              </mc:Fallback>
            </mc:AlternateContent>
          </a:graphicData>
        </a:graphic>
      </p:graphicFrame>
    </p:spTree>
    <p:extLst>
      <p:ext uri="{BB962C8B-B14F-4D97-AF65-F5344CB8AC3E}">
        <p14:creationId xmlns:p14="http://schemas.microsoft.com/office/powerpoint/2010/main" val="2532421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DC8EE-5E3B-4893-B1FE-E1F9CD861DED}"/>
              </a:ext>
            </a:extLst>
          </p:cNvPr>
          <p:cNvSpPr>
            <a:spLocks noGrp="1"/>
          </p:cNvSpPr>
          <p:nvPr>
            <p:ph type="title"/>
          </p:nvPr>
        </p:nvSpPr>
        <p:spPr/>
        <p:txBody>
          <a:bodyPr/>
          <a:lstStyle/>
          <a:p>
            <a:r>
              <a:rPr lang="en-US" dirty="0"/>
              <a:t>Learning Check 1</a:t>
            </a:r>
          </a:p>
        </p:txBody>
      </p:sp>
      <p:sp>
        <p:nvSpPr>
          <p:cNvPr id="3" name="Content Placeholder 2">
            <a:extLst>
              <a:ext uri="{FF2B5EF4-FFF2-40B4-BE49-F238E27FC236}">
                <a16:creationId xmlns:a16="http://schemas.microsoft.com/office/drawing/2014/main" id="{F6EE41AE-AE91-4F31-900A-1FCD11DC96C0}"/>
              </a:ext>
            </a:extLst>
          </p:cNvPr>
          <p:cNvSpPr>
            <a:spLocks noGrp="1"/>
          </p:cNvSpPr>
          <p:nvPr>
            <p:ph sz="quarter" idx="13"/>
          </p:nvPr>
        </p:nvSpPr>
        <p:spPr>
          <a:xfrm>
            <a:off x="457200" y="1556326"/>
            <a:ext cx="7617125" cy="4467955"/>
          </a:xfrm>
        </p:spPr>
        <p:txBody>
          <a:bodyPr/>
          <a:lstStyle/>
          <a:p>
            <a:pPr marL="432" indent="0">
              <a:buNone/>
            </a:pPr>
            <a:r>
              <a:rPr lang="en-US" dirty="0"/>
              <a:t>A sample of oxygen gas has a volume of 12.0 L</a:t>
            </a:r>
            <a:r>
              <a:rPr lang="en-US" sz="100" dirty="0">
                <a:solidFill>
                  <a:schemeClr val="bg1"/>
                </a:solidFill>
              </a:rPr>
              <a:t>iters</a:t>
            </a:r>
            <a:r>
              <a:rPr lang="en-US" dirty="0"/>
              <a:t> at 600 m</a:t>
            </a:r>
            <a:r>
              <a:rPr lang="en-US" sz="100" dirty="0">
                <a:solidFill>
                  <a:schemeClr val="bg1"/>
                </a:solidFill>
              </a:rPr>
              <a:t>illi</a:t>
            </a:r>
            <a:r>
              <a:rPr lang="en-US" dirty="0"/>
              <a:t>m</a:t>
            </a:r>
            <a:r>
              <a:rPr lang="en-US" sz="100" dirty="0">
                <a:solidFill>
                  <a:schemeClr val="bg1"/>
                </a:solidFill>
              </a:rPr>
              <a:t>eters </a:t>
            </a:r>
            <a:r>
              <a:rPr lang="en-US" dirty="0"/>
              <a:t>H</a:t>
            </a:r>
            <a:r>
              <a:rPr lang="en-US" sz="100" dirty="0"/>
              <a:t> </a:t>
            </a:r>
            <a:r>
              <a:rPr lang="en-US" dirty="0"/>
              <a:t>g. What is the new pressure when the volume changes to 36.0 L</a:t>
            </a:r>
            <a:r>
              <a:rPr lang="en-US" sz="100" dirty="0">
                <a:solidFill>
                  <a:schemeClr val="bg1"/>
                </a:solidFill>
              </a:rPr>
              <a:t>iters</a:t>
            </a:r>
            <a:r>
              <a:rPr lang="en-US" dirty="0"/>
              <a:t> at a constant </a:t>
            </a:r>
            <a:r>
              <a:rPr lang="en-US" i="1" dirty="0"/>
              <a:t>T</a:t>
            </a:r>
            <a:r>
              <a:rPr lang="en-US" dirty="0"/>
              <a:t> and </a:t>
            </a:r>
            <a:r>
              <a:rPr lang="en-US" i="1" dirty="0"/>
              <a:t>n</a:t>
            </a:r>
            <a:r>
              <a:rPr lang="en-US" dirty="0"/>
              <a:t>?</a:t>
            </a:r>
          </a:p>
          <a:p>
            <a:pPr marL="432" indent="0">
              <a:buNone/>
            </a:pPr>
            <a:r>
              <a:rPr lang="en-US" dirty="0"/>
              <a:t>A. 200 m</a:t>
            </a:r>
            <a:r>
              <a:rPr lang="en-US" sz="100" dirty="0">
                <a:solidFill>
                  <a:schemeClr val="bg1"/>
                </a:solidFill>
              </a:rPr>
              <a:t>illi</a:t>
            </a:r>
            <a:r>
              <a:rPr lang="en-US" dirty="0"/>
              <a:t>m</a:t>
            </a:r>
            <a:r>
              <a:rPr lang="en-US" sz="100" dirty="0">
                <a:solidFill>
                  <a:schemeClr val="bg1"/>
                </a:solidFill>
              </a:rPr>
              <a:t>eters </a:t>
            </a:r>
            <a:r>
              <a:rPr lang="en-US" dirty="0"/>
              <a:t>H</a:t>
            </a:r>
            <a:r>
              <a:rPr lang="en-US" sz="100" dirty="0"/>
              <a:t> </a:t>
            </a:r>
            <a:r>
              <a:rPr lang="en-US" dirty="0"/>
              <a:t>g</a:t>
            </a:r>
          </a:p>
          <a:p>
            <a:pPr marL="432" indent="0">
              <a:buNone/>
            </a:pPr>
            <a:r>
              <a:rPr lang="en-US" dirty="0"/>
              <a:t>B. 400 m</a:t>
            </a:r>
            <a:r>
              <a:rPr lang="en-US" sz="100" dirty="0">
                <a:solidFill>
                  <a:schemeClr val="bg1"/>
                </a:solidFill>
              </a:rPr>
              <a:t>illi</a:t>
            </a:r>
            <a:r>
              <a:rPr lang="en-US" dirty="0"/>
              <a:t>m</a:t>
            </a:r>
            <a:r>
              <a:rPr lang="en-US" sz="100" dirty="0">
                <a:solidFill>
                  <a:schemeClr val="bg1"/>
                </a:solidFill>
              </a:rPr>
              <a:t>eters </a:t>
            </a:r>
            <a:r>
              <a:rPr lang="en-US" dirty="0"/>
              <a:t>H</a:t>
            </a:r>
            <a:r>
              <a:rPr lang="en-US" sz="100" dirty="0"/>
              <a:t> </a:t>
            </a:r>
            <a:r>
              <a:rPr lang="en-US" dirty="0"/>
              <a:t>g</a:t>
            </a:r>
          </a:p>
          <a:p>
            <a:pPr marL="432" indent="0">
              <a:buNone/>
            </a:pPr>
            <a:r>
              <a:rPr lang="en-US" dirty="0"/>
              <a:t>C. 1200 m</a:t>
            </a:r>
            <a:r>
              <a:rPr lang="en-US" sz="100" dirty="0">
                <a:solidFill>
                  <a:schemeClr val="bg1"/>
                </a:solidFill>
              </a:rPr>
              <a:t>illi</a:t>
            </a:r>
            <a:r>
              <a:rPr lang="en-US" dirty="0"/>
              <a:t>m</a:t>
            </a:r>
            <a:r>
              <a:rPr lang="en-US" sz="100" dirty="0">
                <a:solidFill>
                  <a:schemeClr val="bg1"/>
                </a:solidFill>
              </a:rPr>
              <a:t>eters</a:t>
            </a:r>
            <a:r>
              <a:rPr lang="en-US" sz="100" dirty="0"/>
              <a:t> </a:t>
            </a:r>
            <a:r>
              <a:rPr lang="en-US" dirty="0"/>
              <a:t>H</a:t>
            </a:r>
            <a:r>
              <a:rPr lang="en-US" sz="100" dirty="0"/>
              <a:t> </a:t>
            </a:r>
            <a:r>
              <a:rPr lang="en-US" dirty="0"/>
              <a:t>g</a:t>
            </a:r>
          </a:p>
        </p:txBody>
      </p:sp>
    </p:spTree>
    <p:extLst>
      <p:ext uri="{BB962C8B-B14F-4D97-AF65-F5344CB8AC3E}">
        <p14:creationId xmlns:p14="http://schemas.microsoft.com/office/powerpoint/2010/main" val="22166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1 </a:t>
            </a:r>
            <a:r>
              <a:rPr lang="en-IN" sz="2000" b="0" dirty="0"/>
              <a:t>(1 of 3)</a:t>
            </a:r>
          </a:p>
        </p:txBody>
      </p:sp>
      <p:sp>
        <p:nvSpPr>
          <p:cNvPr id="5" name="Content Placeholder 4"/>
          <p:cNvSpPr>
            <a:spLocks noGrp="1"/>
          </p:cNvSpPr>
          <p:nvPr>
            <p:ph sz="quarter" idx="14"/>
          </p:nvPr>
        </p:nvSpPr>
        <p:spPr>
          <a:xfrm>
            <a:off x="457200" y="1542421"/>
            <a:ext cx="7763256" cy="1186031"/>
          </a:xfrm>
        </p:spPr>
        <p:txBody>
          <a:bodyPr/>
          <a:lstStyle/>
          <a:p>
            <a:pPr marL="0" indent="0" eaLnBrk="1" hangingPunct="1">
              <a:buFont typeface="Times New Roman" charset="0"/>
              <a:buNone/>
            </a:pPr>
            <a:r>
              <a:rPr lang="en-US" sz="2400" dirty="0">
                <a:solidFill>
                  <a:schemeClr val="tx1"/>
                </a:solidFill>
              </a:rPr>
              <a:t>A sample of oxygen gas has a volume of 12.0 L</a:t>
            </a:r>
            <a:r>
              <a:rPr lang="en-US" sz="100" dirty="0">
                <a:solidFill>
                  <a:schemeClr val="tx1"/>
                </a:solidFill>
              </a:rPr>
              <a:t>iters</a:t>
            </a:r>
            <a:r>
              <a:rPr lang="en-US" sz="2400" dirty="0">
                <a:solidFill>
                  <a:schemeClr val="tx1"/>
                </a:solidFill>
              </a:rPr>
              <a:t> at 600 m</a:t>
            </a:r>
            <a:r>
              <a:rPr lang="en-US" sz="100" dirty="0">
                <a:solidFill>
                  <a:schemeClr val="tx1"/>
                </a:solidFill>
              </a:rPr>
              <a:t>illi</a:t>
            </a:r>
            <a:r>
              <a:rPr lang="en-US" sz="2400" dirty="0">
                <a:solidFill>
                  <a:schemeClr val="tx1"/>
                </a:solidFill>
              </a:rPr>
              <a:t>m</a:t>
            </a:r>
            <a:r>
              <a:rPr lang="en-US" sz="100" dirty="0">
                <a:solidFill>
                  <a:schemeClr val="tx1"/>
                </a:solidFill>
              </a:rPr>
              <a:t>eters </a:t>
            </a:r>
            <a:r>
              <a:rPr lang="en-US" sz="2400" dirty="0">
                <a:solidFill>
                  <a:schemeClr val="tx1"/>
                </a:solidFill>
              </a:rPr>
              <a:t>H</a:t>
            </a:r>
            <a:r>
              <a:rPr lang="en-US" sz="100" dirty="0">
                <a:solidFill>
                  <a:schemeClr val="tx1"/>
                </a:solidFill>
              </a:rPr>
              <a:t> </a:t>
            </a:r>
            <a:r>
              <a:rPr lang="en-US" sz="2400" dirty="0">
                <a:solidFill>
                  <a:schemeClr val="tx1"/>
                </a:solidFill>
              </a:rPr>
              <a:t>g. What is the new pressure when the volume changes to 36.0 L</a:t>
            </a:r>
            <a:r>
              <a:rPr lang="en-US" sz="100" dirty="0">
                <a:solidFill>
                  <a:schemeClr val="tx1"/>
                </a:solidFill>
              </a:rPr>
              <a:t>iters</a:t>
            </a:r>
            <a:r>
              <a:rPr lang="en-US" sz="2400" dirty="0">
                <a:solidFill>
                  <a:schemeClr val="tx1"/>
                </a:solidFill>
              </a:rPr>
              <a:t> at a constant </a:t>
            </a:r>
            <a:r>
              <a:rPr lang="en-US" sz="2400" i="1" dirty="0">
                <a:solidFill>
                  <a:schemeClr val="tx1"/>
                </a:solidFill>
              </a:rPr>
              <a:t>T</a:t>
            </a:r>
            <a:r>
              <a:rPr lang="en-US" sz="2400" dirty="0">
                <a:solidFill>
                  <a:schemeClr val="tx1"/>
                </a:solidFill>
              </a:rPr>
              <a:t> and </a:t>
            </a:r>
            <a:r>
              <a:rPr lang="en-US" sz="2400" i="1" dirty="0">
                <a:solidFill>
                  <a:schemeClr val="tx1"/>
                </a:solidFill>
              </a:rPr>
              <a:t>n</a:t>
            </a:r>
            <a:r>
              <a:rPr lang="en-US" sz="2400" dirty="0">
                <a:solidFill>
                  <a:schemeClr val="tx1"/>
                </a:solidFill>
              </a:rPr>
              <a:t>?</a:t>
            </a:r>
          </a:p>
        </p:txBody>
      </p:sp>
      <p:sp>
        <p:nvSpPr>
          <p:cNvPr id="6" name="Content Placeholder 5"/>
          <p:cNvSpPr>
            <a:spLocks noGrp="1"/>
          </p:cNvSpPr>
          <p:nvPr>
            <p:ph sz="quarter" idx="15"/>
          </p:nvPr>
        </p:nvSpPr>
        <p:spPr>
          <a:xfrm>
            <a:off x="457200" y="2825907"/>
            <a:ext cx="8229600" cy="462985"/>
          </a:xfrm>
        </p:spPr>
        <p:txBody>
          <a:bodyPr/>
          <a:lstStyle/>
          <a:p>
            <a:pPr marL="432" indent="0">
              <a:buNone/>
            </a:pPr>
            <a:r>
              <a:rPr lang="en-IN" sz="2400" b="1" dirty="0"/>
              <a:t>STEP 1 State the given and needed quantities.</a:t>
            </a:r>
          </a:p>
        </p:txBody>
      </p:sp>
      <p:graphicFrame>
        <p:nvGraphicFramePr>
          <p:cNvPr id="2" name="Content Placeholder 1"/>
          <p:cNvGraphicFramePr>
            <a:graphicFrameLocks noGrp="1"/>
          </p:cNvGraphicFramePr>
          <p:nvPr>
            <p:ph sz="quarter" idx="16"/>
            <p:extLst/>
          </p:nvPr>
        </p:nvGraphicFramePr>
        <p:xfrm>
          <a:off x="457200" y="3386347"/>
          <a:ext cx="8232776" cy="1799332"/>
        </p:xfrm>
        <a:graphic>
          <a:graphicData uri="http://schemas.openxmlformats.org/drawingml/2006/table">
            <a:tbl>
              <a:tblPr firstRow="1" bandRow="1">
                <a:tableStyleId>{2D5ABB26-0587-4C30-8999-92F81FD0307C}</a:tableStyleId>
              </a:tblPr>
              <a:tblGrid>
                <a:gridCol w="1460090">
                  <a:extLst>
                    <a:ext uri="{9D8B030D-6E8A-4147-A177-3AD203B41FA5}">
                      <a16:colId xmlns:a16="http://schemas.microsoft.com/office/drawing/2014/main" val="4019594932"/>
                    </a:ext>
                  </a:extLst>
                </a:gridCol>
                <a:gridCol w="3351396">
                  <a:extLst>
                    <a:ext uri="{9D8B030D-6E8A-4147-A177-3AD203B41FA5}">
                      <a16:colId xmlns:a16="http://schemas.microsoft.com/office/drawing/2014/main" val="2616609613"/>
                    </a:ext>
                  </a:extLst>
                </a:gridCol>
                <a:gridCol w="969882">
                  <a:extLst>
                    <a:ext uri="{9D8B030D-6E8A-4147-A177-3AD203B41FA5}">
                      <a16:colId xmlns:a16="http://schemas.microsoft.com/office/drawing/2014/main" val="2596512829"/>
                    </a:ext>
                  </a:extLst>
                </a:gridCol>
                <a:gridCol w="2451408">
                  <a:extLst>
                    <a:ext uri="{9D8B030D-6E8A-4147-A177-3AD203B41FA5}">
                      <a16:colId xmlns:a16="http://schemas.microsoft.com/office/drawing/2014/main" val="46351313"/>
                    </a:ext>
                  </a:extLst>
                </a:gridCol>
              </a:tblGrid>
              <a:tr h="539164">
                <a:tc>
                  <a:txBody>
                    <a:bodyPr/>
                    <a:lstStyle/>
                    <a:p>
                      <a:r>
                        <a:rPr lang="en-US" sz="1600" b="1" dirty="0">
                          <a:solidFill>
                            <a:schemeClr val="tx1"/>
                          </a:solidFill>
                          <a:latin typeface="+mn-lt"/>
                        </a:rPr>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4517789"/>
                  </a:ext>
                </a:extLst>
              </a:tr>
              <a:tr h="1220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1" dirty="0">
                          <a:solidFill>
                            <a:schemeClr val="tx1"/>
                          </a:solidFill>
                          <a:latin typeface="+mn-lt"/>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i="1" dirty="0">
                          <a:solidFill>
                            <a:schemeClr val="tx1"/>
                          </a:solidFill>
                          <a:latin typeface="+mn-lt"/>
                          <a:cs typeface="Times New Roman" pitchFamily="18" charset="0"/>
                        </a:rPr>
                        <a:t>P sub 1 = 600 millimeters of mercury, V sub 1 = 12.0 liters, V sub 2 = 36.0 liters</a:t>
                      </a:r>
                      <a:r>
                        <a:rPr lang="en-US" sz="1600" i="1" dirty="0">
                          <a:solidFill>
                            <a:schemeClr val="tx1"/>
                          </a:solidFill>
                          <a:latin typeface="+mn-lt"/>
                          <a:cs typeface="Times New Roman" pitchFamily="18" charset="0"/>
                        </a:rPr>
                        <a:t> </a:t>
                      </a:r>
                    </a:p>
                    <a:p>
                      <a:endParaRPr lang="en-US" sz="1600" i="1" dirty="0">
                        <a:solidFill>
                          <a:schemeClr val="tx1"/>
                        </a:solidFill>
                        <a:latin typeface="+mn-lt"/>
                        <a:cs typeface="Times New Roman" pitchFamily="18" charset="0"/>
                      </a:endParaRPr>
                    </a:p>
                    <a:p>
                      <a:r>
                        <a:rPr lang="en-US" sz="1600" b="1" dirty="0">
                          <a:solidFill>
                            <a:schemeClr val="tx1"/>
                          </a:solidFill>
                          <a:latin typeface="+mn-lt"/>
                          <a:cs typeface="Times New Roman" pitchFamily="18" charset="0"/>
                        </a:rPr>
                        <a:t>Factors that do not change</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T</a:t>
                      </a:r>
                      <a:r>
                        <a:rPr lang="en-US" sz="1600" dirty="0">
                          <a:solidFill>
                            <a:schemeClr val="tx1"/>
                          </a:solidFill>
                          <a:latin typeface="+mn-lt"/>
                          <a:cs typeface="Times New Roman" pitchFamily="18" charset="0"/>
                        </a:rPr>
                        <a:t> and </a:t>
                      </a:r>
                      <a:r>
                        <a:rPr lang="en-US" sz="1600" i="1" dirty="0">
                          <a:solidFill>
                            <a:schemeClr val="tx1"/>
                          </a:solidFill>
                          <a:latin typeface="+mn-lt"/>
                          <a:cs typeface="Times New Roman" pitchFamily="18" charset="0"/>
                        </a:rPr>
                        <a:t>n</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i="1" baseline="0" dirty="0">
                          <a:solidFill>
                            <a:schemeClr val="tx1"/>
                          </a:solidFill>
                          <a:latin typeface="+mn-lt"/>
                          <a:cs typeface="Times New Roman" pitchFamily="18" charset="0"/>
                        </a:rPr>
                        <a:t>P sub 2</a:t>
                      </a:r>
                      <a:r>
                        <a:rPr lang="en-US" sz="1600" i="1" baseline="0" dirty="0">
                          <a:solidFill>
                            <a:schemeClr val="tx1"/>
                          </a:solidFill>
                          <a:latin typeface="+mn-lt"/>
                          <a:cs typeface="Times New Roman" pitchFamily="18" charset="0"/>
                        </a:rPr>
                        <a:t>   </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cs typeface="Times New Roman" pitchFamily="18" charset="0"/>
                        </a:rPr>
                        <a:t>Boyle’s law </a:t>
                      </a:r>
                      <a:r>
                        <a:rPr lang="en-US" sz="100" dirty="0">
                          <a:solidFill>
                            <a:schemeClr val="tx1"/>
                          </a:solidFill>
                          <a:latin typeface="+mn-lt"/>
                          <a:cs typeface="Times New Roman" pitchFamily="18" charset="0"/>
                        </a:rPr>
                        <a:t> P sub 1 V sub 1 = P sub 2 V sub 2</a:t>
                      </a:r>
                      <a:r>
                        <a:rPr lang="en-US" sz="1600" dirty="0">
                          <a:solidFill>
                            <a:schemeClr val="tx1"/>
                          </a:solidFill>
                          <a:latin typeface="+mn-lt"/>
                          <a:cs typeface="Times New Roman" pitchFamily="18" charset="0"/>
                        </a:rPr>
                        <a:t> </a:t>
                      </a:r>
                    </a:p>
                    <a:p>
                      <a:r>
                        <a:rPr lang="en-US" sz="1600" b="1" dirty="0">
                          <a:solidFill>
                            <a:schemeClr val="tx1"/>
                          </a:solidFill>
                          <a:latin typeface="+mn-lt"/>
                          <a:cs typeface="Times New Roman" pitchFamily="18" charset="0"/>
                        </a:rPr>
                        <a:t>Predict:</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V</a:t>
                      </a:r>
                      <a:r>
                        <a:rPr lang="en-US" sz="1600" dirty="0">
                          <a:solidFill>
                            <a:schemeClr val="tx1"/>
                          </a:solidFill>
                          <a:latin typeface="+mn-lt"/>
                          <a:cs typeface="Times New Roman" pitchFamily="18" charset="0"/>
                        </a:rPr>
                        <a:t> increases, </a:t>
                      </a:r>
                      <a:r>
                        <a:rPr lang="en-US" sz="1600" i="1" dirty="0">
                          <a:solidFill>
                            <a:schemeClr val="tx1"/>
                          </a:solidFill>
                          <a:latin typeface="+mn-lt"/>
                          <a:cs typeface="Times New Roman" pitchFamily="18" charset="0"/>
                        </a:rPr>
                        <a:t>P</a:t>
                      </a:r>
                      <a:r>
                        <a:rPr lang="en-US" sz="1600" dirty="0">
                          <a:solidFill>
                            <a:schemeClr val="tx1"/>
                          </a:solidFill>
                          <a:latin typeface="+mn-lt"/>
                          <a:cs typeface="Times New Roman" pitchFamily="18" charset="0"/>
                        </a:rPr>
                        <a:t> decreases</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0850961"/>
                  </a:ext>
                </a:extLst>
              </a:tr>
            </a:tbl>
          </a:graphicData>
        </a:graphic>
      </p:graphicFrame>
      <p:graphicFrame>
        <p:nvGraphicFramePr>
          <p:cNvPr id="3" name="Object 2">
            <a:extLst>
              <a:ext uri="{C183D7F6-B498-43B3-948B-1728B52AA6E4}">
                <adec:decorative xmlns:adec="http://schemas.microsoft.com/office/drawing/2017/decorative" val="1"/>
              </a:ext>
            </a:extLst>
          </p:cNvPr>
          <p:cNvGraphicFramePr>
            <a:graphicFrameLocks noChangeAspect="1"/>
          </p:cNvGraphicFramePr>
          <p:nvPr>
            <p:extLst/>
          </p:nvPr>
        </p:nvGraphicFramePr>
        <p:xfrm>
          <a:off x="1995129" y="4010706"/>
          <a:ext cx="1524000" cy="279400"/>
        </p:xfrm>
        <a:graphic>
          <a:graphicData uri="http://schemas.openxmlformats.org/presentationml/2006/ole">
            <mc:AlternateContent xmlns:mc="http://schemas.openxmlformats.org/markup-compatibility/2006">
              <mc:Choice xmlns:v="urn:schemas-microsoft-com:vml" Requires="v">
                <p:oleObj spid="_x0000_s14363" name="Equation" r:id="rId3" imgW="1523880" imgH="279360" progId="Equation.DSMT4">
                  <p:embed/>
                </p:oleObj>
              </mc:Choice>
              <mc:Fallback>
                <p:oleObj name="Equation" r:id="rId3" imgW="1523880" imgH="279360" progId="Equation.DSMT4">
                  <p:embed/>
                  <p:pic>
                    <p:nvPicPr>
                      <p:cNvPr id="3" name="Object 2">
                        <a:extLst>
                          <a:ext uri="{C183D7F6-B498-43B3-948B-1728B52AA6E4}">
                            <adec:decorative xmlns:adec="http://schemas.microsoft.com/office/drawing/2017/decorative" val="1"/>
                          </a:ext>
                        </a:extLst>
                      </p:cNvPr>
                      <p:cNvPicPr/>
                      <p:nvPr/>
                    </p:nvPicPr>
                    <p:blipFill>
                      <a:blip r:embed="rId4"/>
                      <a:stretch>
                        <a:fillRect/>
                      </a:stretch>
                    </p:blipFill>
                    <p:spPr>
                      <a:xfrm>
                        <a:off x="1995129" y="4010706"/>
                        <a:ext cx="1524000" cy="279400"/>
                      </a:xfrm>
                      <a:prstGeom prst="rect">
                        <a:avLst/>
                      </a:prstGeom>
                      <a:solidFill>
                        <a:schemeClr val="bg1"/>
                      </a:solidFill>
                    </p:spPr>
                  </p:pic>
                </p:oleObj>
              </mc:Fallback>
            </mc:AlternateContent>
          </a:graphicData>
        </a:graphic>
      </p:graphicFrame>
      <p:graphicFrame>
        <p:nvGraphicFramePr>
          <p:cNvPr id="15" name="Object 14">
            <a:extLst>
              <a:ext uri="{C183D7F6-B498-43B3-948B-1728B52AA6E4}">
                <adec:decorative xmlns:adec="http://schemas.microsoft.com/office/drawing/2017/decorative" val="1"/>
              </a:ext>
            </a:extLst>
          </p:cNvPr>
          <p:cNvGraphicFramePr>
            <a:graphicFrameLocks noChangeAspect="1"/>
          </p:cNvGraphicFramePr>
          <p:nvPr>
            <p:extLst/>
          </p:nvPr>
        </p:nvGraphicFramePr>
        <p:xfrm>
          <a:off x="3673089" y="4010835"/>
          <a:ext cx="1028700" cy="279400"/>
        </p:xfrm>
        <a:graphic>
          <a:graphicData uri="http://schemas.openxmlformats.org/presentationml/2006/ole">
            <mc:AlternateContent xmlns:mc="http://schemas.openxmlformats.org/markup-compatibility/2006">
              <mc:Choice xmlns:v="urn:schemas-microsoft-com:vml" Requires="v">
                <p:oleObj spid="_x0000_s14364" name="Equation" r:id="rId5" imgW="1028520" imgH="279360" progId="Equation.DSMT4">
                  <p:embed/>
                </p:oleObj>
              </mc:Choice>
              <mc:Fallback>
                <p:oleObj name="Equation" r:id="rId5" imgW="1028520" imgH="279360" progId="Equation.DSMT4">
                  <p:embed/>
                  <p:pic>
                    <p:nvPicPr>
                      <p:cNvPr id="15" name="Object 14">
                        <a:extLst>
                          <a:ext uri="{C183D7F6-B498-43B3-948B-1728B52AA6E4}">
                            <adec:decorative xmlns:adec="http://schemas.microsoft.com/office/drawing/2017/decorative" val="1"/>
                          </a:ext>
                        </a:extLst>
                      </p:cNvPr>
                      <p:cNvPicPr/>
                      <p:nvPr/>
                    </p:nvPicPr>
                    <p:blipFill>
                      <a:blip r:embed="rId6"/>
                      <a:stretch>
                        <a:fillRect/>
                      </a:stretch>
                    </p:blipFill>
                    <p:spPr>
                      <a:xfrm>
                        <a:off x="3673089" y="4010835"/>
                        <a:ext cx="1028700" cy="279400"/>
                      </a:xfrm>
                      <a:prstGeom prst="rect">
                        <a:avLst/>
                      </a:prstGeom>
                      <a:solidFill>
                        <a:schemeClr val="bg1"/>
                      </a:solidFill>
                    </p:spPr>
                  </p:pic>
                </p:oleObj>
              </mc:Fallback>
            </mc:AlternateContent>
          </a:graphicData>
        </a:graphic>
      </p:graphicFrame>
      <p:graphicFrame>
        <p:nvGraphicFramePr>
          <p:cNvPr id="16" name="Object 15">
            <a:extLst>
              <a:ext uri="{C183D7F6-B498-43B3-948B-1728B52AA6E4}">
                <adec:decorative xmlns:adec="http://schemas.microsoft.com/office/drawing/2017/decorative" val="1"/>
              </a:ext>
            </a:extLst>
          </p:cNvPr>
          <p:cNvGraphicFramePr>
            <a:graphicFrameLocks noChangeAspect="1"/>
          </p:cNvGraphicFramePr>
          <p:nvPr>
            <p:extLst/>
          </p:nvPr>
        </p:nvGraphicFramePr>
        <p:xfrm>
          <a:off x="1995129" y="4262609"/>
          <a:ext cx="1079500" cy="279400"/>
        </p:xfrm>
        <a:graphic>
          <a:graphicData uri="http://schemas.openxmlformats.org/presentationml/2006/ole">
            <mc:AlternateContent xmlns:mc="http://schemas.openxmlformats.org/markup-compatibility/2006">
              <mc:Choice xmlns:v="urn:schemas-microsoft-com:vml" Requires="v">
                <p:oleObj spid="_x0000_s14365" name="Equation" r:id="rId7" imgW="1079280" imgH="279360" progId="Equation.DSMT4">
                  <p:embed/>
                </p:oleObj>
              </mc:Choice>
              <mc:Fallback>
                <p:oleObj name="Equation" r:id="rId7" imgW="1079280" imgH="279360" progId="Equation.DSMT4">
                  <p:embed/>
                  <p:pic>
                    <p:nvPicPr>
                      <p:cNvPr id="16" name="Object 15">
                        <a:extLst>
                          <a:ext uri="{C183D7F6-B498-43B3-948B-1728B52AA6E4}">
                            <adec:decorative xmlns:adec="http://schemas.microsoft.com/office/drawing/2017/decorative" val="1"/>
                          </a:ext>
                        </a:extLst>
                      </p:cNvPr>
                      <p:cNvPicPr/>
                      <p:nvPr/>
                    </p:nvPicPr>
                    <p:blipFill>
                      <a:blip r:embed="rId8"/>
                      <a:stretch>
                        <a:fillRect/>
                      </a:stretch>
                    </p:blipFill>
                    <p:spPr>
                      <a:xfrm>
                        <a:off x="1995129" y="4262609"/>
                        <a:ext cx="1079500" cy="279400"/>
                      </a:xfrm>
                      <a:prstGeom prst="rect">
                        <a:avLst/>
                      </a:prstGeom>
                      <a:solidFill>
                        <a:schemeClr val="bg1"/>
                      </a:solidFill>
                    </p:spPr>
                  </p:pic>
                </p:oleObj>
              </mc:Fallback>
            </mc:AlternateContent>
          </a:graphicData>
        </a:graphic>
      </p:graphicFrame>
      <p:graphicFrame>
        <p:nvGraphicFramePr>
          <p:cNvPr id="17" name="Object 16">
            <a:extLst>
              <a:ext uri="{C183D7F6-B498-43B3-948B-1728B52AA6E4}">
                <adec:decorative xmlns:adec="http://schemas.microsoft.com/office/drawing/2017/decorative" val="1"/>
              </a:ext>
            </a:extLst>
          </p:cNvPr>
          <p:cNvGraphicFramePr>
            <a:graphicFrameLocks noChangeAspect="1"/>
          </p:cNvGraphicFramePr>
          <p:nvPr>
            <p:extLst/>
          </p:nvPr>
        </p:nvGraphicFramePr>
        <p:xfrm>
          <a:off x="5625229" y="4032952"/>
          <a:ext cx="254000" cy="279400"/>
        </p:xfrm>
        <a:graphic>
          <a:graphicData uri="http://schemas.openxmlformats.org/presentationml/2006/ole">
            <mc:AlternateContent xmlns:mc="http://schemas.openxmlformats.org/markup-compatibility/2006">
              <mc:Choice xmlns:v="urn:schemas-microsoft-com:vml" Requires="v">
                <p:oleObj spid="_x0000_s14366" name="Equation" r:id="rId9" imgW="253800" imgH="279360" progId="Equation.DSMT4">
                  <p:embed/>
                </p:oleObj>
              </mc:Choice>
              <mc:Fallback>
                <p:oleObj name="Equation" r:id="rId9" imgW="253800" imgH="279360" progId="Equation.DSMT4">
                  <p:embed/>
                  <p:pic>
                    <p:nvPicPr>
                      <p:cNvPr id="17" name="Object 16">
                        <a:extLst>
                          <a:ext uri="{C183D7F6-B498-43B3-948B-1728B52AA6E4}">
                            <adec:decorative xmlns:adec="http://schemas.microsoft.com/office/drawing/2017/decorative" val="1"/>
                          </a:ext>
                        </a:extLst>
                      </p:cNvPr>
                      <p:cNvPicPr/>
                      <p:nvPr/>
                    </p:nvPicPr>
                    <p:blipFill>
                      <a:blip r:embed="rId10"/>
                      <a:stretch>
                        <a:fillRect/>
                      </a:stretch>
                    </p:blipFill>
                    <p:spPr>
                      <a:xfrm>
                        <a:off x="5625229" y="4032952"/>
                        <a:ext cx="254000" cy="279400"/>
                      </a:xfrm>
                      <a:prstGeom prst="rect">
                        <a:avLst/>
                      </a:prstGeom>
                      <a:solidFill>
                        <a:schemeClr val="bg1"/>
                      </a:solidFill>
                    </p:spPr>
                  </p:pic>
                </p:oleObj>
              </mc:Fallback>
            </mc:AlternateContent>
          </a:graphicData>
        </a:graphic>
      </p:graphicFrame>
      <p:graphicFrame>
        <p:nvGraphicFramePr>
          <p:cNvPr id="18" name="Object 17">
            <a:extLst>
              <a:ext uri="{C183D7F6-B498-43B3-948B-1728B52AA6E4}">
                <adec:decorative xmlns:adec="http://schemas.microsoft.com/office/drawing/2017/decorative" val="1"/>
              </a:ext>
            </a:extLst>
          </p:cNvPr>
          <p:cNvGraphicFramePr>
            <a:graphicFrameLocks noChangeAspect="1"/>
          </p:cNvGraphicFramePr>
          <p:nvPr>
            <p:extLst/>
          </p:nvPr>
        </p:nvGraphicFramePr>
        <p:xfrm>
          <a:off x="7446156" y="3996087"/>
          <a:ext cx="1028700" cy="279400"/>
        </p:xfrm>
        <a:graphic>
          <a:graphicData uri="http://schemas.openxmlformats.org/presentationml/2006/ole">
            <mc:AlternateContent xmlns:mc="http://schemas.openxmlformats.org/markup-compatibility/2006">
              <mc:Choice xmlns:v="urn:schemas-microsoft-com:vml" Requires="v">
                <p:oleObj spid="_x0000_s14367" name="Equation" r:id="rId11" imgW="1028520" imgH="279360" progId="Equation.DSMT4">
                  <p:embed/>
                </p:oleObj>
              </mc:Choice>
              <mc:Fallback>
                <p:oleObj name="Equation" r:id="rId11" imgW="1028520" imgH="279360" progId="Equation.DSMT4">
                  <p:embed/>
                  <p:pic>
                    <p:nvPicPr>
                      <p:cNvPr id="18" name="Object 17">
                        <a:extLst>
                          <a:ext uri="{C183D7F6-B498-43B3-948B-1728B52AA6E4}">
                            <adec:decorative xmlns:adec="http://schemas.microsoft.com/office/drawing/2017/decorative" val="1"/>
                          </a:ext>
                        </a:extLst>
                      </p:cNvPr>
                      <p:cNvPicPr/>
                      <p:nvPr/>
                    </p:nvPicPr>
                    <p:blipFill>
                      <a:blip r:embed="rId12"/>
                      <a:stretch>
                        <a:fillRect/>
                      </a:stretch>
                    </p:blipFill>
                    <p:spPr>
                      <a:xfrm>
                        <a:off x="7446156" y="3996087"/>
                        <a:ext cx="1028700" cy="2794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074844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F4ACF-7FCE-4187-9364-F0CD89F7B5CF}"/>
              </a:ext>
            </a:extLst>
          </p:cNvPr>
          <p:cNvSpPr>
            <a:spLocks noGrp="1"/>
          </p:cNvSpPr>
          <p:nvPr>
            <p:ph type="title"/>
          </p:nvPr>
        </p:nvSpPr>
        <p:spPr/>
        <p:txBody>
          <a:bodyPr/>
          <a:lstStyle/>
          <a:p>
            <a:r>
              <a:rPr lang="en-US" dirty="0"/>
              <a:t>Solution 1 </a:t>
            </a:r>
            <a:r>
              <a:rPr lang="en-US" sz="2000" b="0" dirty="0"/>
              <a:t>(2 of 3)</a:t>
            </a:r>
          </a:p>
        </p:txBody>
      </p:sp>
      <p:sp>
        <p:nvSpPr>
          <p:cNvPr id="3" name="Content Placeholder 2">
            <a:extLst>
              <a:ext uri="{FF2B5EF4-FFF2-40B4-BE49-F238E27FC236}">
                <a16:creationId xmlns:a16="http://schemas.microsoft.com/office/drawing/2014/main" id="{BC75AA05-5635-47A3-BE5C-4073F242D831}"/>
              </a:ext>
            </a:extLst>
          </p:cNvPr>
          <p:cNvSpPr>
            <a:spLocks noGrp="1"/>
          </p:cNvSpPr>
          <p:nvPr>
            <p:ph sz="quarter" idx="16"/>
          </p:nvPr>
        </p:nvSpPr>
        <p:spPr>
          <a:xfrm>
            <a:off x="457199" y="1553250"/>
            <a:ext cx="7573993" cy="1192275"/>
          </a:xfrm>
        </p:spPr>
        <p:txBody>
          <a:bodyPr/>
          <a:lstStyle/>
          <a:p>
            <a:pPr marL="0" indent="0" eaLnBrk="1" hangingPunct="1">
              <a:buFont typeface="Times New Roman" charset="0"/>
              <a:buNone/>
            </a:pPr>
            <a:r>
              <a:rPr lang="en-US" sz="2400" dirty="0">
                <a:solidFill>
                  <a:schemeClr val="tx1"/>
                </a:solidFill>
              </a:rPr>
              <a:t>A sample of oxygen gas has a volume of 12.0 L</a:t>
            </a:r>
            <a:r>
              <a:rPr lang="en-US" sz="100" dirty="0">
                <a:solidFill>
                  <a:schemeClr val="tx1"/>
                </a:solidFill>
              </a:rPr>
              <a:t>iters</a:t>
            </a:r>
            <a:r>
              <a:rPr lang="en-US" sz="2400" dirty="0">
                <a:solidFill>
                  <a:schemeClr val="tx1"/>
                </a:solidFill>
              </a:rPr>
              <a:t> at 600 m</a:t>
            </a:r>
            <a:r>
              <a:rPr lang="en-US" sz="100" dirty="0">
                <a:solidFill>
                  <a:schemeClr val="tx1"/>
                </a:solidFill>
              </a:rPr>
              <a:t>illi</a:t>
            </a:r>
            <a:r>
              <a:rPr lang="en-US" sz="2400" dirty="0">
                <a:solidFill>
                  <a:schemeClr val="tx1"/>
                </a:solidFill>
              </a:rPr>
              <a:t>m</a:t>
            </a:r>
            <a:r>
              <a:rPr lang="en-US" sz="100" dirty="0">
                <a:solidFill>
                  <a:schemeClr val="tx1"/>
                </a:solidFill>
              </a:rPr>
              <a:t>eters </a:t>
            </a:r>
            <a:r>
              <a:rPr lang="en-US" sz="2400" dirty="0">
                <a:solidFill>
                  <a:schemeClr val="tx1"/>
                </a:solidFill>
              </a:rPr>
              <a:t>H</a:t>
            </a:r>
            <a:r>
              <a:rPr lang="en-US" sz="100" dirty="0">
                <a:solidFill>
                  <a:schemeClr val="tx1"/>
                </a:solidFill>
              </a:rPr>
              <a:t> </a:t>
            </a:r>
            <a:r>
              <a:rPr lang="en-US" sz="2400" dirty="0">
                <a:solidFill>
                  <a:schemeClr val="tx1"/>
                </a:solidFill>
              </a:rPr>
              <a:t>g. What is the new pressure when the volume changes to 36.0 L</a:t>
            </a:r>
            <a:r>
              <a:rPr lang="en-US" sz="100" dirty="0">
                <a:solidFill>
                  <a:schemeClr val="tx1"/>
                </a:solidFill>
              </a:rPr>
              <a:t>iters</a:t>
            </a:r>
            <a:r>
              <a:rPr lang="en-US" sz="2400" dirty="0">
                <a:solidFill>
                  <a:schemeClr val="tx1"/>
                </a:solidFill>
              </a:rPr>
              <a:t> at a constant </a:t>
            </a:r>
            <a:r>
              <a:rPr lang="en-US" sz="2400" i="1" dirty="0">
                <a:solidFill>
                  <a:schemeClr val="tx1"/>
                </a:solidFill>
              </a:rPr>
              <a:t>T</a:t>
            </a:r>
            <a:r>
              <a:rPr lang="en-US" sz="2400" dirty="0">
                <a:solidFill>
                  <a:schemeClr val="tx1"/>
                </a:solidFill>
              </a:rPr>
              <a:t> and </a:t>
            </a:r>
            <a:r>
              <a:rPr lang="en-US" sz="2400" i="1" dirty="0">
                <a:solidFill>
                  <a:schemeClr val="tx1"/>
                </a:solidFill>
              </a:rPr>
              <a:t>n</a:t>
            </a:r>
            <a:r>
              <a:rPr lang="en-US" sz="2400" dirty="0">
                <a:solidFill>
                  <a:schemeClr val="tx1"/>
                </a:solidFill>
              </a:rPr>
              <a:t>?</a:t>
            </a:r>
          </a:p>
        </p:txBody>
      </p:sp>
      <p:sp>
        <p:nvSpPr>
          <p:cNvPr id="4" name="Content Placeholder 3">
            <a:extLst>
              <a:ext uri="{FF2B5EF4-FFF2-40B4-BE49-F238E27FC236}">
                <a16:creationId xmlns:a16="http://schemas.microsoft.com/office/drawing/2014/main" id="{5A62E065-2C8C-4E14-82F4-FD40DD21BD52}"/>
              </a:ext>
            </a:extLst>
          </p:cNvPr>
          <p:cNvSpPr>
            <a:spLocks noGrp="1"/>
          </p:cNvSpPr>
          <p:nvPr>
            <p:ph sz="quarter" idx="14"/>
          </p:nvPr>
        </p:nvSpPr>
        <p:spPr>
          <a:xfrm>
            <a:off x="457200" y="2961183"/>
            <a:ext cx="8229600" cy="791584"/>
          </a:xfrm>
        </p:spPr>
        <p:txBody>
          <a:bodyPr/>
          <a:lstStyle/>
          <a:p>
            <a:pPr marL="1031875" indent="-1031875">
              <a:buNone/>
            </a:pPr>
            <a:r>
              <a:rPr lang="en-US" sz="2400" b="1" dirty="0"/>
              <a:t>STEP 2 Rearrange the gas law equation to solve for the </a:t>
            </a:r>
            <a:r>
              <a:rPr lang="en-US" sz="2400" b="1" dirty="0">
                <a:solidFill>
                  <a:srgbClr val="000000"/>
                </a:solidFill>
              </a:rPr>
              <a:t>unknown quantity.</a:t>
            </a:r>
            <a:endParaRPr lang="en-US" sz="2400" b="1" dirty="0"/>
          </a:p>
        </p:txBody>
      </p:sp>
      <p:graphicFrame>
        <p:nvGraphicFramePr>
          <p:cNvPr id="5" name="Object 4" descr="First. P sub 1 V sub 1 over V sub 2 = P sub 2 V sub 2 over V sub 2. Second. P sub 1 times start fraction V sub 1 over V sub 2 end fraction = P sub 2.">
            <a:extLst>
              <a:ext uri="{FF2B5EF4-FFF2-40B4-BE49-F238E27FC236}">
                <a16:creationId xmlns:a16="http://schemas.microsoft.com/office/drawing/2014/main" id="{2D302901-3751-43D0-82F7-380342174DD7}"/>
              </a:ext>
            </a:extLst>
          </p:cNvPr>
          <p:cNvGraphicFramePr>
            <a:graphicFrameLocks noChangeAspect="1"/>
          </p:cNvGraphicFramePr>
          <p:nvPr>
            <p:extLst/>
          </p:nvPr>
        </p:nvGraphicFramePr>
        <p:xfrm>
          <a:off x="2829642" y="4104989"/>
          <a:ext cx="3276600" cy="762000"/>
        </p:xfrm>
        <a:graphic>
          <a:graphicData uri="http://schemas.openxmlformats.org/presentationml/2006/ole">
            <mc:AlternateContent xmlns:mc="http://schemas.openxmlformats.org/markup-compatibility/2006">
              <mc:Choice xmlns:v="urn:schemas-microsoft-com:vml" Requires="v">
                <p:oleObj spid="_x0000_s15367" name="Equation" r:id="rId3" imgW="3276360" imgH="761760" progId="Equation.DSMT4">
                  <p:embed/>
                </p:oleObj>
              </mc:Choice>
              <mc:Fallback>
                <p:oleObj name="Equation" r:id="rId3" imgW="3276360" imgH="761760" progId="Equation.DSMT4">
                  <p:embed/>
                  <p:pic>
                    <p:nvPicPr>
                      <p:cNvPr id="5" name="Object 4" descr="First. P sub 1 V sub 1 over V sub 2 = P sub 2 V sub 2 over V sub 2. Second. P sub 1 times start fraction V sub 1 over V sub 2 end fraction = P sub 2.">
                        <a:extLst>
                          <a:ext uri="{FF2B5EF4-FFF2-40B4-BE49-F238E27FC236}">
                            <a16:creationId xmlns:a16="http://schemas.microsoft.com/office/drawing/2014/main" id="{2D302901-3751-43D0-82F7-380342174DD7}"/>
                          </a:ext>
                        </a:extLst>
                      </p:cNvPr>
                      <p:cNvPicPr/>
                      <p:nvPr/>
                    </p:nvPicPr>
                    <p:blipFill>
                      <a:blip r:embed="rId4"/>
                      <a:stretch>
                        <a:fillRect/>
                      </a:stretch>
                    </p:blipFill>
                    <p:spPr>
                      <a:xfrm>
                        <a:off x="2829642" y="4104989"/>
                        <a:ext cx="3276600" cy="762000"/>
                      </a:xfrm>
                      <a:prstGeom prst="rect">
                        <a:avLst/>
                      </a:prstGeom>
                    </p:spPr>
                  </p:pic>
                </p:oleObj>
              </mc:Fallback>
            </mc:AlternateContent>
          </a:graphicData>
        </a:graphic>
      </p:graphicFrame>
    </p:spTree>
    <p:extLst>
      <p:ext uri="{BB962C8B-B14F-4D97-AF65-F5344CB8AC3E}">
        <p14:creationId xmlns:p14="http://schemas.microsoft.com/office/powerpoint/2010/main" val="831580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0E062-C932-40DA-B450-E0B9440A6306}"/>
              </a:ext>
            </a:extLst>
          </p:cNvPr>
          <p:cNvSpPr>
            <a:spLocks noGrp="1"/>
          </p:cNvSpPr>
          <p:nvPr>
            <p:ph type="title"/>
          </p:nvPr>
        </p:nvSpPr>
        <p:spPr/>
        <p:txBody>
          <a:bodyPr/>
          <a:lstStyle/>
          <a:p>
            <a:r>
              <a:rPr lang="en-US" dirty="0"/>
              <a:t>Solution 1 </a:t>
            </a:r>
            <a:r>
              <a:rPr lang="en-US" sz="2000" b="0" dirty="0"/>
              <a:t>(3 of 3)</a:t>
            </a:r>
            <a:endParaRPr lang="en-US" dirty="0"/>
          </a:p>
        </p:txBody>
      </p:sp>
      <p:sp>
        <p:nvSpPr>
          <p:cNvPr id="3" name="Content Placeholder 2">
            <a:extLst>
              <a:ext uri="{FF2B5EF4-FFF2-40B4-BE49-F238E27FC236}">
                <a16:creationId xmlns:a16="http://schemas.microsoft.com/office/drawing/2014/main" id="{69F9F30D-D44B-4677-9DE9-DA917569A511}"/>
              </a:ext>
            </a:extLst>
          </p:cNvPr>
          <p:cNvSpPr>
            <a:spLocks noGrp="1"/>
          </p:cNvSpPr>
          <p:nvPr>
            <p:ph sz="quarter" idx="16"/>
          </p:nvPr>
        </p:nvSpPr>
        <p:spPr>
          <a:xfrm>
            <a:off x="457200" y="1553245"/>
            <a:ext cx="7591245" cy="1118761"/>
          </a:xfrm>
        </p:spPr>
        <p:txBody>
          <a:bodyPr/>
          <a:lstStyle/>
          <a:p>
            <a:pPr marL="0" indent="0" eaLnBrk="1" hangingPunct="1">
              <a:buFont typeface="Times New Roman" charset="0"/>
              <a:buNone/>
            </a:pPr>
            <a:r>
              <a:rPr lang="en-US" sz="2400" dirty="0">
                <a:solidFill>
                  <a:schemeClr val="tx1"/>
                </a:solidFill>
              </a:rPr>
              <a:t>A sample of oxygen gas has a volume of 12.0 L</a:t>
            </a:r>
            <a:r>
              <a:rPr lang="en-US" sz="100" dirty="0">
                <a:solidFill>
                  <a:schemeClr val="tx1"/>
                </a:solidFill>
              </a:rPr>
              <a:t>iters</a:t>
            </a:r>
            <a:r>
              <a:rPr lang="en-US" sz="2400" dirty="0">
                <a:solidFill>
                  <a:schemeClr val="tx1"/>
                </a:solidFill>
              </a:rPr>
              <a:t> at 600 m</a:t>
            </a:r>
            <a:r>
              <a:rPr lang="en-US" sz="100" dirty="0">
                <a:solidFill>
                  <a:schemeClr val="tx1"/>
                </a:solidFill>
              </a:rPr>
              <a:t>illi</a:t>
            </a:r>
            <a:r>
              <a:rPr lang="en-US" sz="2400" dirty="0">
                <a:solidFill>
                  <a:schemeClr val="tx1"/>
                </a:solidFill>
              </a:rPr>
              <a:t>m</a:t>
            </a:r>
            <a:r>
              <a:rPr lang="en-US" sz="100" dirty="0">
                <a:solidFill>
                  <a:schemeClr val="tx1"/>
                </a:solidFill>
              </a:rPr>
              <a:t>eters </a:t>
            </a:r>
            <a:r>
              <a:rPr lang="en-US" sz="2400" dirty="0">
                <a:solidFill>
                  <a:schemeClr val="tx1"/>
                </a:solidFill>
              </a:rPr>
              <a:t>H</a:t>
            </a:r>
            <a:r>
              <a:rPr lang="en-US" sz="100" dirty="0">
                <a:solidFill>
                  <a:schemeClr val="tx1"/>
                </a:solidFill>
              </a:rPr>
              <a:t> </a:t>
            </a:r>
            <a:r>
              <a:rPr lang="en-US" sz="2400" dirty="0">
                <a:solidFill>
                  <a:schemeClr val="tx1"/>
                </a:solidFill>
              </a:rPr>
              <a:t>g. What is the new pressure when the volume changes to 36.0 L</a:t>
            </a:r>
            <a:r>
              <a:rPr lang="en-US" sz="100" dirty="0">
                <a:solidFill>
                  <a:schemeClr val="tx1"/>
                </a:solidFill>
              </a:rPr>
              <a:t>iters</a:t>
            </a:r>
            <a:r>
              <a:rPr lang="en-US" sz="2400" dirty="0">
                <a:solidFill>
                  <a:schemeClr val="tx1"/>
                </a:solidFill>
              </a:rPr>
              <a:t> at a constant </a:t>
            </a:r>
            <a:r>
              <a:rPr lang="en-US" sz="2400" i="1" dirty="0">
                <a:solidFill>
                  <a:schemeClr val="tx1"/>
                </a:solidFill>
              </a:rPr>
              <a:t>T</a:t>
            </a:r>
            <a:r>
              <a:rPr lang="en-US" sz="2400" dirty="0">
                <a:solidFill>
                  <a:schemeClr val="tx1"/>
                </a:solidFill>
              </a:rPr>
              <a:t> and </a:t>
            </a:r>
            <a:r>
              <a:rPr lang="en-US" sz="2400" i="1" dirty="0">
                <a:solidFill>
                  <a:schemeClr val="tx1"/>
                </a:solidFill>
              </a:rPr>
              <a:t>n</a:t>
            </a:r>
            <a:r>
              <a:rPr lang="en-US" sz="2400" dirty="0">
                <a:solidFill>
                  <a:schemeClr val="tx1"/>
                </a:solidFill>
              </a:rPr>
              <a:t>?</a:t>
            </a:r>
          </a:p>
        </p:txBody>
      </p:sp>
      <p:sp>
        <p:nvSpPr>
          <p:cNvPr id="4" name="Content Placeholder 3">
            <a:extLst>
              <a:ext uri="{FF2B5EF4-FFF2-40B4-BE49-F238E27FC236}">
                <a16:creationId xmlns:a16="http://schemas.microsoft.com/office/drawing/2014/main" id="{8441203C-0D75-4BAB-8AF0-8B71DBB9C4DA}"/>
              </a:ext>
            </a:extLst>
          </p:cNvPr>
          <p:cNvSpPr>
            <a:spLocks noGrp="1"/>
          </p:cNvSpPr>
          <p:nvPr>
            <p:ph sz="quarter" idx="14"/>
          </p:nvPr>
        </p:nvSpPr>
        <p:spPr>
          <a:xfrm>
            <a:off x="457200" y="2961180"/>
            <a:ext cx="8229600" cy="800100"/>
          </a:xfrm>
        </p:spPr>
        <p:txBody>
          <a:bodyPr/>
          <a:lstStyle/>
          <a:p>
            <a:pPr marL="1130300" indent="-1130300">
              <a:buNone/>
            </a:pPr>
            <a:r>
              <a:rPr lang="en-US" sz="2400" b="1" dirty="0"/>
              <a:t>STEP 3 Substitute values into the gas law equation and calculate.</a:t>
            </a:r>
          </a:p>
        </p:txBody>
      </p:sp>
      <p:graphicFrame>
        <p:nvGraphicFramePr>
          <p:cNvPr id="6" name="Object 5" descr="P sub 2 = 600 millimeters H g times start fraction 12.0 liters over 36.0 liters, with 12.0 and 36.0 reduced, = 200 millimeters H g.">
            <a:extLst>
              <a:ext uri="{FF2B5EF4-FFF2-40B4-BE49-F238E27FC236}">
                <a16:creationId xmlns:a16="http://schemas.microsoft.com/office/drawing/2014/main" id="{A698A8E3-0546-4E4B-B516-05A9D9A0417F}"/>
              </a:ext>
            </a:extLst>
          </p:cNvPr>
          <p:cNvGraphicFramePr>
            <a:graphicFrameLocks noChangeAspect="1"/>
          </p:cNvGraphicFramePr>
          <p:nvPr>
            <p:extLst/>
          </p:nvPr>
        </p:nvGraphicFramePr>
        <p:xfrm>
          <a:off x="2063540" y="3888939"/>
          <a:ext cx="4749800" cy="800100"/>
        </p:xfrm>
        <a:graphic>
          <a:graphicData uri="http://schemas.openxmlformats.org/presentationml/2006/ole">
            <mc:AlternateContent xmlns:mc="http://schemas.openxmlformats.org/markup-compatibility/2006">
              <mc:Choice xmlns:v="urn:schemas-microsoft-com:vml" Requires="v">
                <p:oleObj spid="_x0000_s16391" name="Equation" r:id="rId3" imgW="4749480" imgH="799920" progId="Equation.DSMT4">
                  <p:embed/>
                </p:oleObj>
              </mc:Choice>
              <mc:Fallback>
                <p:oleObj name="Equation" r:id="rId3" imgW="4749480" imgH="799920" progId="Equation.DSMT4">
                  <p:embed/>
                  <p:pic>
                    <p:nvPicPr>
                      <p:cNvPr id="6" name="Object 5" descr="P sub 2 = 600 millimeters H g times start fraction 12.0 liters over 36.0 liters, with 12.0 and 36.0 reduced, = 200 millimeters H g.">
                        <a:extLst>
                          <a:ext uri="{FF2B5EF4-FFF2-40B4-BE49-F238E27FC236}">
                            <a16:creationId xmlns:a16="http://schemas.microsoft.com/office/drawing/2014/main" id="{A698A8E3-0546-4E4B-B516-05A9D9A0417F}"/>
                          </a:ext>
                        </a:extLst>
                      </p:cNvPr>
                      <p:cNvPicPr/>
                      <p:nvPr/>
                    </p:nvPicPr>
                    <p:blipFill>
                      <a:blip r:embed="rId4"/>
                      <a:stretch>
                        <a:fillRect/>
                      </a:stretch>
                    </p:blipFill>
                    <p:spPr>
                      <a:xfrm>
                        <a:off x="2063540" y="3888939"/>
                        <a:ext cx="4749800" cy="8001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7E1199AF-7A9F-4CF2-B761-E3A126B1281E}"/>
              </a:ext>
            </a:extLst>
          </p:cNvPr>
          <p:cNvSpPr>
            <a:spLocks noGrp="1"/>
          </p:cNvSpPr>
          <p:nvPr>
            <p:ph sz="quarter" idx="15"/>
          </p:nvPr>
        </p:nvSpPr>
        <p:spPr>
          <a:xfrm>
            <a:off x="1371600" y="5120637"/>
            <a:ext cx="4352795" cy="516075"/>
          </a:xfrm>
        </p:spPr>
        <p:txBody>
          <a:bodyPr/>
          <a:lstStyle/>
          <a:p>
            <a:pPr marL="0" indent="0">
              <a:buNone/>
            </a:pPr>
            <a:r>
              <a:rPr lang="en-US" sz="2400" dirty="0"/>
              <a:t>The answer is A, 200 m</a:t>
            </a:r>
            <a:r>
              <a:rPr lang="en-US" sz="100" dirty="0">
                <a:solidFill>
                  <a:schemeClr val="bg1"/>
                </a:solidFill>
              </a:rPr>
              <a:t>illi</a:t>
            </a:r>
            <a:r>
              <a:rPr lang="en-US" sz="2400" dirty="0"/>
              <a:t>m</a:t>
            </a:r>
            <a:r>
              <a:rPr lang="en-US" sz="100" dirty="0">
                <a:solidFill>
                  <a:schemeClr val="bg1"/>
                </a:solidFill>
              </a:rPr>
              <a:t>eters</a:t>
            </a:r>
            <a:r>
              <a:rPr lang="en-US" sz="100" dirty="0"/>
              <a:t> </a:t>
            </a:r>
            <a:r>
              <a:rPr lang="en-US" sz="2400" dirty="0"/>
              <a:t>H</a:t>
            </a:r>
            <a:r>
              <a:rPr lang="en-US" sz="100" dirty="0"/>
              <a:t> </a:t>
            </a:r>
            <a:r>
              <a:rPr lang="en-US" sz="2400" dirty="0"/>
              <a:t>g.</a:t>
            </a:r>
          </a:p>
        </p:txBody>
      </p:sp>
    </p:spTree>
    <p:extLst>
      <p:ext uri="{BB962C8B-B14F-4D97-AF65-F5344CB8AC3E}">
        <p14:creationId xmlns:p14="http://schemas.microsoft.com/office/powerpoint/2010/main" val="1792887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Learning Check 2</a:t>
            </a:r>
          </a:p>
        </p:txBody>
      </p:sp>
      <p:sp>
        <p:nvSpPr>
          <p:cNvPr id="5" name="Content Placeholder 4"/>
          <p:cNvSpPr>
            <a:spLocks noGrp="1"/>
          </p:cNvSpPr>
          <p:nvPr>
            <p:ph sz="quarter" idx="14"/>
          </p:nvPr>
        </p:nvSpPr>
        <p:spPr>
          <a:xfrm>
            <a:off x="457200" y="1542421"/>
            <a:ext cx="8229600" cy="1186031"/>
          </a:xfrm>
        </p:spPr>
        <p:txBody>
          <a:bodyPr/>
          <a:lstStyle/>
          <a:p>
            <a:pPr marL="432" indent="0">
              <a:buNone/>
            </a:pPr>
            <a:r>
              <a:rPr lang="en-IN" sz="2400" dirty="0"/>
              <a:t>For a cylinder containing helium gas, indicate whether cylinder A or cylinder B represents the new volume for the following changes. (</a:t>
            </a:r>
            <a:r>
              <a:rPr lang="en-IN" sz="2400" i="1" dirty="0"/>
              <a:t>n</a:t>
            </a:r>
            <a:r>
              <a:rPr lang="en-IN" sz="2400" dirty="0"/>
              <a:t> and </a:t>
            </a:r>
            <a:r>
              <a:rPr lang="en-IN" sz="2400" i="1" dirty="0"/>
              <a:t>T</a:t>
            </a:r>
            <a:r>
              <a:rPr lang="en-IN" sz="2400" dirty="0"/>
              <a:t> are constant.)</a:t>
            </a:r>
          </a:p>
        </p:txBody>
      </p:sp>
      <p:sp>
        <p:nvSpPr>
          <p:cNvPr id="6" name="Content Placeholder 5"/>
          <p:cNvSpPr>
            <a:spLocks noGrp="1"/>
          </p:cNvSpPr>
          <p:nvPr>
            <p:ph sz="quarter" idx="15"/>
          </p:nvPr>
        </p:nvSpPr>
        <p:spPr>
          <a:xfrm>
            <a:off x="457200" y="3068025"/>
            <a:ext cx="3377381" cy="412594"/>
          </a:xfrm>
        </p:spPr>
        <p:txBody>
          <a:bodyPr/>
          <a:lstStyle/>
          <a:p>
            <a:pPr marL="432000" indent="-432000">
              <a:buFont typeface="+mj-lt"/>
              <a:buAutoNum type="arabicPeriod"/>
            </a:pPr>
            <a:r>
              <a:rPr lang="en-IN" sz="2400" dirty="0"/>
              <a:t>pressure decreases</a:t>
            </a:r>
          </a:p>
        </p:txBody>
      </p:sp>
      <p:sp>
        <p:nvSpPr>
          <p:cNvPr id="8" name="Content Placeholder 7"/>
          <p:cNvSpPr>
            <a:spLocks noGrp="1"/>
          </p:cNvSpPr>
          <p:nvPr>
            <p:ph sz="quarter" idx="17"/>
          </p:nvPr>
        </p:nvSpPr>
        <p:spPr>
          <a:xfrm>
            <a:off x="457200" y="3679374"/>
            <a:ext cx="3247173" cy="446313"/>
          </a:xfrm>
        </p:spPr>
        <p:txBody>
          <a:bodyPr/>
          <a:lstStyle/>
          <a:p>
            <a:pPr marL="457632" indent="-457200">
              <a:buFont typeface="+mj-lt"/>
              <a:buAutoNum type="arabicPeriod" startAt="2"/>
            </a:pPr>
            <a:r>
              <a:rPr lang="en-IN" sz="2400" dirty="0"/>
              <a:t>pressure increases</a:t>
            </a:r>
          </a:p>
        </p:txBody>
      </p:sp>
      <p:pic>
        <p:nvPicPr>
          <p:cNvPr id="2" name="Content Placeholder 1" descr="On the initial cylinder, a piston is lowered to the halfway point. On cylinder A, the piston is lowered to a point one third from the bottom. On cylinder B, the piston is raised to the top."/>
          <p:cNvPicPr>
            <a:picLocks noGrp="1" noChangeAspect="1"/>
          </p:cNvPicPr>
          <p:nvPr>
            <p:ph sz="quarter" idx="19"/>
          </p:nvPr>
        </p:nvPicPr>
        <p:blipFill>
          <a:blip r:embed="rId2"/>
          <a:stretch>
            <a:fillRect/>
          </a:stretch>
        </p:blipFill>
        <p:spPr>
          <a:xfrm>
            <a:off x="2919941" y="4391025"/>
            <a:ext cx="4081993" cy="1979613"/>
          </a:xfrm>
          <a:prstGeom prst="rect">
            <a:avLst/>
          </a:prstGeom>
        </p:spPr>
      </p:pic>
    </p:spTree>
    <p:extLst>
      <p:ext uri="{BB962C8B-B14F-4D97-AF65-F5344CB8AC3E}">
        <p14:creationId xmlns:p14="http://schemas.microsoft.com/office/powerpoint/2010/main" val="2461096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8.1 Properties of Gases</a:t>
            </a:r>
          </a:p>
        </p:txBody>
      </p:sp>
      <p:sp>
        <p:nvSpPr>
          <p:cNvPr id="6" name="Content Placeholder 5"/>
          <p:cNvSpPr>
            <a:spLocks noGrp="1"/>
          </p:cNvSpPr>
          <p:nvPr>
            <p:ph sz="quarter" idx="14"/>
          </p:nvPr>
        </p:nvSpPr>
        <p:spPr>
          <a:xfrm>
            <a:off x="457200" y="1558289"/>
            <a:ext cx="8232776" cy="706204"/>
          </a:xfrm>
        </p:spPr>
        <p:txBody>
          <a:bodyPr/>
          <a:lstStyle/>
          <a:p>
            <a:pPr marL="432" indent="0">
              <a:buNone/>
            </a:pPr>
            <a:r>
              <a:rPr lang="en-IN" sz="2200" dirty="0"/>
              <a:t>We all live at the bottom of the sea of gases called the atmosphere. The gases in the atmosphere include</a:t>
            </a:r>
          </a:p>
        </p:txBody>
      </p:sp>
      <p:sp>
        <p:nvSpPr>
          <p:cNvPr id="7" name="Content Placeholder 6"/>
          <p:cNvSpPr>
            <a:spLocks noGrp="1"/>
          </p:cNvSpPr>
          <p:nvPr>
            <p:ph sz="quarter" idx="15"/>
          </p:nvPr>
        </p:nvSpPr>
        <p:spPr>
          <a:xfrm>
            <a:off x="442614" y="2344895"/>
            <a:ext cx="355673" cy="347155"/>
          </a:xfrm>
        </p:spPr>
        <p:txBody>
          <a:bodyPr/>
          <a:lstStyle/>
          <a:p>
            <a:pPr marL="0" indent="0"/>
            <a:r>
              <a:rPr lang="en-IN" sz="2200" dirty="0"/>
              <a:t> </a:t>
            </a:r>
          </a:p>
        </p:txBody>
      </p:sp>
      <p:graphicFrame>
        <p:nvGraphicFramePr>
          <p:cNvPr id="20" name="Object 19" descr="O sub 2"/>
          <p:cNvGraphicFramePr>
            <a:graphicFrameLocks noChangeAspect="1"/>
          </p:cNvGraphicFramePr>
          <p:nvPr>
            <p:extLst>
              <p:ext uri="{D42A27DB-BD31-4B8C-83A1-F6EECF244321}">
                <p14:modId xmlns:p14="http://schemas.microsoft.com/office/powerpoint/2010/main" val="3182169880"/>
              </p:ext>
            </p:extLst>
          </p:nvPr>
        </p:nvGraphicFramePr>
        <p:xfrm>
          <a:off x="853151" y="2309588"/>
          <a:ext cx="419100" cy="355600"/>
        </p:xfrm>
        <a:graphic>
          <a:graphicData uri="http://schemas.openxmlformats.org/presentationml/2006/ole">
            <mc:AlternateContent xmlns:mc="http://schemas.openxmlformats.org/markup-compatibility/2006">
              <mc:Choice xmlns:v="urn:schemas-microsoft-com:vml" Requires="v">
                <p:oleObj spid="_x0000_s1098" name="Equation" r:id="rId4" imgW="419040" imgH="355320" progId="Equation.DSMT4">
                  <p:embed/>
                </p:oleObj>
              </mc:Choice>
              <mc:Fallback>
                <p:oleObj name="Equation" r:id="rId4" imgW="419040" imgH="355320" progId="Equation.DSMT4">
                  <p:embed/>
                  <p:pic>
                    <p:nvPicPr>
                      <p:cNvPr id="0" name=""/>
                      <p:cNvPicPr/>
                      <p:nvPr/>
                    </p:nvPicPr>
                    <p:blipFill>
                      <a:blip r:embed="rId5"/>
                      <a:stretch>
                        <a:fillRect/>
                      </a:stretch>
                    </p:blipFill>
                    <p:spPr>
                      <a:xfrm>
                        <a:off x="853151" y="2309588"/>
                        <a:ext cx="419100" cy="355600"/>
                      </a:xfrm>
                      <a:prstGeom prst="rect">
                        <a:avLst/>
                      </a:prstGeom>
                    </p:spPr>
                  </p:pic>
                </p:oleObj>
              </mc:Fallback>
            </mc:AlternateContent>
          </a:graphicData>
        </a:graphic>
      </p:graphicFrame>
      <p:sp>
        <p:nvSpPr>
          <p:cNvPr id="8" name="Content Placeholder 7"/>
          <p:cNvSpPr>
            <a:spLocks noGrp="1"/>
          </p:cNvSpPr>
          <p:nvPr>
            <p:ph sz="quarter" idx="16"/>
          </p:nvPr>
        </p:nvSpPr>
        <p:spPr>
          <a:xfrm>
            <a:off x="1465289" y="2330382"/>
            <a:ext cx="6852850" cy="367098"/>
          </a:xfrm>
        </p:spPr>
        <p:txBody>
          <a:bodyPr/>
          <a:lstStyle/>
          <a:p>
            <a:pPr marL="432" indent="0">
              <a:buNone/>
            </a:pPr>
            <a:r>
              <a:rPr lang="en-IN" sz="2200" dirty="0"/>
              <a:t>21% of the atmosphere, is vital to all life processes of</a:t>
            </a:r>
          </a:p>
        </p:txBody>
      </p:sp>
      <p:sp>
        <p:nvSpPr>
          <p:cNvPr id="9" name="Content Placeholder 8"/>
          <p:cNvSpPr>
            <a:spLocks noGrp="1"/>
          </p:cNvSpPr>
          <p:nvPr>
            <p:ph sz="quarter" idx="17"/>
          </p:nvPr>
        </p:nvSpPr>
        <p:spPr>
          <a:xfrm>
            <a:off x="442614" y="2748459"/>
            <a:ext cx="2698792" cy="378789"/>
          </a:xfrm>
        </p:spPr>
        <p:txBody>
          <a:bodyPr/>
          <a:lstStyle/>
          <a:p>
            <a:pPr marL="255600" indent="0">
              <a:buNone/>
            </a:pPr>
            <a:r>
              <a:rPr lang="en-IN" sz="2200" dirty="0"/>
              <a:t>plants and animals</a:t>
            </a:r>
          </a:p>
        </p:txBody>
      </p:sp>
      <p:sp>
        <p:nvSpPr>
          <p:cNvPr id="10" name="Content Placeholder 9"/>
          <p:cNvSpPr>
            <a:spLocks noGrp="1"/>
          </p:cNvSpPr>
          <p:nvPr>
            <p:ph sz="quarter" idx="18"/>
          </p:nvPr>
        </p:nvSpPr>
        <p:spPr>
          <a:xfrm>
            <a:off x="442615" y="3190409"/>
            <a:ext cx="298050" cy="355188"/>
          </a:xfrm>
        </p:spPr>
        <p:txBody>
          <a:bodyPr/>
          <a:lstStyle/>
          <a:p>
            <a:pPr marL="0" indent="0"/>
            <a:r>
              <a:rPr lang="en-IN" sz="2200" dirty="0"/>
              <a:t> </a:t>
            </a:r>
          </a:p>
        </p:txBody>
      </p:sp>
      <p:graphicFrame>
        <p:nvGraphicFramePr>
          <p:cNvPr id="22" name="Object 21" descr="N sub 2"/>
          <p:cNvGraphicFramePr>
            <a:graphicFrameLocks noChangeAspect="1"/>
          </p:cNvGraphicFramePr>
          <p:nvPr>
            <p:extLst>
              <p:ext uri="{D42A27DB-BD31-4B8C-83A1-F6EECF244321}">
                <p14:modId xmlns:p14="http://schemas.microsoft.com/office/powerpoint/2010/main" val="3389847125"/>
              </p:ext>
            </p:extLst>
          </p:nvPr>
        </p:nvGraphicFramePr>
        <p:xfrm>
          <a:off x="815051" y="3210971"/>
          <a:ext cx="393700" cy="355600"/>
        </p:xfrm>
        <a:graphic>
          <a:graphicData uri="http://schemas.openxmlformats.org/presentationml/2006/ole">
            <mc:AlternateContent xmlns:mc="http://schemas.openxmlformats.org/markup-compatibility/2006">
              <mc:Choice xmlns:v="urn:schemas-microsoft-com:vml" Requires="v">
                <p:oleObj spid="_x0000_s1099" name="Equation" r:id="rId6" imgW="393480" imgH="355320" progId="Equation.DSMT4">
                  <p:embed/>
                </p:oleObj>
              </mc:Choice>
              <mc:Fallback>
                <p:oleObj name="Equation" r:id="rId6" imgW="393480" imgH="355320" progId="Equation.DSMT4">
                  <p:embed/>
                  <p:pic>
                    <p:nvPicPr>
                      <p:cNvPr id="0" name=""/>
                      <p:cNvPicPr/>
                      <p:nvPr/>
                    </p:nvPicPr>
                    <p:blipFill>
                      <a:blip r:embed="rId7"/>
                      <a:stretch>
                        <a:fillRect/>
                      </a:stretch>
                    </p:blipFill>
                    <p:spPr>
                      <a:xfrm>
                        <a:off x="815051" y="3210971"/>
                        <a:ext cx="393700" cy="355600"/>
                      </a:xfrm>
                      <a:prstGeom prst="rect">
                        <a:avLst/>
                      </a:prstGeom>
                    </p:spPr>
                  </p:pic>
                </p:oleObj>
              </mc:Fallback>
            </mc:AlternateContent>
          </a:graphicData>
        </a:graphic>
      </p:graphicFrame>
      <p:sp>
        <p:nvSpPr>
          <p:cNvPr id="11" name="Content Placeholder 10"/>
          <p:cNvSpPr>
            <a:spLocks noGrp="1"/>
          </p:cNvSpPr>
          <p:nvPr>
            <p:ph sz="quarter" idx="19"/>
          </p:nvPr>
        </p:nvSpPr>
        <p:spPr>
          <a:xfrm>
            <a:off x="1321527" y="3180929"/>
            <a:ext cx="3119868" cy="414201"/>
          </a:xfrm>
        </p:spPr>
        <p:txBody>
          <a:bodyPr/>
          <a:lstStyle/>
          <a:p>
            <a:pPr marL="0" indent="0">
              <a:buNone/>
            </a:pPr>
            <a:r>
              <a:rPr lang="en-IN" sz="2200" dirty="0"/>
              <a:t>78% of the atmosphere</a:t>
            </a:r>
          </a:p>
        </p:txBody>
      </p:sp>
      <p:sp>
        <p:nvSpPr>
          <p:cNvPr id="12" name="Content Placeholder 11"/>
          <p:cNvSpPr>
            <a:spLocks noGrp="1"/>
          </p:cNvSpPr>
          <p:nvPr>
            <p:ph sz="quarter" idx="20"/>
          </p:nvPr>
        </p:nvSpPr>
        <p:spPr>
          <a:xfrm>
            <a:off x="442613" y="3695983"/>
            <a:ext cx="316339" cy="364284"/>
          </a:xfrm>
        </p:spPr>
        <p:txBody>
          <a:bodyPr/>
          <a:lstStyle/>
          <a:p>
            <a:pPr marL="0" indent="0"/>
            <a:r>
              <a:rPr lang="en-IN" sz="2200" dirty="0"/>
              <a:t> </a:t>
            </a:r>
          </a:p>
        </p:txBody>
      </p:sp>
      <p:graphicFrame>
        <p:nvGraphicFramePr>
          <p:cNvPr id="23" name="Object 22" descr="O sub 2"/>
          <p:cNvGraphicFramePr>
            <a:graphicFrameLocks noChangeAspect="1"/>
          </p:cNvGraphicFramePr>
          <p:nvPr>
            <p:extLst>
              <p:ext uri="{D42A27DB-BD31-4B8C-83A1-F6EECF244321}">
                <p14:modId xmlns:p14="http://schemas.microsoft.com/office/powerpoint/2010/main" val="2225791945"/>
              </p:ext>
            </p:extLst>
          </p:nvPr>
        </p:nvGraphicFramePr>
        <p:xfrm>
          <a:off x="839689" y="3716113"/>
          <a:ext cx="419100" cy="368300"/>
        </p:xfrm>
        <a:graphic>
          <a:graphicData uri="http://schemas.openxmlformats.org/presentationml/2006/ole">
            <mc:AlternateContent xmlns:mc="http://schemas.openxmlformats.org/markup-compatibility/2006">
              <mc:Choice xmlns:v="urn:schemas-microsoft-com:vml" Requires="v">
                <p:oleObj spid="_x0000_s1100" name="Equation" r:id="rId8" imgW="419040" imgH="368280" progId="Equation.DSMT4">
                  <p:embed/>
                </p:oleObj>
              </mc:Choice>
              <mc:Fallback>
                <p:oleObj name="Equation" r:id="rId8" imgW="419040" imgH="368280" progId="Equation.DSMT4">
                  <p:embed/>
                  <p:pic>
                    <p:nvPicPr>
                      <p:cNvPr id="0" name=""/>
                      <p:cNvPicPr/>
                      <p:nvPr/>
                    </p:nvPicPr>
                    <p:blipFill>
                      <a:blip r:embed="rId9"/>
                      <a:stretch>
                        <a:fillRect/>
                      </a:stretch>
                    </p:blipFill>
                    <p:spPr>
                      <a:xfrm>
                        <a:off x="839689" y="3716113"/>
                        <a:ext cx="419100" cy="368300"/>
                      </a:xfrm>
                      <a:prstGeom prst="rect">
                        <a:avLst/>
                      </a:prstGeom>
                    </p:spPr>
                  </p:pic>
                </p:oleObj>
              </mc:Fallback>
            </mc:AlternateContent>
          </a:graphicData>
        </a:graphic>
      </p:graphicFrame>
      <p:sp>
        <p:nvSpPr>
          <p:cNvPr id="13" name="Content Placeholder 12"/>
          <p:cNvSpPr>
            <a:spLocks noGrp="1"/>
          </p:cNvSpPr>
          <p:nvPr>
            <p:ph sz="quarter" idx="21"/>
          </p:nvPr>
        </p:nvSpPr>
        <p:spPr>
          <a:xfrm>
            <a:off x="1393024" y="3704024"/>
            <a:ext cx="6481848" cy="365056"/>
          </a:xfrm>
        </p:spPr>
        <p:txBody>
          <a:bodyPr/>
          <a:lstStyle/>
          <a:p>
            <a:pPr marL="432" indent="0">
              <a:buNone/>
            </a:pPr>
            <a:r>
              <a:rPr lang="en-IN" sz="2200" dirty="0"/>
              <a:t>or ozone, is formed in the upper atmosphere by the</a:t>
            </a:r>
          </a:p>
        </p:txBody>
      </p:sp>
      <p:sp>
        <p:nvSpPr>
          <p:cNvPr id="14" name="Content Placeholder 13"/>
          <p:cNvSpPr>
            <a:spLocks noGrp="1"/>
          </p:cNvSpPr>
          <p:nvPr>
            <p:ph sz="quarter" idx="22"/>
          </p:nvPr>
        </p:nvSpPr>
        <p:spPr>
          <a:xfrm>
            <a:off x="442614" y="4169290"/>
            <a:ext cx="5406643" cy="373598"/>
          </a:xfrm>
        </p:spPr>
        <p:txBody>
          <a:bodyPr/>
          <a:lstStyle/>
          <a:p>
            <a:pPr marL="255600" indent="0">
              <a:buNone/>
            </a:pPr>
            <a:r>
              <a:rPr lang="en-IN" sz="2200" dirty="0"/>
              <a:t>interaction of oxygen with ultraviolet light</a:t>
            </a:r>
          </a:p>
        </p:txBody>
      </p:sp>
      <p:sp>
        <p:nvSpPr>
          <p:cNvPr id="15" name="Content Placeholder 14"/>
          <p:cNvSpPr>
            <a:spLocks noGrp="1"/>
          </p:cNvSpPr>
          <p:nvPr>
            <p:ph sz="quarter" idx="23"/>
          </p:nvPr>
        </p:nvSpPr>
        <p:spPr>
          <a:xfrm>
            <a:off x="442613" y="4600045"/>
            <a:ext cx="3737501" cy="388561"/>
          </a:xfrm>
        </p:spPr>
        <p:txBody>
          <a:bodyPr/>
          <a:lstStyle/>
          <a:p>
            <a:r>
              <a:rPr lang="en-IN" sz="2200" dirty="0"/>
              <a:t>Other gases include argon,</a:t>
            </a:r>
          </a:p>
        </p:txBody>
      </p:sp>
      <p:graphicFrame>
        <p:nvGraphicFramePr>
          <p:cNvPr id="24" name="Object 23" descr="C O sub 2"/>
          <p:cNvGraphicFramePr>
            <a:graphicFrameLocks noChangeAspect="1"/>
          </p:cNvGraphicFramePr>
          <p:nvPr>
            <p:extLst>
              <p:ext uri="{D42A27DB-BD31-4B8C-83A1-F6EECF244321}">
                <p14:modId xmlns:p14="http://schemas.microsoft.com/office/powerpoint/2010/main" val="1118484135"/>
              </p:ext>
            </p:extLst>
          </p:nvPr>
        </p:nvGraphicFramePr>
        <p:xfrm>
          <a:off x="4316413" y="4639582"/>
          <a:ext cx="546100" cy="355600"/>
        </p:xfrm>
        <a:graphic>
          <a:graphicData uri="http://schemas.openxmlformats.org/presentationml/2006/ole">
            <mc:AlternateContent xmlns:mc="http://schemas.openxmlformats.org/markup-compatibility/2006">
              <mc:Choice xmlns:v="urn:schemas-microsoft-com:vml" Requires="v">
                <p:oleObj spid="_x0000_s1101" name="Equation" r:id="rId10" imgW="545760" imgH="355320" progId="Equation.DSMT4">
                  <p:embed/>
                </p:oleObj>
              </mc:Choice>
              <mc:Fallback>
                <p:oleObj name="Equation" r:id="rId10" imgW="545760" imgH="355320" progId="Equation.DSMT4">
                  <p:embed/>
                  <p:pic>
                    <p:nvPicPr>
                      <p:cNvPr id="0" name=""/>
                      <p:cNvPicPr/>
                      <p:nvPr/>
                    </p:nvPicPr>
                    <p:blipFill>
                      <a:blip r:embed="rId11"/>
                      <a:stretch>
                        <a:fillRect/>
                      </a:stretch>
                    </p:blipFill>
                    <p:spPr>
                      <a:xfrm>
                        <a:off x="4316413" y="4639582"/>
                        <a:ext cx="546100" cy="355600"/>
                      </a:xfrm>
                      <a:prstGeom prst="rect">
                        <a:avLst/>
                      </a:prstGeom>
                    </p:spPr>
                  </p:pic>
                </p:oleObj>
              </mc:Fallback>
            </mc:AlternateContent>
          </a:graphicData>
        </a:graphic>
      </p:graphicFrame>
      <p:sp>
        <p:nvSpPr>
          <p:cNvPr id="16" name="Content Placeholder 15"/>
          <p:cNvSpPr>
            <a:spLocks noGrp="1"/>
          </p:cNvSpPr>
          <p:nvPr>
            <p:ph sz="quarter" idx="24"/>
          </p:nvPr>
        </p:nvSpPr>
        <p:spPr>
          <a:xfrm>
            <a:off x="4971148" y="4606547"/>
            <a:ext cx="2735938" cy="396573"/>
          </a:xfrm>
        </p:spPr>
        <p:txBody>
          <a:bodyPr/>
          <a:lstStyle/>
          <a:p>
            <a:pPr marL="0" indent="0">
              <a:buNone/>
            </a:pPr>
            <a:r>
              <a:rPr lang="en-IN" sz="2200" dirty="0"/>
              <a:t>(carbon dioxide) and</a:t>
            </a:r>
          </a:p>
        </p:txBody>
      </p:sp>
      <p:sp>
        <p:nvSpPr>
          <p:cNvPr id="17" name="Content Placeholder 16"/>
          <p:cNvSpPr>
            <a:spLocks noGrp="1"/>
          </p:cNvSpPr>
          <p:nvPr>
            <p:ph sz="quarter" idx="25"/>
          </p:nvPr>
        </p:nvSpPr>
        <p:spPr>
          <a:xfrm>
            <a:off x="442613" y="5050181"/>
            <a:ext cx="1995787" cy="360457"/>
          </a:xfrm>
        </p:spPr>
        <p:txBody>
          <a:bodyPr/>
          <a:lstStyle/>
          <a:p>
            <a:pPr marL="255600" indent="0">
              <a:buNone/>
            </a:pPr>
            <a:r>
              <a:rPr lang="en-IN" sz="2200" dirty="0"/>
              <a:t>water </a:t>
            </a:r>
            <a:r>
              <a:rPr lang="en-IN" sz="2200" dirty="0" err="1"/>
              <a:t>vapor</a:t>
            </a:r>
            <a:endParaRPr lang="en-IN" sz="2200" dirty="0"/>
          </a:p>
        </p:txBody>
      </p:sp>
      <p:sp>
        <p:nvSpPr>
          <p:cNvPr id="18" name="Content Placeholder 17"/>
          <p:cNvSpPr>
            <a:spLocks noGrp="1"/>
          </p:cNvSpPr>
          <p:nvPr>
            <p:ph sz="quarter" idx="26"/>
          </p:nvPr>
        </p:nvSpPr>
        <p:spPr>
          <a:xfrm>
            <a:off x="442613" y="5545061"/>
            <a:ext cx="8425618" cy="770660"/>
          </a:xfrm>
        </p:spPr>
        <p:txBody>
          <a:bodyPr/>
          <a:lstStyle/>
          <a:p>
            <a:pPr marL="101600" indent="0">
              <a:buNone/>
            </a:pPr>
            <a:r>
              <a:rPr lang="en-IN" sz="2200" b="1" dirty="0"/>
              <a:t>Learning Goal</a:t>
            </a:r>
            <a:r>
              <a:rPr lang="en-IN" sz="2200" dirty="0"/>
              <a:t> Describe the kinetic molecular theory of gases and the units of measurement used for gases.</a:t>
            </a:r>
          </a:p>
        </p:txBody>
      </p:sp>
    </p:spTree>
    <p:extLst>
      <p:ext uri="{BB962C8B-B14F-4D97-AF65-F5344CB8AC3E}">
        <p14:creationId xmlns:p14="http://schemas.microsoft.com/office/powerpoint/2010/main" val="762802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2</a:t>
            </a:r>
          </a:p>
        </p:txBody>
      </p:sp>
      <p:sp>
        <p:nvSpPr>
          <p:cNvPr id="5" name="Content Placeholder 4"/>
          <p:cNvSpPr>
            <a:spLocks noGrp="1"/>
          </p:cNvSpPr>
          <p:nvPr>
            <p:ph sz="quarter" idx="14"/>
          </p:nvPr>
        </p:nvSpPr>
        <p:spPr>
          <a:xfrm>
            <a:off x="457200" y="1542421"/>
            <a:ext cx="8229600" cy="1186031"/>
          </a:xfrm>
        </p:spPr>
        <p:txBody>
          <a:bodyPr/>
          <a:lstStyle/>
          <a:p>
            <a:pPr marL="432" indent="0">
              <a:buNone/>
            </a:pPr>
            <a:r>
              <a:rPr lang="en-IN" sz="2400" dirty="0"/>
              <a:t>For a cylinder containing helium gas, indicate whether cylinder A or cylinder B represents the new volume for the following changes. (</a:t>
            </a:r>
            <a:r>
              <a:rPr lang="en-IN" sz="2400" i="1" dirty="0"/>
              <a:t>n</a:t>
            </a:r>
            <a:r>
              <a:rPr lang="en-IN" sz="2400" dirty="0"/>
              <a:t> and </a:t>
            </a:r>
            <a:r>
              <a:rPr lang="en-IN" sz="2400" i="1" dirty="0"/>
              <a:t>T</a:t>
            </a:r>
            <a:r>
              <a:rPr lang="en-IN" sz="2400" dirty="0"/>
              <a:t> are constant.)</a:t>
            </a:r>
          </a:p>
        </p:txBody>
      </p:sp>
      <p:sp>
        <p:nvSpPr>
          <p:cNvPr id="6" name="Content Placeholder 5"/>
          <p:cNvSpPr>
            <a:spLocks noGrp="1"/>
          </p:cNvSpPr>
          <p:nvPr>
            <p:ph sz="quarter" idx="15"/>
          </p:nvPr>
        </p:nvSpPr>
        <p:spPr>
          <a:xfrm>
            <a:off x="457200" y="3068025"/>
            <a:ext cx="3377381" cy="412594"/>
          </a:xfrm>
        </p:spPr>
        <p:txBody>
          <a:bodyPr/>
          <a:lstStyle/>
          <a:p>
            <a:pPr marL="432000" indent="-432000">
              <a:buFont typeface="+mj-lt"/>
              <a:buAutoNum type="arabicPeriod"/>
            </a:pPr>
            <a:r>
              <a:rPr lang="en-IN" sz="2400" dirty="0"/>
              <a:t>pressure decreases</a:t>
            </a:r>
          </a:p>
        </p:txBody>
      </p:sp>
      <p:sp>
        <p:nvSpPr>
          <p:cNvPr id="7" name="Content Placeholder 6"/>
          <p:cNvSpPr>
            <a:spLocks noGrp="1"/>
          </p:cNvSpPr>
          <p:nvPr>
            <p:ph sz="quarter" idx="16"/>
          </p:nvPr>
        </p:nvSpPr>
        <p:spPr>
          <a:xfrm>
            <a:off x="5265174" y="3069444"/>
            <a:ext cx="1504335" cy="370807"/>
          </a:xfrm>
        </p:spPr>
        <p:txBody>
          <a:bodyPr/>
          <a:lstStyle/>
          <a:p>
            <a:pPr marL="432" indent="0">
              <a:buNone/>
            </a:pPr>
            <a:r>
              <a:rPr lang="en-IN" sz="2400" dirty="0"/>
              <a:t>cylinder B</a:t>
            </a:r>
          </a:p>
        </p:txBody>
      </p:sp>
      <p:sp>
        <p:nvSpPr>
          <p:cNvPr id="8" name="Content Placeholder 7"/>
          <p:cNvSpPr>
            <a:spLocks noGrp="1"/>
          </p:cNvSpPr>
          <p:nvPr>
            <p:ph sz="quarter" idx="17"/>
          </p:nvPr>
        </p:nvSpPr>
        <p:spPr>
          <a:xfrm>
            <a:off x="457200" y="3679374"/>
            <a:ext cx="3247173" cy="446313"/>
          </a:xfrm>
        </p:spPr>
        <p:txBody>
          <a:bodyPr/>
          <a:lstStyle/>
          <a:p>
            <a:pPr marL="457632" indent="-457200">
              <a:buFont typeface="+mj-lt"/>
              <a:buAutoNum type="arabicPeriod" startAt="2"/>
            </a:pPr>
            <a:r>
              <a:rPr lang="en-IN" sz="2400" dirty="0"/>
              <a:t>pressure increases</a:t>
            </a:r>
          </a:p>
        </p:txBody>
      </p:sp>
      <p:sp>
        <p:nvSpPr>
          <p:cNvPr id="9" name="Content Placeholder 8"/>
          <p:cNvSpPr>
            <a:spLocks noGrp="1"/>
          </p:cNvSpPr>
          <p:nvPr>
            <p:ph sz="quarter" idx="18"/>
          </p:nvPr>
        </p:nvSpPr>
        <p:spPr>
          <a:xfrm>
            <a:off x="5235677" y="3679374"/>
            <a:ext cx="1533832" cy="400550"/>
          </a:xfrm>
        </p:spPr>
        <p:txBody>
          <a:bodyPr/>
          <a:lstStyle/>
          <a:p>
            <a:pPr marL="432" indent="0">
              <a:buNone/>
            </a:pPr>
            <a:r>
              <a:rPr lang="en-IN" sz="2400" dirty="0"/>
              <a:t>cylinder A</a:t>
            </a:r>
          </a:p>
        </p:txBody>
      </p:sp>
      <p:pic>
        <p:nvPicPr>
          <p:cNvPr id="2" name="Content Placeholder 1" descr="On the initial cylinder, a piston is lowered to the halfway point. On cylinder A, the piston is lowered to a point one third from the bottom. On cylinder B, the piston is raised to the top."/>
          <p:cNvPicPr>
            <a:picLocks noGrp="1" noChangeAspect="1"/>
          </p:cNvPicPr>
          <p:nvPr>
            <p:ph sz="quarter" idx="19"/>
          </p:nvPr>
        </p:nvPicPr>
        <p:blipFill>
          <a:blip r:embed="rId2"/>
          <a:stretch>
            <a:fillRect/>
          </a:stretch>
        </p:blipFill>
        <p:spPr>
          <a:xfrm>
            <a:off x="2919941" y="4391025"/>
            <a:ext cx="4081993" cy="1979613"/>
          </a:xfrm>
          <a:prstGeom prst="rect">
            <a:avLst/>
          </a:prstGeom>
        </p:spPr>
      </p:pic>
    </p:spTree>
    <p:extLst>
      <p:ext uri="{BB962C8B-B14F-4D97-AF65-F5344CB8AC3E}">
        <p14:creationId xmlns:p14="http://schemas.microsoft.com/office/powerpoint/2010/main" val="2509648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DC8EE-5E3B-4893-B1FE-E1F9CD861DED}"/>
              </a:ext>
            </a:extLst>
          </p:cNvPr>
          <p:cNvSpPr>
            <a:spLocks noGrp="1"/>
          </p:cNvSpPr>
          <p:nvPr>
            <p:ph type="title"/>
          </p:nvPr>
        </p:nvSpPr>
        <p:spPr/>
        <p:txBody>
          <a:bodyPr/>
          <a:lstStyle/>
          <a:p>
            <a:r>
              <a:rPr lang="en-US" dirty="0"/>
              <a:t>Learning Check 3</a:t>
            </a:r>
          </a:p>
        </p:txBody>
      </p:sp>
      <p:sp>
        <p:nvSpPr>
          <p:cNvPr id="3" name="Content Placeholder 2">
            <a:extLst>
              <a:ext uri="{FF2B5EF4-FFF2-40B4-BE49-F238E27FC236}">
                <a16:creationId xmlns:a16="http://schemas.microsoft.com/office/drawing/2014/main" id="{F6EE41AE-AE91-4F31-900A-1FCD11DC96C0}"/>
              </a:ext>
            </a:extLst>
          </p:cNvPr>
          <p:cNvSpPr>
            <a:spLocks noGrp="1"/>
          </p:cNvSpPr>
          <p:nvPr>
            <p:ph sz="quarter" idx="13"/>
          </p:nvPr>
        </p:nvSpPr>
        <p:spPr/>
        <p:txBody>
          <a:bodyPr/>
          <a:lstStyle/>
          <a:p>
            <a:pPr marL="432" indent="0">
              <a:buNone/>
            </a:pPr>
            <a:r>
              <a:rPr lang="en-US" dirty="0">
                <a:solidFill>
                  <a:schemeClr val="tx1"/>
                </a:solidFill>
              </a:rPr>
              <a:t>If a sample of helium gas has a volume of 120 </a:t>
            </a:r>
            <a:r>
              <a:rPr lang="en-US" dirty="0" err="1">
                <a:solidFill>
                  <a:schemeClr val="tx1"/>
                </a:solidFill>
              </a:rPr>
              <a:t>m</a:t>
            </a:r>
            <a:r>
              <a:rPr lang="en-US" sz="100" dirty="0" err="1">
                <a:solidFill>
                  <a:schemeClr val="tx1"/>
                </a:solidFill>
              </a:rPr>
              <a:t>illi</a:t>
            </a:r>
            <a:r>
              <a:rPr lang="en-US" dirty="0" err="1">
                <a:solidFill>
                  <a:schemeClr val="tx1"/>
                </a:solidFill>
              </a:rPr>
              <a:t>L</a:t>
            </a:r>
            <a:r>
              <a:rPr lang="en-US" sz="100" dirty="0" err="1">
                <a:solidFill>
                  <a:schemeClr val="tx1"/>
                </a:solidFill>
              </a:rPr>
              <a:t>iters</a:t>
            </a:r>
            <a:r>
              <a:rPr lang="en-US" dirty="0">
                <a:solidFill>
                  <a:schemeClr val="tx1"/>
                </a:solidFill>
              </a:rPr>
              <a:t> and a pressure of 850 m</a:t>
            </a:r>
            <a:r>
              <a:rPr lang="en-US" sz="100" dirty="0">
                <a:solidFill>
                  <a:schemeClr val="tx1"/>
                </a:solidFill>
              </a:rPr>
              <a:t>illi</a:t>
            </a:r>
            <a:r>
              <a:rPr lang="en-US" dirty="0">
                <a:solidFill>
                  <a:schemeClr val="tx1"/>
                </a:solidFill>
              </a:rPr>
              <a:t>m</a:t>
            </a:r>
            <a:r>
              <a:rPr lang="en-US" sz="100" dirty="0">
                <a:solidFill>
                  <a:schemeClr val="tx1"/>
                </a:solidFill>
              </a:rPr>
              <a:t>eters </a:t>
            </a:r>
            <a:r>
              <a:rPr lang="en-US" dirty="0">
                <a:solidFill>
                  <a:schemeClr val="tx1"/>
                </a:solidFill>
              </a:rPr>
              <a:t>H</a:t>
            </a:r>
            <a:r>
              <a:rPr lang="en-US" sz="100" dirty="0">
                <a:solidFill>
                  <a:schemeClr val="tx1"/>
                </a:solidFill>
              </a:rPr>
              <a:t> </a:t>
            </a:r>
            <a:r>
              <a:rPr lang="en-US" dirty="0">
                <a:solidFill>
                  <a:schemeClr val="tx1"/>
                </a:solidFill>
              </a:rPr>
              <a:t>g, what is the new volume if the pressure is changed to 425 m</a:t>
            </a:r>
            <a:r>
              <a:rPr lang="en-US" sz="100" dirty="0">
                <a:solidFill>
                  <a:schemeClr val="tx1"/>
                </a:solidFill>
              </a:rPr>
              <a:t>illi</a:t>
            </a:r>
            <a:r>
              <a:rPr lang="en-US" dirty="0">
                <a:solidFill>
                  <a:schemeClr val="tx1"/>
                </a:solidFill>
              </a:rPr>
              <a:t>m</a:t>
            </a:r>
            <a:r>
              <a:rPr lang="en-US" sz="100" dirty="0">
                <a:solidFill>
                  <a:schemeClr val="tx1"/>
                </a:solidFill>
              </a:rPr>
              <a:t>eters </a:t>
            </a:r>
            <a:r>
              <a:rPr lang="en-US" dirty="0">
                <a:solidFill>
                  <a:schemeClr val="tx1"/>
                </a:solidFill>
              </a:rPr>
              <a:t>H</a:t>
            </a:r>
            <a:r>
              <a:rPr lang="en-US" sz="100" dirty="0">
                <a:solidFill>
                  <a:schemeClr val="tx1"/>
                </a:solidFill>
              </a:rPr>
              <a:t> </a:t>
            </a:r>
            <a:r>
              <a:rPr lang="en-US" dirty="0">
                <a:solidFill>
                  <a:schemeClr val="tx1"/>
                </a:solidFill>
              </a:rPr>
              <a:t>g at a constant </a:t>
            </a:r>
            <a:r>
              <a:rPr lang="en-US" i="1" dirty="0">
                <a:solidFill>
                  <a:schemeClr val="tx1"/>
                </a:solidFill>
              </a:rPr>
              <a:t>T</a:t>
            </a:r>
            <a:r>
              <a:rPr lang="en-US" dirty="0">
                <a:solidFill>
                  <a:schemeClr val="tx1"/>
                </a:solidFill>
              </a:rPr>
              <a:t> and </a:t>
            </a:r>
            <a:r>
              <a:rPr lang="en-US" i="1" dirty="0">
                <a:solidFill>
                  <a:schemeClr val="tx1"/>
                </a:solidFill>
              </a:rPr>
              <a:t>n</a:t>
            </a:r>
            <a:r>
              <a:rPr lang="en-US" dirty="0">
                <a:solidFill>
                  <a:schemeClr val="tx1"/>
                </a:solidFill>
              </a:rPr>
              <a:t>?</a:t>
            </a:r>
          </a:p>
          <a:p>
            <a:pPr marL="432" indent="0">
              <a:buNone/>
            </a:pPr>
            <a:r>
              <a:rPr lang="en-US" dirty="0">
                <a:solidFill>
                  <a:schemeClr val="tx1"/>
                </a:solidFill>
              </a:rPr>
              <a:t>A. 60 </a:t>
            </a:r>
            <a:r>
              <a:rPr lang="en-US" dirty="0" err="1">
                <a:solidFill>
                  <a:schemeClr val="tx1"/>
                </a:solidFill>
              </a:rPr>
              <a:t>m</a:t>
            </a:r>
            <a:r>
              <a:rPr lang="en-US" sz="100" dirty="0" err="1">
                <a:solidFill>
                  <a:schemeClr val="tx1"/>
                </a:solidFill>
              </a:rPr>
              <a:t>illi</a:t>
            </a:r>
            <a:r>
              <a:rPr lang="en-US" dirty="0" err="1">
                <a:solidFill>
                  <a:schemeClr val="tx1"/>
                </a:solidFill>
              </a:rPr>
              <a:t>L</a:t>
            </a:r>
            <a:r>
              <a:rPr lang="en-US" sz="100" dirty="0" err="1">
                <a:solidFill>
                  <a:schemeClr val="tx1"/>
                </a:solidFill>
              </a:rPr>
              <a:t>iters</a:t>
            </a:r>
            <a:endParaRPr lang="en-US" sz="100" dirty="0">
              <a:solidFill>
                <a:schemeClr val="tx1"/>
              </a:solidFill>
            </a:endParaRPr>
          </a:p>
          <a:p>
            <a:pPr marL="432" indent="0">
              <a:buNone/>
            </a:pPr>
            <a:r>
              <a:rPr lang="en-US" dirty="0">
                <a:solidFill>
                  <a:schemeClr val="tx1"/>
                </a:solidFill>
              </a:rPr>
              <a:t>B. 120 </a:t>
            </a:r>
            <a:r>
              <a:rPr lang="en-US" dirty="0" err="1">
                <a:solidFill>
                  <a:schemeClr val="tx1"/>
                </a:solidFill>
              </a:rPr>
              <a:t>m</a:t>
            </a:r>
            <a:r>
              <a:rPr lang="en-US" sz="100" dirty="0" err="1">
                <a:solidFill>
                  <a:schemeClr val="tx1"/>
                </a:solidFill>
              </a:rPr>
              <a:t>illi</a:t>
            </a:r>
            <a:r>
              <a:rPr lang="en-US" dirty="0" err="1">
                <a:solidFill>
                  <a:schemeClr val="tx1"/>
                </a:solidFill>
              </a:rPr>
              <a:t>L</a:t>
            </a:r>
            <a:r>
              <a:rPr lang="en-US" sz="100" dirty="0" err="1">
                <a:solidFill>
                  <a:schemeClr val="tx1"/>
                </a:solidFill>
              </a:rPr>
              <a:t>iters</a:t>
            </a:r>
            <a:endParaRPr lang="en-US" sz="100" dirty="0">
              <a:solidFill>
                <a:schemeClr val="tx1"/>
              </a:solidFill>
            </a:endParaRPr>
          </a:p>
          <a:p>
            <a:pPr marL="432" indent="0">
              <a:buNone/>
            </a:pPr>
            <a:r>
              <a:rPr lang="en-US" dirty="0">
                <a:solidFill>
                  <a:schemeClr val="tx1"/>
                </a:solidFill>
              </a:rPr>
              <a:t>C. 240 </a:t>
            </a:r>
            <a:r>
              <a:rPr lang="en-US" dirty="0" err="1">
                <a:solidFill>
                  <a:schemeClr val="tx1"/>
                </a:solidFill>
              </a:rPr>
              <a:t>m</a:t>
            </a:r>
            <a:r>
              <a:rPr lang="en-US" sz="100" dirty="0" err="1">
                <a:solidFill>
                  <a:schemeClr val="tx1"/>
                </a:solidFill>
              </a:rPr>
              <a:t>illi</a:t>
            </a:r>
            <a:r>
              <a:rPr lang="en-US" dirty="0" err="1">
                <a:solidFill>
                  <a:schemeClr val="tx1"/>
                </a:solidFill>
              </a:rPr>
              <a:t>L</a:t>
            </a:r>
            <a:r>
              <a:rPr lang="en-US" sz="100" dirty="0" err="1">
                <a:solidFill>
                  <a:schemeClr val="tx1"/>
                </a:solidFill>
              </a:rPr>
              <a:t>iters</a:t>
            </a:r>
            <a:endParaRPr lang="en-US" sz="100" dirty="0">
              <a:solidFill>
                <a:schemeClr val="tx1"/>
              </a:solidFill>
            </a:endParaRPr>
          </a:p>
        </p:txBody>
      </p:sp>
    </p:spTree>
    <p:extLst>
      <p:ext uri="{BB962C8B-B14F-4D97-AF65-F5344CB8AC3E}">
        <p14:creationId xmlns:p14="http://schemas.microsoft.com/office/powerpoint/2010/main" val="894561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3 </a:t>
            </a:r>
            <a:r>
              <a:rPr lang="en-IN" sz="2000" b="0" dirty="0"/>
              <a:t>(1 of 2)</a:t>
            </a:r>
          </a:p>
        </p:txBody>
      </p:sp>
      <p:sp>
        <p:nvSpPr>
          <p:cNvPr id="5" name="Content Placeholder 4"/>
          <p:cNvSpPr>
            <a:spLocks noGrp="1"/>
          </p:cNvSpPr>
          <p:nvPr>
            <p:ph sz="quarter" idx="14"/>
          </p:nvPr>
        </p:nvSpPr>
        <p:spPr>
          <a:xfrm>
            <a:off x="457200" y="1542422"/>
            <a:ext cx="8377084" cy="1215526"/>
          </a:xfrm>
        </p:spPr>
        <p:txBody>
          <a:bodyPr/>
          <a:lstStyle/>
          <a:p>
            <a:pPr marL="432"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0" i="0" u="none" strike="noStrike" kern="0" cap="none" spc="0" normalizeH="0" baseline="0" noProof="0" dirty="0">
                <a:ln>
                  <a:noFill/>
                </a:ln>
                <a:solidFill>
                  <a:schemeClr val="tx1"/>
                </a:solidFill>
                <a:effectLst/>
                <a:uLnTx/>
                <a:uFillTx/>
                <a:cs typeface="Arial"/>
                <a:sym typeface="Arial"/>
              </a:rPr>
              <a:t>If a sample of helium gas has a volume of 120 </a:t>
            </a:r>
            <a:r>
              <a:rPr kumimoji="0" lang="en-US" sz="2400" b="0" i="0" u="none" strike="noStrike" kern="0" cap="none" spc="0" normalizeH="0" baseline="0" noProof="0" dirty="0" err="1">
                <a:ln>
                  <a:noFill/>
                </a:ln>
                <a:solidFill>
                  <a:schemeClr val="tx1"/>
                </a:solidFill>
                <a:effectLst/>
                <a:uLnTx/>
                <a:uFillTx/>
                <a:cs typeface="Arial"/>
                <a:sym typeface="Arial"/>
              </a:rPr>
              <a:t>m</a:t>
            </a:r>
            <a:r>
              <a:rPr kumimoji="0" lang="en-US" sz="100" b="0" i="0" u="none" strike="noStrike" kern="0" cap="none" spc="0" normalizeH="0" baseline="0" noProof="0" dirty="0" err="1">
                <a:ln>
                  <a:noFill/>
                </a:ln>
                <a:solidFill>
                  <a:schemeClr val="tx1"/>
                </a:solidFill>
                <a:effectLst/>
                <a:uLnTx/>
                <a:uFillTx/>
                <a:cs typeface="Arial"/>
                <a:sym typeface="Arial"/>
              </a:rPr>
              <a:t>illi</a:t>
            </a:r>
            <a:r>
              <a:rPr kumimoji="0" lang="en-US" sz="2400" b="0" i="0" u="none" strike="noStrike" kern="0" cap="none" spc="0" normalizeH="0" baseline="0" noProof="0" dirty="0" err="1">
                <a:ln>
                  <a:noFill/>
                </a:ln>
                <a:solidFill>
                  <a:schemeClr val="tx1"/>
                </a:solidFill>
                <a:effectLst/>
                <a:uLnTx/>
                <a:uFillTx/>
                <a:cs typeface="Arial"/>
                <a:sym typeface="Arial"/>
              </a:rPr>
              <a:t>L</a:t>
            </a:r>
            <a:r>
              <a:rPr kumimoji="0" lang="en-US" sz="100" b="0" i="0" u="none" strike="noStrike" kern="0" cap="none" spc="0" normalizeH="0" baseline="0" noProof="0" dirty="0" err="1">
                <a:ln>
                  <a:noFill/>
                </a:ln>
                <a:solidFill>
                  <a:schemeClr val="tx1"/>
                </a:solidFill>
                <a:effectLst/>
                <a:uLnTx/>
                <a:uFillTx/>
                <a:cs typeface="Arial"/>
                <a:sym typeface="Arial"/>
              </a:rPr>
              <a:t>iters</a:t>
            </a:r>
            <a:r>
              <a:rPr kumimoji="0" lang="en-US" sz="2400" b="0" i="0" u="none" strike="noStrike" kern="0" cap="none" spc="0" normalizeH="0" baseline="0" noProof="0" dirty="0">
                <a:ln>
                  <a:noFill/>
                </a:ln>
                <a:solidFill>
                  <a:schemeClr val="tx1"/>
                </a:solidFill>
                <a:effectLst/>
                <a:uLnTx/>
                <a:uFillTx/>
                <a:cs typeface="Arial"/>
                <a:sym typeface="Arial"/>
              </a:rPr>
              <a:t> and a pressure of 850 m</a:t>
            </a:r>
            <a:r>
              <a:rPr kumimoji="0" lang="en-US" sz="100" b="0" i="0" u="none" strike="noStrike" kern="0" cap="none" spc="0" normalizeH="0" baseline="0" noProof="0" dirty="0">
                <a:ln>
                  <a:noFill/>
                </a:ln>
                <a:solidFill>
                  <a:schemeClr val="tx1"/>
                </a:solidFill>
                <a:effectLst/>
                <a:uLnTx/>
                <a:uFillTx/>
                <a:cs typeface="Arial"/>
                <a:sym typeface="Arial"/>
              </a:rPr>
              <a:t>illi</a:t>
            </a:r>
            <a:r>
              <a:rPr kumimoji="0" lang="en-US" sz="2400" b="0" i="0" u="none" strike="noStrike" kern="0" cap="none" spc="0" normalizeH="0" baseline="0" noProof="0" dirty="0">
                <a:ln>
                  <a:noFill/>
                </a:ln>
                <a:solidFill>
                  <a:schemeClr val="tx1"/>
                </a:solidFill>
                <a:effectLst/>
                <a:uLnTx/>
                <a:uFillTx/>
                <a:cs typeface="Arial"/>
                <a:sym typeface="Arial"/>
              </a:rPr>
              <a:t>m</a:t>
            </a:r>
            <a:r>
              <a:rPr kumimoji="0" lang="en-US" sz="100" b="0" i="0" u="none" strike="noStrike" kern="0" cap="none" spc="0" normalizeH="0" baseline="0" noProof="0" dirty="0">
                <a:ln>
                  <a:noFill/>
                </a:ln>
                <a:solidFill>
                  <a:schemeClr val="tx1"/>
                </a:solidFill>
                <a:effectLst/>
                <a:uLnTx/>
                <a:uFillTx/>
                <a:cs typeface="Arial"/>
                <a:sym typeface="Arial"/>
              </a:rPr>
              <a:t>eters </a:t>
            </a:r>
            <a:r>
              <a:rPr kumimoji="0" lang="en-US" sz="2400" b="0" i="0" u="none" strike="noStrike" kern="0" cap="none" spc="0" normalizeH="0" baseline="0" noProof="0" dirty="0">
                <a:ln>
                  <a:noFill/>
                </a:ln>
                <a:solidFill>
                  <a:schemeClr val="tx1"/>
                </a:solidFill>
                <a:effectLst/>
                <a:uLnTx/>
                <a:uFillTx/>
                <a:cs typeface="Arial"/>
                <a:sym typeface="Arial"/>
              </a:rPr>
              <a:t>H</a:t>
            </a:r>
            <a:r>
              <a:rPr kumimoji="0" lang="en-US" sz="100" b="0" i="0" u="none" strike="noStrike" kern="0" cap="none" spc="0" normalizeH="0" baseline="0" noProof="0" dirty="0">
                <a:ln>
                  <a:noFill/>
                </a:ln>
                <a:solidFill>
                  <a:schemeClr val="tx1"/>
                </a:solidFill>
                <a:effectLst/>
                <a:uLnTx/>
                <a:uFillTx/>
                <a:cs typeface="Arial"/>
                <a:sym typeface="Arial"/>
              </a:rPr>
              <a:t> </a:t>
            </a:r>
            <a:r>
              <a:rPr kumimoji="0" lang="en-US" sz="2400" b="0" i="0" u="none" strike="noStrike" kern="0" cap="none" spc="0" normalizeH="0" baseline="0" noProof="0" dirty="0">
                <a:ln>
                  <a:noFill/>
                </a:ln>
                <a:solidFill>
                  <a:schemeClr val="tx1"/>
                </a:solidFill>
                <a:effectLst/>
                <a:uLnTx/>
                <a:uFillTx/>
                <a:cs typeface="Arial"/>
                <a:sym typeface="Arial"/>
              </a:rPr>
              <a:t>g, what is the new volume if the pressure is changed to 425 m</a:t>
            </a:r>
            <a:r>
              <a:rPr kumimoji="0" lang="en-US" sz="100" b="0" i="0" u="none" strike="noStrike" kern="0" cap="none" spc="0" normalizeH="0" baseline="0" noProof="0" dirty="0">
                <a:ln>
                  <a:noFill/>
                </a:ln>
                <a:solidFill>
                  <a:schemeClr val="tx1"/>
                </a:solidFill>
                <a:effectLst/>
                <a:uLnTx/>
                <a:uFillTx/>
                <a:cs typeface="Arial"/>
                <a:sym typeface="Arial"/>
              </a:rPr>
              <a:t>illi</a:t>
            </a:r>
            <a:r>
              <a:rPr kumimoji="0" lang="en-US" sz="2400" b="0" i="0" u="none" strike="noStrike" kern="0" cap="none" spc="0" normalizeH="0" baseline="0" noProof="0" dirty="0">
                <a:ln>
                  <a:noFill/>
                </a:ln>
                <a:solidFill>
                  <a:schemeClr val="tx1"/>
                </a:solidFill>
                <a:effectLst/>
                <a:uLnTx/>
                <a:uFillTx/>
                <a:cs typeface="Arial"/>
                <a:sym typeface="Arial"/>
              </a:rPr>
              <a:t>m</a:t>
            </a:r>
            <a:r>
              <a:rPr kumimoji="0" lang="en-US" sz="100" b="0" i="0" u="none" strike="noStrike" kern="0" cap="none" spc="0" normalizeH="0" baseline="0" noProof="0" dirty="0">
                <a:ln>
                  <a:noFill/>
                </a:ln>
                <a:solidFill>
                  <a:schemeClr val="tx1"/>
                </a:solidFill>
                <a:effectLst/>
                <a:uLnTx/>
                <a:uFillTx/>
                <a:cs typeface="Arial"/>
                <a:sym typeface="Arial"/>
              </a:rPr>
              <a:t>eters </a:t>
            </a:r>
            <a:r>
              <a:rPr kumimoji="0" lang="en-US" sz="2400" b="0" i="0" u="none" strike="noStrike" kern="0" cap="none" spc="0" normalizeH="0" baseline="0" noProof="0" dirty="0">
                <a:ln>
                  <a:noFill/>
                </a:ln>
                <a:solidFill>
                  <a:schemeClr val="tx1"/>
                </a:solidFill>
                <a:effectLst/>
                <a:uLnTx/>
                <a:uFillTx/>
                <a:cs typeface="Arial"/>
                <a:sym typeface="Arial"/>
              </a:rPr>
              <a:t>H</a:t>
            </a:r>
            <a:r>
              <a:rPr kumimoji="0" lang="en-US" sz="100" b="0" i="0" u="none" strike="noStrike" kern="0" cap="none" spc="0" normalizeH="0" baseline="0" noProof="0" dirty="0">
                <a:ln>
                  <a:noFill/>
                </a:ln>
                <a:solidFill>
                  <a:schemeClr val="tx1"/>
                </a:solidFill>
                <a:effectLst/>
                <a:uLnTx/>
                <a:uFillTx/>
                <a:cs typeface="Arial"/>
                <a:sym typeface="Arial"/>
              </a:rPr>
              <a:t> </a:t>
            </a:r>
            <a:r>
              <a:rPr kumimoji="0" lang="en-US" sz="2400" b="0" i="0" u="none" strike="noStrike" kern="0" cap="none" spc="0" normalizeH="0" baseline="0" noProof="0" dirty="0">
                <a:ln>
                  <a:noFill/>
                </a:ln>
                <a:solidFill>
                  <a:schemeClr val="tx1"/>
                </a:solidFill>
                <a:effectLst/>
                <a:uLnTx/>
                <a:uFillTx/>
                <a:cs typeface="Arial"/>
                <a:sym typeface="Arial"/>
              </a:rPr>
              <a:t>g at a constant </a:t>
            </a:r>
            <a:r>
              <a:rPr kumimoji="0" lang="en-US" sz="2400" b="0" i="1" u="none" strike="noStrike" kern="0" cap="none" spc="0" normalizeH="0" baseline="0" noProof="0" dirty="0">
                <a:ln>
                  <a:noFill/>
                </a:ln>
                <a:solidFill>
                  <a:schemeClr val="tx1"/>
                </a:solidFill>
                <a:effectLst/>
                <a:uLnTx/>
                <a:uFillTx/>
                <a:cs typeface="Arial"/>
                <a:sym typeface="Arial"/>
              </a:rPr>
              <a:t>T</a:t>
            </a:r>
            <a:r>
              <a:rPr kumimoji="0" lang="en-US" sz="2400" b="0" i="0" u="none" strike="noStrike" kern="0" cap="none" spc="0" normalizeH="0" baseline="0" noProof="0" dirty="0">
                <a:ln>
                  <a:noFill/>
                </a:ln>
                <a:solidFill>
                  <a:schemeClr val="tx1"/>
                </a:solidFill>
                <a:effectLst/>
                <a:uLnTx/>
                <a:uFillTx/>
                <a:cs typeface="Arial"/>
                <a:sym typeface="Arial"/>
              </a:rPr>
              <a:t> and </a:t>
            </a:r>
            <a:r>
              <a:rPr kumimoji="0" lang="en-US" sz="2400" b="0" i="1" u="none" strike="noStrike" kern="0" cap="none" spc="0" normalizeH="0" baseline="0" noProof="0" dirty="0">
                <a:ln>
                  <a:noFill/>
                </a:ln>
                <a:solidFill>
                  <a:schemeClr val="tx1"/>
                </a:solidFill>
                <a:effectLst/>
                <a:uLnTx/>
                <a:uFillTx/>
                <a:cs typeface="Arial"/>
                <a:sym typeface="Arial"/>
              </a:rPr>
              <a:t>n</a:t>
            </a:r>
            <a:r>
              <a:rPr kumimoji="0" lang="en-US" sz="2400" b="0" i="0" u="none" strike="noStrike" kern="0" cap="none" spc="0" normalizeH="0" baseline="0" noProof="0" dirty="0">
                <a:ln>
                  <a:noFill/>
                </a:ln>
                <a:solidFill>
                  <a:schemeClr val="tx1"/>
                </a:solidFill>
                <a:effectLst/>
                <a:uLnTx/>
                <a:uFillTx/>
                <a:cs typeface="Arial"/>
                <a:sym typeface="Arial"/>
              </a:rPr>
              <a:t>?</a:t>
            </a:r>
          </a:p>
        </p:txBody>
      </p:sp>
      <p:sp>
        <p:nvSpPr>
          <p:cNvPr id="6" name="Content Placeholder 5"/>
          <p:cNvSpPr>
            <a:spLocks noGrp="1"/>
          </p:cNvSpPr>
          <p:nvPr>
            <p:ph sz="quarter" idx="15"/>
          </p:nvPr>
        </p:nvSpPr>
        <p:spPr>
          <a:xfrm>
            <a:off x="457200" y="2957784"/>
            <a:ext cx="8229600" cy="462985"/>
          </a:xfrm>
        </p:spPr>
        <p:txBody>
          <a:bodyPr/>
          <a:lstStyle/>
          <a:p>
            <a:pPr marL="432" indent="0">
              <a:buNone/>
            </a:pPr>
            <a:r>
              <a:rPr lang="en-IN" sz="2400" b="1" dirty="0"/>
              <a:t>STEP 1 State the given and needed quantities.</a:t>
            </a:r>
          </a:p>
        </p:txBody>
      </p:sp>
      <p:graphicFrame>
        <p:nvGraphicFramePr>
          <p:cNvPr id="2" name="Content Placeholder 1"/>
          <p:cNvGraphicFramePr>
            <a:graphicFrameLocks noGrp="1"/>
          </p:cNvGraphicFramePr>
          <p:nvPr>
            <p:ph sz="quarter" idx="16"/>
            <p:extLst/>
          </p:nvPr>
        </p:nvGraphicFramePr>
        <p:xfrm>
          <a:off x="457200" y="4079521"/>
          <a:ext cx="8232776" cy="1799332"/>
        </p:xfrm>
        <a:graphic>
          <a:graphicData uri="http://schemas.openxmlformats.org/drawingml/2006/table">
            <a:tbl>
              <a:tblPr firstRow="1" bandRow="1">
                <a:tableStyleId>{2D5ABB26-0587-4C30-8999-92F81FD0307C}</a:tableStyleId>
              </a:tblPr>
              <a:tblGrid>
                <a:gridCol w="1460090">
                  <a:extLst>
                    <a:ext uri="{9D8B030D-6E8A-4147-A177-3AD203B41FA5}">
                      <a16:colId xmlns:a16="http://schemas.microsoft.com/office/drawing/2014/main" val="4019594932"/>
                    </a:ext>
                  </a:extLst>
                </a:gridCol>
                <a:gridCol w="3528167">
                  <a:extLst>
                    <a:ext uri="{9D8B030D-6E8A-4147-A177-3AD203B41FA5}">
                      <a16:colId xmlns:a16="http://schemas.microsoft.com/office/drawing/2014/main" val="2616609613"/>
                    </a:ext>
                  </a:extLst>
                </a:gridCol>
                <a:gridCol w="793111">
                  <a:extLst>
                    <a:ext uri="{9D8B030D-6E8A-4147-A177-3AD203B41FA5}">
                      <a16:colId xmlns:a16="http://schemas.microsoft.com/office/drawing/2014/main" val="2596512829"/>
                    </a:ext>
                  </a:extLst>
                </a:gridCol>
                <a:gridCol w="2451408">
                  <a:extLst>
                    <a:ext uri="{9D8B030D-6E8A-4147-A177-3AD203B41FA5}">
                      <a16:colId xmlns:a16="http://schemas.microsoft.com/office/drawing/2014/main" val="46351313"/>
                    </a:ext>
                  </a:extLst>
                </a:gridCol>
              </a:tblGrid>
              <a:tr h="539164">
                <a:tc>
                  <a:txBody>
                    <a:bodyPr/>
                    <a:lstStyle/>
                    <a:p>
                      <a:r>
                        <a:rPr lang="en-US" sz="1600" b="1" dirty="0">
                          <a:solidFill>
                            <a:schemeClr val="tx1"/>
                          </a:solidFill>
                          <a:latin typeface="+mn-lt"/>
                        </a:rPr>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4517789"/>
                  </a:ext>
                </a:extLst>
              </a:tr>
              <a:tr h="1220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1" dirty="0">
                          <a:solidFill>
                            <a:schemeClr val="tx1"/>
                          </a:solidFill>
                          <a:latin typeface="+mn-lt"/>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i="1" dirty="0">
                          <a:solidFill>
                            <a:schemeClr val="tx1"/>
                          </a:solidFill>
                          <a:latin typeface="+mn-lt"/>
                          <a:cs typeface="Times New Roman" pitchFamily="18" charset="0"/>
                        </a:rPr>
                        <a:t>P sub 1 = 850 millimeters of mercury, V sub 1 = 120 milliliters, P sub 2 = 425 millimeters of mercury</a:t>
                      </a:r>
                      <a:r>
                        <a:rPr lang="en-US" sz="1600" b="1" dirty="0">
                          <a:solidFill>
                            <a:schemeClr val="tx1"/>
                          </a:solidFill>
                          <a:latin typeface="+mn-lt"/>
                          <a:cs typeface="Times New Roman" pitchFamily="18" charset="0"/>
                        </a:rPr>
                        <a:t> </a:t>
                      </a:r>
                    </a:p>
                    <a:p>
                      <a:endParaRPr lang="en-US" sz="1600" b="1" dirty="0">
                        <a:solidFill>
                          <a:schemeClr val="tx1"/>
                        </a:solidFill>
                        <a:latin typeface="+mn-lt"/>
                        <a:cs typeface="Times New Roman" pitchFamily="18" charset="0"/>
                      </a:endParaRPr>
                    </a:p>
                    <a:p>
                      <a:r>
                        <a:rPr lang="en-US" sz="1600" b="1" dirty="0">
                          <a:solidFill>
                            <a:schemeClr val="tx1"/>
                          </a:solidFill>
                          <a:latin typeface="+mn-lt"/>
                          <a:cs typeface="Times New Roman" pitchFamily="18" charset="0"/>
                        </a:rPr>
                        <a:t>Factors that do not change</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T</a:t>
                      </a:r>
                      <a:r>
                        <a:rPr lang="en-US" sz="1600" dirty="0">
                          <a:solidFill>
                            <a:schemeClr val="tx1"/>
                          </a:solidFill>
                          <a:latin typeface="+mn-lt"/>
                          <a:cs typeface="Times New Roman" pitchFamily="18" charset="0"/>
                        </a:rPr>
                        <a:t> and </a:t>
                      </a:r>
                      <a:r>
                        <a:rPr lang="en-US" sz="1600" i="1" dirty="0">
                          <a:solidFill>
                            <a:schemeClr val="tx1"/>
                          </a:solidFill>
                          <a:latin typeface="+mn-lt"/>
                          <a:cs typeface="Times New Roman" pitchFamily="18" charset="0"/>
                        </a:rPr>
                        <a:t>n</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i="1" baseline="0" dirty="0">
                          <a:solidFill>
                            <a:schemeClr val="tx1"/>
                          </a:solidFill>
                          <a:latin typeface="+mn-lt"/>
                          <a:cs typeface="Times New Roman" pitchFamily="18" charset="0"/>
                        </a:rPr>
                        <a:t> </a:t>
                      </a:r>
                      <a:r>
                        <a:rPr lang="en-US" sz="100" i="1" baseline="0" dirty="0">
                          <a:solidFill>
                            <a:schemeClr val="tx1"/>
                          </a:solidFill>
                          <a:latin typeface="+mn-lt"/>
                          <a:cs typeface="Times New Roman" pitchFamily="18" charset="0"/>
                        </a:rPr>
                        <a:t>V sub 2</a:t>
                      </a:r>
                      <a:r>
                        <a:rPr lang="en-US" sz="1600" i="1" baseline="0" dirty="0">
                          <a:solidFill>
                            <a:schemeClr val="tx1"/>
                          </a:solidFill>
                          <a:latin typeface="+mn-lt"/>
                          <a:cs typeface="Times New Roman" pitchFamily="18" charset="0"/>
                        </a:rPr>
                        <a:t>  </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cs typeface="Times New Roman" pitchFamily="18" charset="0"/>
                        </a:rPr>
                        <a:t>Boyle’s law </a:t>
                      </a:r>
                      <a:r>
                        <a:rPr lang="en-US" sz="100" dirty="0">
                          <a:solidFill>
                            <a:schemeClr val="tx1"/>
                          </a:solidFill>
                          <a:latin typeface="+mn-lt"/>
                          <a:cs typeface="Times New Roman" pitchFamily="18" charset="0"/>
                        </a:rPr>
                        <a:t>P sub 1 V sub 1 = P sub 2 V sub 2</a:t>
                      </a:r>
                      <a:r>
                        <a:rPr lang="en-US" sz="1600" dirty="0">
                          <a:solidFill>
                            <a:schemeClr val="tx1"/>
                          </a:solidFill>
                          <a:latin typeface="+mn-lt"/>
                          <a:cs typeface="Times New Roman" pitchFamily="18" charset="0"/>
                        </a:rPr>
                        <a:t> </a:t>
                      </a:r>
                    </a:p>
                    <a:p>
                      <a:r>
                        <a:rPr lang="en-US" sz="1600" b="1" dirty="0">
                          <a:solidFill>
                            <a:schemeClr val="tx1"/>
                          </a:solidFill>
                          <a:latin typeface="+mn-lt"/>
                          <a:cs typeface="Times New Roman" pitchFamily="18" charset="0"/>
                        </a:rPr>
                        <a:t>Predict:</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P</a:t>
                      </a:r>
                      <a:r>
                        <a:rPr lang="en-US" sz="1600" dirty="0">
                          <a:solidFill>
                            <a:schemeClr val="tx1"/>
                          </a:solidFill>
                          <a:latin typeface="+mn-lt"/>
                          <a:cs typeface="Times New Roman" pitchFamily="18" charset="0"/>
                        </a:rPr>
                        <a:t> increases, </a:t>
                      </a:r>
                      <a:r>
                        <a:rPr lang="en-US" sz="1600" i="1" dirty="0">
                          <a:solidFill>
                            <a:schemeClr val="tx1"/>
                          </a:solidFill>
                          <a:latin typeface="+mn-lt"/>
                          <a:cs typeface="Times New Roman" pitchFamily="18" charset="0"/>
                        </a:rPr>
                        <a:t>V</a:t>
                      </a:r>
                      <a:r>
                        <a:rPr lang="en-US" sz="1600" dirty="0">
                          <a:solidFill>
                            <a:schemeClr val="tx1"/>
                          </a:solidFill>
                          <a:latin typeface="+mn-lt"/>
                          <a:cs typeface="Times New Roman" pitchFamily="18" charset="0"/>
                        </a:rPr>
                        <a:t> decreases</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0850961"/>
                  </a:ext>
                </a:extLst>
              </a:tr>
            </a:tbl>
          </a:graphicData>
        </a:graphic>
      </p:graphicFrame>
      <p:graphicFrame>
        <p:nvGraphicFramePr>
          <p:cNvPr id="3" name="Object 2">
            <a:extLst>
              <a:ext uri="{C183D7F6-B498-43B3-948B-1728B52AA6E4}">
                <adec:decorative xmlns:adec="http://schemas.microsoft.com/office/drawing/2017/decorative" val="1"/>
              </a:ext>
            </a:extLst>
          </p:cNvPr>
          <p:cNvGraphicFramePr>
            <a:graphicFrameLocks noChangeAspect="1"/>
          </p:cNvGraphicFramePr>
          <p:nvPr>
            <p:extLst/>
          </p:nvPr>
        </p:nvGraphicFramePr>
        <p:xfrm>
          <a:off x="1995129" y="4703880"/>
          <a:ext cx="1524000" cy="279400"/>
        </p:xfrm>
        <a:graphic>
          <a:graphicData uri="http://schemas.openxmlformats.org/presentationml/2006/ole">
            <mc:AlternateContent xmlns:mc="http://schemas.openxmlformats.org/markup-compatibility/2006">
              <mc:Choice xmlns:v="urn:schemas-microsoft-com:vml" Requires="v">
                <p:oleObj spid="_x0000_s17435" name="Equation" r:id="rId3" imgW="1523880" imgH="279360" progId="Equation.DSMT4">
                  <p:embed/>
                </p:oleObj>
              </mc:Choice>
              <mc:Fallback>
                <p:oleObj name="Equation" r:id="rId3" imgW="1523880" imgH="279360" progId="Equation.DSMT4">
                  <p:embed/>
                  <p:pic>
                    <p:nvPicPr>
                      <p:cNvPr id="3" name="Object 2">
                        <a:extLst>
                          <a:ext uri="{C183D7F6-B498-43B3-948B-1728B52AA6E4}">
                            <adec:decorative xmlns:adec="http://schemas.microsoft.com/office/drawing/2017/decorative" val="1"/>
                          </a:ext>
                        </a:extLst>
                      </p:cNvPr>
                      <p:cNvPicPr/>
                      <p:nvPr/>
                    </p:nvPicPr>
                    <p:blipFill>
                      <a:blip r:embed="rId4"/>
                      <a:stretch>
                        <a:fillRect/>
                      </a:stretch>
                    </p:blipFill>
                    <p:spPr>
                      <a:xfrm>
                        <a:off x="1995129" y="4703880"/>
                        <a:ext cx="1524000" cy="279400"/>
                      </a:xfrm>
                      <a:prstGeom prst="rect">
                        <a:avLst/>
                      </a:prstGeom>
                      <a:solidFill>
                        <a:schemeClr val="bg1"/>
                      </a:solidFill>
                    </p:spPr>
                  </p:pic>
                </p:oleObj>
              </mc:Fallback>
            </mc:AlternateContent>
          </a:graphicData>
        </a:graphic>
      </p:graphicFrame>
      <p:graphicFrame>
        <p:nvGraphicFramePr>
          <p:cNvPr id="15" name="Object 14">
            <a:extLst>
              <a:ext uri="{C183D7F6-B498-43B3-948B-1728B52AA6E4}">
                <adec:decorative xmlns:adec="http://schemas.microsoft.com/office/drawing/2017/decorative" val="1"/>
              </a:ext>
            </a:extLst>
          </p:cNvPr>
          <p:cNvGraphicFramePr>
            <a:graphicFrameLocks noChangeAspect="1"/>
          </p:cNvGraphicFramePr>
          <p:nvPr>
            <p:extLst/>
          </p:nvPr>
        </p:nvGraphicFramePr>
        <p:xfrm>
          <a:off x="3609975" y="4703763"/>
          <a:ext cx="1155700" cy="279400"/>
        </p:xfrm>
        <a:graphic>
          <a:graphicData uri="http://schemas.openxmlformats.org/presentationml/2006/ole">
            <mc:AlternateContent xmlns:mc="http://schemas.openxmlformats.org/markup-compatibility/2006">
              <mc:Choice xmlns:v="urn:schemas-microsoft-com:vml" Requires="v">
                <p:oleObj spid="_x0000_s17436" name="Equation" r:id="rId5" imgW="1155600" imgH="279360" progId="Equation.DSMT4">
                  <p:embed/>
                </p:oleObj>
              </mc:Choice>
              <mc:Fallback>
                <p:oleObj name="Equation" r:id="rId5" imgW="1155600" imgH="279360" progId="Equation.DSMT4">
                  <p:embed/>
                  <p:pic>
                    <p:nvPicPr>
                      <p:cNvPr id="15" name="Object 14">
                        <a:extLst>
                          <a:ext uri="{C183D7F6-B498-43B3-948B-1728B52AA6E4}">
                            <adec:decorative xmlns:adec="http://schemas.microsoft.com/office/drawing/2017/decorative" val="1"/>
                          </a:ext>
                        </a:extLst>
                      </p:cNvPr>
                      <p:cNvPicPr/>
                      <p:nvPr/>
                    </p:nvPicPr>
                    <p:blipFill>
                      <a:blip r:embed="rId6"/>
                      <a:stretch>
                        <a:fillRect/>
                      </a:stretch>
                    </p:blipFill>
                    <p:spPr>
                      <a:xfrm>
                        <a:off x="3609975" y="4703763"/>
                        <a:ext cx="1155700" cy="279400"/>
                      </a:xfrm>
                      <a:prstGeom prst="rect">
                        <a:avLst/>
                      </a:prstGeom>
                      <a:solidFill>
                        <a:schemeClr val="bg1"/>
                      </a:solidFill>
                    </p:spPr>
                  </p:pic>
                </p:oleObj>
              </mc:Fallback>
            </mc:AlternateContent>
          </a:graphicData>
        </a:graphic>
      </p:graphicFrame>
      <p:graphicFrame>
        <p:nvGraphicFramePr>
          <p:cNvPr id="16" name="Object 15">
            <a:extLst>
              <a:ext uri="{C183D7F6-B498-43B3-948B-1728B52AA6E4}">
                <adec:decorative xmlns:adec="http://schemas.microsoft.com/office/drawing/2017/decorative" val="1"/>
              </a:ext>
            </a:extLst>
          </p:cNvPr>
          <p:cNvGraphicFramePr>
            <a:graphicFrameLocks noChangeAspect="1"/>
          </p:cNvGraphicFramePr>
          <p:nvPr>
            <p:extLst/>
          </p:nvPr>
        </p:nvGraphicFramePr>
        <p:xfrm>
          <a:off x="1998560" y="4956175"/>
          <a:ext cx="1574800" cy="279400"/>
        </p:xfrm>
        <a:graphic>
          <a:graphicData uri="http://schemas.openxmlformats.org/presentationml/2006/ole">
            <mc:AlternateContent xmlns:mc="http://schemas.openxmlformats.org/markup-compatibility/2006">
              <mc:Choice xmlns:v="urn:schemas-microsoft-com:vml" Requires="v">
                <p:oleObj spid="_x0000_s17437" name="Equation" r:id="rId7" imgW="1574640" imgH="279360" progId="Equation.DSMT4">
                  <p:embed/>
                </p:oleObj>
              </mc:Choice>
              <mc:Fallback>
                <p:oleObj name="Equation" r:id="rId7" imgW="1574640" imgH="279360" progId="Equation.DSMT4">
                  <p:embed/>
                  <p:pic>
                    <p:nvPicPr>
                      <p:cNvPr id="16" name="Object 15">
                        <a:extLst>
                          <a:ext uri="{C183D7F6-B498-43B3-948B-1728B52AA6E4}">
                            <adec:decorative xmlns:adec="http://schemas.microsoft.com/office/drawing/2017/decorative" val="1"/>
                          </a:ext>
                        </a:extLst>
                      </p:cNvPr>
                      <p:cNvPicPr/>
                      <p:nvPr/>
                    </p:nvPicPr>
                    <p:blipFill>
                      <a:blip r:embed="rId8"/>
                      <a:stretch>
                        <a:fillRect/>
                      </a:stretch>
                    </p:blipFill>
                    <p:spPr>
                      <a:xfrm>
                        <a:off x="1998560" y="4956175"/>
                        <a:ext cx="1574800" cy="279400"/>
                      </a:xfrm>
                      <a:prstGeom prst="rect">
                        <a:avLst/>
                      </a:prstGeom>
                      <a:solidFill>
                        <a:schemeClr val="bg1"/>
                      </a:solidFill>
                    </p:spPr>
                  </p:pic>
                </p:oleObj>
              </mc:Fallback>
            </mc:AlternateContent>
          </a:graphicData>
        </a:graphic>
      </p:graphicFrame>
      <p:graphicFrame>
        <p:nvGraphicFramePr>
          <p:cNvPr id="17" name="Object 16">
            <a:extLst>
              <a:ext uri="{C183D7F6-B498-43B3-948B-1728B52AA6E4}">
                <adec:decorative xmlns:adec="http://schemas.microsoft.com/office/drawing/2017/decorative" val="1"/>
              </a:ext>
            </a:extLst>
          </p:cNvPr>
          <p:cNvGraphicFramePr>
            <a:graphicFrameLocks noChangeAspect="1"/>
          </p:cNvGraphicFramePr>
          <p:nvPr>
            <p:extLst/>
          </p:nvPr>
        </p:nvGraphicFramePr>
        <p:xfrm>
          <a:off x="5769718" y="4755699"/>
          <a:ext cx="241300" cy="279400"/>
        </p:xfrm>
        <a:graphic>
          <a:graphicData uri="http://schemas.openxmlformats.org/presentationml/2006/ole">
            <mc:AlternateContent xmlns:mc="http://schemas.openxmlformats.org/markup-compatibility/2006">
              <mc:Choice xmlns:v="urn:schemas-microsoft-com:vml" Requires="v">
                <p:oleObj spid="_x0000_s17438" name="Equation" r:id="rId9" imgW="241200" imgH="279360" progId="Equation.DSMT4">
                  <p:embed/>
                </p:oleObj>
              </mc:Choice>
              <mc:Fallback>
                <p:oleObj name="Equation" r:id="rId9" imgW="241200" imgH="279360" progId="Equation.DSMT4">
                  <p:embed/>
                  <p:pic>
                    <p:nvPicPr>
                      <p:cNvPr id="17" name="Object 16">
                        <a:extLst>
                          <a:ext uri="{C183D7F6-B498-43B3-948B-1728B52AA6E4}">
                            <adec:decorative xmlns:adec="http://schemas.microsoft.com/office/drawing/2017/decorative" val="1"/>
                          </a:ext>
                        </a:extLst>
                      </p:cNvPr>
                      <p:cNvPicPr/>
                      <p:nvPr/>
                    </p:nvPicPr>
                    <p:blipFill>
                      <a:blip r:embed="rId10"/>
                      <a:stretch>
                        <a:fillRect/>
                      </a:stretch>
                    </p:blipFill>
                    <p:spPr>
                      <a:xfrm>
                        <a:off x="5769718" y="4755699"/>
                        <a:ext cx="241300" cy="279400"/>
                      </a:xfrm>
                      <a:prstGeom prst="rect">
                        <a:avLst/>
                      </a:prstGeom>
                      <a:solidFill>
                        <a:schemeClr val="bg1"/>
                      </a:solidFill>
                    </p:spPr>
                  </p:pic>
                </p:oleObj>
              </mc:Fallback>
            </mc:AlternateContent>
          </a:graphicData>
        </a:graphic>
      </p:graphicFrame>
      <p:graphicFrame>
        <p:nvGraphicFramePr>
          <p:cNvPr id="18" name="Object 17">
            <a:extLst>
              <a:ext uri="{C183D7F6-B498-43B3-948B-1728B52AA6E4}">
                <adec:decorative xmlns:adec="http://schemas.microsoft.com/office/drawing/2017/decorative" val="1"/>
              </a:ext>
            </a:extLst>
          </p:cNvPr>
          <p:cNvGraphicFramePr>
            <a:graphicFrameLocks noChangeAspect="1"/>
          </p:cNvGraphicFramePr>
          <p:nvPr>
            <p:extLst/>
          </p:nvPr>
        </p:nvGraphicFramePr>
        <p:xfrm>
          <a:off x="7446156" y="4689261"/>
          <a:ext cx="1028700" cy="279400"/>
        </p:xfrm>
        <a:graphic>
          <a:graphicData uri="http://schemas.openxmlformats.org/presentationml/2006/ole">
            <mc:AlternateContent xmlns:mc="http://schemas.openxmlformats.org/markup-compatibility/2006">
              <mc:Choice xmlns:v="urn:schemas-microsoft-com:vml" Requires="v">
                <p:oleObj spid="_x0000_s17439" name="Equation" r:id="rId11" imgW="1028520" imgH="279360" progId="Equation.DSMT4">
                  <p:embed/>
                </p:oleObj>
              </mc:Choice>
              <mc:Fallback>
                <p:oleObj name="Equation" r:id="rId11" imgW="1028520" imgH="279360" progId="Equation.DSMT4">
                  <p:embed/>
                  <p:pic>
                    <p:nvPicPr>
                      <p:cNvPr id="18" name="Object 17">
                        <a:extLst>
                          <a:ext uri="{C183D7F6-B498-43B3-948B-1728B52AA6E4}">
                            <adec:decorative xmlns:adec="http://schemas.microsoft.com/office/drawing/2017/decorative" val="1"/>
                          </a:ext>
                        </a:extLst>
                      </p:cNvPr>
                      <p:cNvPicPr/>
                      <p:nvPr/>
                    </p:nvPicPr>
                    <p:blipFill>
                      <a:blip r:embed="rId12"/>
                      <a:stretch>
                        <a:fillRect/>
                      </a:stretch>
                    </p:blipFill>
                    <p:spPr>
                      <a:xfrm>
                        <a:off x="7446156" y="4689261"/>
                        <a:ext cx="1028700" cy="2794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115988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3 </a:t>
            </a:r>
            <a:r>
              <a:rPr lang="en-IN" sz="2000" b="0" dirty="0"/>
              <a:t>(2 of 2)</a:t>
            </a:r>
          </a:p>
        </p:txBody>
      </p:sp>
      <p:sp>
        <p:nvSpPr>
          <p:cNvPr id="5" name="Content Placeholder 4"/>
          <p:cNvSpPr>
            <a:spLocks noGrp="1"/>
          </p:cNvSpPr>
          <p:nvPr>
            <p:ph sz="quarter" idx="14"/>
          </p:nvPr>
        </p:nvSpPr>
        <p:spPr>
          <a:xfrm>
            <a:off x="457200" y="1542421"/>
            <a:ext cx="8232776" cy="1141786"/>
          </a:xfrm>
        </p:spPr>
        <p:txBody>
          <a:bodyPr/>
          <a:lstStyle/>
          <a:p>
            <a:pPr marL="432"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0" i="0" u="none" strike="noStrike" kern="0" cap="none" spc="0" normalizeH="0" baseline="0" noProof="0" dirty="0">
                <a:ln>
                  <a:noFill/>
                </a:ln>
                <a:solidFill>
                  <a:schemeClr val="tx1"/>
                </a:solidFill>
                <a:effectLst/>
                <a:uLnTx/>
                <a:uFillTx/>
                <a:cs typeface="Arial"/>
                <a:sym typeface="Arial"/>
              </a:rPr>
              <a:t>If a sample of helium gas has a volume of 120 </a:t>
            </a:r>
            <a:r>
              <a:rPr kumimoji="0" lang="en-US" sz="2400" b="0" i="0" u="none" strike="noStrike" kern="0" cap="none" spc="0" normalizeH="0" baseline="0" noProof="0" dirty="0" err="1">
                <a:ln>
                  <a:noFill/>
                </a:ln>
                <a:solidFill>
                  <a:schemeClr val="tx1"/>
                </a:solidFill>
                <a:effectLst/>
                <a:uLnTx/>
                <a:uFillTx/>
                <a:cs typeface="Arial"/>
                <a:sym typeface="Arial"/>
              </a:rPr>
              <a:t>m</a:t>
            </a:r>
            <a:r>
              <a:rPr kumimoji="0" lang="en-US" sz="100" b="0" i="0" u="none" strike="noStrike" kern="0" cap="none" spc="0" normalizeH="0" baseline="0" noProof="0" dirty="0" err="1">
                <a:ln>
                  <a:noFill/>
                </a:ln>
                <a:solidFill>
                  <a:schemeClr val="tx1"/>
                </a:solidFill>
                <a:effectLst/>
                <a:uLnTx/>
                <a:uFillTx/>
                <a:cs typeface="Arial"/>
                <a:sym typeface="Arial"/>
              </a:rPr>
              <a:t>illi</a:t>
            </a:r>
            <a:r>
              <a:rPr kumimoji="0" lang="en-US" sz="2400" b="0" i="0" u="none" strike="noStrike" kern="0" cap="none" spc="0" normalizeH="0" baseline="0" noProof="0" dirty="0" err="1">
                <a:ln>
                  <a:noFill/>
                </a:ln>
                <a:solidFill>
                  <a:schemeClr val="tx1"/>
                </a:solidFill>
                <a:effectLst/>
                <a:uLnTx/>
                <a:uFillTx/>
                <a:cs typeface="Arial"/>
                <a:sym typeface="Arial"/>
              </a:rPr>
              <a:t>L</a:t>
            </a:r>
            <a:r>
              <a:rPr kumimoji="0" lang="en-US" sz="100" b="0" i="0" u="none" strike="noStrike" kern="0" cap="none" spc="0" normalizeH="0" baseline="0" noProof="0" dirty="0" err="1">
                <a:ln>
                  <a:noFill/>
                </a:ln>
                <a:solidFill>
                  <a:schemeClr val="tx1"/>
                </a:solidFill>
                <a:effectLst/>
                <a:uLnTx/>
                <a:uFillTx/>
                <a:cs typeface="Arial"/>
                <a:sym typeface="Arial"/>
              </a:rPr>
              <a:t>iters</a:t>
            </a:r>
            <a:r>
              <a:rPr kumimoji="0" lang="en-US" sz="2400" b="0" i="0" u="none" strike="noStrike" kern="0" cap="none" spc="0" normalizeH="0" baseline="0" noProof="0" dirty="0">
                <a:ln>
                  <a:noFill/>
                </a:ln>
                <a:solidFill>
                  <a:schemeClr val="tx1"/>
                </a:solidFill>
                <a:effectLst/>
                <a:uLnTx/>
                <a:uFillTx/>
                <a:cs typeface="Arial"/>
                <a:sym typeface="Arial"/>
              </a:rPr>
              <a:t> and a pressure of 850 m</a:t>
            </a:r>
            <a:r>
              <a:rPr kumimoji="0" lang="en-US" sz="100" b="0" i="0" u="none" strike="noStrike" kern="0" cap="none" spc="0" normalizeH="0" baseline="0" noProof="0" dirty="0">
                <a:ln>
                  <a:noFill/>
                </a:ln>
                <a:solidFill>
                  <a:schemeClr val="tx1"/>
                </a:solidFill>
                <a:effectLst/>
                <a:uLnTx/>
                <a:uFillTx/>
                <a:cs typeface="Arial"/>
                <a:sym typeface="Arial"/>
              </a:rPr>
              <a:t>illi</a:t>
            </a:r>
            <a:r>
              <a:rPr kumimoji="0" lang="en-US" sz="2400" b="0" i="0" u="none" strike="noStrike" kern="0" cap="none" spc="0" normalizeH="0" baseline="0" noProof="0" dirty="0">
                <a:ln>
                  <a:noFill/>
                </a:ln>
                <a:solidFill>
                  <a:schemeClr val="tx1"/>
                </a:solidFill>
                <a:effectLst/>
                <a:uLnTx/>
                <a:uFillTx/>
                <a:cs typeface="Arial"/>
                <a:sym typeface="Arial"/>
              </a:rPr>
              <a:t>m</a:t>
            </a:r>
            <a:r>
              <a:rPr kumimoji="0" lang="en-US" sz="100" b="0" i="0" u="none" strike="noStrike" kern="0" cap="none" spc="0" normalizeH="0" baseline="0" noProof="0" dirty="0">
                <a:ln>
                  <a:noFill/>
                </a:ln>
                <a:solidFill>
                  <a:schemeClr val="tx1"/>
                </a:solidFill>
                <a:effectLst/>
                <a:uLnTx/>
                <a:uFillTx/>
                <a:cs typeface="Arial"/>
                <a:sym typeface="Arial"/>
              </a:rPr>
              <a:t>eters </a:t>
            </a:r>
            <a:r>
              <a:rPr kumimoji="0" lang="en-US" sz="2400" b="0" i="0" u="none" strike="noStrike" kern="0" cap="none" spc="0" normalizeH="0" baseline="0" noProof="0" dirty="0">
                <a:ln>
                  <a:noFill/>
                </a:ln>
                <a:solidFill>
                  <a:schemeClr val="tx1"/>
                </a:solidFill>
                <a:effectLst/>
                <a:uLnTx/>
                <a:uFillTx/>
                <a:cs typeface="Arial"/>
                <a:sym typeface="Arial"/>
              </a:rPr>
              <a:t>H</a:t>
            </a:r>
            <a:r>
              <a:rPr kumimoji="0" lang="en-US" sz="100" b="0" i="0" u="none" strike="noStrike" kern="0" cap="none" spc="0" normalizeH="0" baseline="0" noProof="0" dirty="0">
                <a:ln>
                  <a:noFill/>
                </a:ln>
                <a:solidFill>
                  <a:schemeClr val="tx1"/>
                </a:solidFill>
                <a:effectLst/>
                <a:uLnTx/>
                <a:uFillTx/>
                <a:cs typeface="Arial"/>
                <a:sym typeface="Arial"/>
              </a:rPr>
              <a:t> </a:t>
            </a:r>
            <a:r>
              <a:rPr kumimoji="0" lang="en-US" sz="2400" b="0" i="0" u="none" strike="noStrike" kern="0" cap="none" spc="0" normalizeH="0" baseline="0" noProof="0" dirty="0">
                <a:ln>
                  <a:noFill/>
                </a:ln>
                <a:solidFill>
                  <a:schemeClr val="tx1"/>
                </a:solidFill>
                <a:effectLst/>
                <a:uLnTx/>
                <a:uFillTx/>
                <a:cs typeface="Arial"/>
                <a:sym typeface="Arial"/>
              </a:rPr>
              <a:t>g, what is the new volume if the pressure is changed to 425 m</a:t>
            </a:r>
            <a:r>
              <a:rPr kumimoji="0" lang="en-US" sz="100" b="0" i="0" u="none" strike="noStrike" kern="0" cap="none" spc="0" normalizeH="0" baseline="0" noProof="0" dirty="0">
                <a:ln>
                  <a:noFill/>
                </a:ln>
                <a:solidFill>
                  <a:schemeClr val="tx1"/>
                </a:solidFill>
                <a:effectLst/>
                <a:uLnTx/>
                <a:uFillTx/>
                <a:cs typeface="Arial"/>
                <a:sym typeface="Arial"/>
              </a:rPr>
              <a:t>illi</a:t>
            </a:r>
            <a:r>
              <a:rPr kumimoji="0" lang="en-US" sz="2400" b="0" i="0" u="none" strike="noStrike" kern="0" cap="none" spc="0" normalizeH="0" baseline="0" noProof="0" dirty="0">
                <a:ln>
                  <a:noFill/>
                </a:ln>
                <a:solidFill>
                  <a:schemeClr val="tx1"/>
                </a:solidFill>
                <a:effectLst/>
                <a:uLnTx/>
                <a:uFillTx/>
                <a:cs typeface="Arial"/>
                <a:sym typeface="Arial"/>
              </a:rPr>
              <a:t>m</a:t>
            </a:r>
            <a:r>
              <a:rPr kumimoji="0" lang="en-US" sz="100" b="0" i="0" u="none" strike="noStrike" kern="0" cap="none" spc="0" normalizeH="0" baseline="0" noProof="0" dirty="0">
                <a:ln>
                  <a:noFill/>
                </a:ln>
                <a:solidFill>
                  <a:schemeClr val="tx1"/>
                </a:solidFill>
                <a:effectLst/>
                <a:uLnTx/>
                <a:uFillTx/>
                <a:cs typeface="Arial"/>
                <a:sym typeface="Arial"/>
              </a:rPr>
              <a:t>eters </a:t>
            </a:r>
            <a:r>
              <a:rPr kumimoji="0" lang="en-US" sz="2400" b="0" i="0" u="none" strike="noStrike" kern="0" cap="none" spc="0" normalizeH="0" baseline="0" noProof="0" dirty="0">
                <a:ln>
                  <a:noFill/>
                </a:ln>
                <a:solidFill>
                  <a:schemeClr val="tx1"/>
                </a:solidFill>
                <a:effectLst/>
                <a:uLnTx/>
                <a:uFillTx/>
                <a:cs typeface="Arial"/>
                <a:sym typeface="Arial"/>
              </a:rPr>
              <a:t>H</a:t>
            </a:r>
            <a:r>
              <a:rPr kumimoji="0" lang="en-US" sz="100" b="0" i="0" u="none" strike="noStrike" kern="0" cap="none" spc="0" normalizeH="0" baseline="0" noProof="0" dirty="0">
                <a:ln>
                  <a:noFill/>
                </a:ln>
                <a:solidFill>
                  <a:schemeClr val="tx1"/>
                </a:solidFill>
                <a:effectLst/>
                <a:uLnTx/>
                <a:uFillTx/>
                <a:cs typeface="Arial"/>
                <a:sym typeface="Arial"/>
              </a:rPr>
              <a:t> </a:t>
            </a:r>
            <a:r>
              <a:rPr kumimoji="0" lang="en-US" sz="2400" b="0" i="0" u="none" strike="noStrike" kern="0" cap="none" spc="0" normalizeH="0" baseline="0" noProof="0" dirty="0">
                <a:ln>
                  <a:noFill/>
                </a:ln>
                <a:solidFill>
                  <a:schemeClr val="tx1"/>
                </a:solidFill>
                <a:effectLst/>
                <a:uLnTx/>
                <a:uFillTx/>
                <a:cs typeface="Arial"/>
                <a:sym typeface="Arial"/>
              </a:rPr>
              <a:t>g at a constant </a:t>
            </a:r>
            <a:r>
              <a:rPr kumimoji="0" lang="en-US" sz="2400" b="0" i="1" u="none" strike="noStrike" kern="0" cap="none" spc="0" normalizeH="0" baseline="0" noProof="0" dirty="0">
                <a:ln>
                  <a:noFill/>
                </a:ln>
                <a:solidFill>
                  <a:schemeClr val="tx1"/>
                </a:solidFill>
                <a:effectLst/>
                <a:uLnTx/>
                <a:uFillTx/>
                <a:cs typeface="Arial"/>
                <a:sym typeface="Arial"/>
              </a:rPr>
              <a:t>T</a:t>
            </a:r>
            <a:r>
              <a:rPr kumimoji="0" lang="en-US" sz="2400" b="0" i="0" u="none" strike="noStrike" kern="0" cap="none" spc="0" normalizeH="0" baseline="0" noProof="0" dirty="0">
                <a:ln>
                  <a:noFill/>
                </a:ln>
                <a:solidFill>
                  <a:schemeClr val="tx1"/>
                </a:solidFill>
                <a:effectLst/>
                <a:uLnTx/>
                <a:uFillTx/>
                <a:cs typeface="Arial"/>
                <a:sym typeface="Arial"/>
              </a:rPr>
              <a:t> and </a:t>
            </a:r>
            <a:r>
              <a:rPr kumimoji="0" lang="en-US" sz="2400" b="0" i="1" u="none" strike="noStrike" kern="0" cap="none" spc="0" normalizeH="0" baseline="0" noProof="0" dirty="0">
                <a:ln>
                  <a:noFill/>
                </a:ln>
                <a:solidFill>
                  <a:schemeClr val="tx1"/>
                </a:solidFill>
                <a:effectLst/>
                <a:uLnTx/>
                <a:uFillTx/>
                <a:cs typeface="Arial"/>
                <a:sym typeface="Arial"/>
              </a:rPr>
              <a:t>n</a:t>
            </a:r>
            <a:r>
              <a:rPr kumimoji="0" lang="en-US" sz="2400" b="0" i="0" u="none" strike="noStrike" kern="0" cap="none" spc="0" normalizeH="0" baseline="0" noProof="0" dirty="0">
                <a:ln>
                  <a:noFill/>
                </a:ln>
                <a:solidFill>
                  <a:schemeClr val="tx1"/>
                </a:solidFill>
                <a:effectLst/>
                <a:uLnTx/>
                <a:uFillTx/>
                <a:cs typeface="Arial"/>
                <a:sym typeface="Arial"/>
              </a:rPr>
              <a:t>?</a:t>
            </a:r>
          </a:p>
        </p:txBody>
      </p:sp>
      <p:sp>
        <p:nvSpPr>
          <p:cNvPr id="6" name="Content Placeholder 5"/>
          <p:cNvSpPr>
            <a:spLocks noGrp="1"/>
          </p:cNvSpPr>
          <p:nvPr>
            <p:ph sz="quarter" idx="15"/>
          </p:nvPr>
        </p:nvSpPr>
        <p:spPr>
          <a:xfrm>
            <a:off x="454672" y="2756567"/>
            <a:ext cx="8232128" cy="757153"/>
          </a:xfrm>
        </p:spPr>
        <p:txBody>
          <a:bodyPr/>
          <a:lstStyle/>
          <a:p>
            <a:pPr marL="1165225" indent="-1165225">
              <a:buNone/>
            </a:pPr>
            <a:r>
              <a:rPr lang="en-IN" sz="2400" b="1" dirty="0"/>
              <a:t>STEP 2 Rearrange the gas law equation to solve for the unknown quantity.</a:t>
            </a:r>
          </a:p>
        </p:txBody>
      </p:sp>
      <p:graphicFrame>
        <p:nvGraphicFramePr>
          <p:cNvPr id="2" name="Object 1" descr="First. P sub 1 V sub 1 over P sub 2 = P sub 2 V sub 2 over P sub 2. Second. V sub 1 times start fraction P sub 1 over P sub 2 end fraction = V sub 2."/>
          <p:cNvGraphicFramePr>
            <a:graphicFrameLocks noChangeAspect="1"/>
          </p:cNvGraphicFramePr>
          <p:nvPr>
            <p:extLst/>
          </p:nvPr>
        </p:nvGraphicFramePr>
        <p:xfrm>
          <a:off x="2659011" y="3583348"/>
          <a:ext cx="3263900" cy="762000"/>
        </p:xfrm>
        <a:graphic>
          <a:graphicData uri="http://schemas.openxmlformats.org/presentationml/2006/ole">
            <mc:AlternateContent xmlns:mc="http://schemas.openxmlformats.org/markup-compatibility/2006">
              <mc:Choice xmlns:v="urn:schemas-microsoft-com:vml" Requires="v">
                <p:oleObj spid="_x0000_s18444" name="Equation" r:id="rId3" imgW="3263760" imgH="761760" progId="Equation.DSMT4">
                  <p:embed/>
                </p:oleObj>
              </mc:Choice>
              <mc:Fallback>
                <p:oleObj name="Equation" r:id="rId3" imgW="3263760" imgH="761760" progId="Equation.DSMT4">
                  <p:embed/>
                  <p:pic>
                    <p:nvPicPr>
                      <p:cNvPr id="2" name="Object 1" descr="First. P sub 1 V sub 1 over P sub 2 = P sub 2 V sub 2 over P sub 2. Second. V sub 1 times start fraction P sub 1 over P sub 2 end fraction = V sub 2."/>
                      <p:cNvPicPr/>
                      <p:nvPr/>
                    </p:nvPicPr>
                    <p:blipFill>
                      <a:blip r:embed="rId4"/>
                      <a:stretch>
                        <a:fillRect/>
                      </a:stretch>
                    </p:blipFill>
                    <p:spPr>
                      <a:xfrm>
                        <a:off x="2659011" y="3583348"/>
                        <a:ext cx="3263900" cy="762000"/>
                      </a:xfrm>
                      <a:prstGeom prst="rect">
                        <a:avLst/>
                      </a:prstGeom>
                    </p:spPr>
                  </p:pic>
                </p:oleObj>
              </mc:Fallback>
            </mc:AlternateContent>
          </a:graphicData>
        </a:graphic>
      </p:graphicFrame>
      <p:sp>
        <p:nvSpPr>
          <p:cNvPr id="7" name="Content Placeholder 6"/>
          <p:cNvSpPr>
            <a:spLocks noGrp="1"/>
          </p:cNvSpPr>
          <p:nvPr>
            <p:ph sz="quarter" idx="16"/>
          </p:nvPr>
        </p:nvSpPr>
        <p:spPr>
          <a:xfrm>
            <a:off x="454672" y="4438972"/>
            <a:ext cx="8235304" cy="739473"/>
          </a:xfrm>
        </p:spPr>
        <p:txBody>
          <a:bodyPr/>
          <a:lstStyle/>
          <a:p>
            <a:pPr marL="1165225" indent="-1165225">
              <a:buNone/>
            </a:pPr>
            <a:r>
              <a:rPr lang="en-IN" sz="2400" b="1" dirty="0"/>
              <a:t>STEP 3 Substitute values into the gas law equation and calculate.</a:t>
            </a:r>
          </a:p>
        </p:txBody>
      </p:sp>
      <p:graphicFrame>
        <p:nvGraphicFramePr>
          <p:cNvPr id="3" name="Object 2" descr="V sub 2 = 120 milliliters times start fraction 850 millimeters H g over 425 millimeters H g end fraction, with millimeters H g cancelled, = 240 milliliters."/>
          <p:cNvGraphicFramePr>
            <a:graphicFrameLocks noChangeAspect="1"/>
          </p:cNvGraphicFramePr>
          <p:nvPr>
            <p:extLst/>
          </p:nvPr>
        </p:nvGraphicFramePr>
        <p:xfrm>
          <a:off x="1798689" y="5220782"/>
          <a:ext cx="4483100" cy="876300"/>
        </p:xfrm>
        <a:graphic>
          <a:graphicData uri="http://schemas.openxmlformats.org/presentationml/2006/ole">
            <mc:AlternateContent xmlns:mc="http://schemas.openxmlformats.org/markup-compatibility/2006">
              <mc:Choice xmlns:v="urn:schemas-microsoft-com:vml" Requires="v">
                <p:oleObj spid="_x0000_s18445" name="Equation" r:id="rId5" imgW="4483080" imgH="876240" progId="Equation.DSMT4">
                  <p:embed/>
                </p:oleObj>
              </mc:Choice>
              <mc:Fallback>
                <p:oleObj name="Equation" r:id="rId5" imgW="4483080" imgH="876240" progId="Equation.DSMT4">
                  <p:embed/>
                  <p:pic>
                    <p:nvPicPr>
                      <p:cNvPr id="3" name="Object 2" descr="V sub 2 = 120 milliliters times start fraction 850 millimeters H g over 425 millimeters H g end fraction, with millimeters H g cancelled, = 240 milliliters."/>
                      <p:cNvPicPr/>
                      <p:nvPr/>
                    </p:nvPicPr>
                    <p:blipFill>
                      <a:blip r:embed="rId6"/>
                      <a:stretch>
                        <a:fillRect/>
                      </a:stretch>
                    </p:blipFill>
                    <p:spPr>
                      <a:xfrm>
                        <a:off x="1798689" y="5220782"/>
                        <a:ext cx="4483100" cy="876300"/>
                      </a:xfrm>
                      <a:prstGeom prst="rect">
                        <a:avLst/>
                      </a:prstGeom>
                    </p:spPr>
                  </p:pic>
                </p:oleObj>
              </mc:Fallback>
            </mc:AlternateContent>
          </a:graphicData>
        </a:graphic>
      </p:graphicFrame>
      <p:sp>
        <p:nvSpPr>
          <p:cNvPr id="8" name="Content Placeholder 7"/>
          <p:cNvSpPr>
            <a:spLocks noGrp="1"/>
          </p:cNvSpPr>
          <p:nvPr>
            <p:ph sz="quarter" idx="17"/>
          </p:nvPr>
        </p:nvSpPr>
        <p:spPr>
          <a:xfrm>
            <a:off x="6547261" y="6017883"/>
            <a:ext cx="2408187" cy="345693"/>
          </a:xfrm>
        </p:spPr>
        <p:txBody>
          <a:bodyPr/>
          <a:lstStyle/>
          <a:p>
            <a:pPr marL="432" indent="0">
              <a:buNone/>
            </a:pPr>
            <a:r>
              <a:rPr lang="en-IN" sz="2400" dirty="0"/>
              <a:t>The answer is C.</a:t>
            </a:r>
          </a:p>
        </p:txBody>
      </p:sp>
    </p:spTree>
    <p:extLst>
      <p:ext uri="{BB962C8B-B14F-4D97-AF65-F5344CB8AC3E}">
        <p14:creationId xmlns:p14="http://schemas.microsoft.com/office/powerpoint/2010/main" val="1277410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25F7-9521-47F6-AB84-945536C62FA2}"/>
              </a:ext>
            </a:extLst>
          </p:cNvPr>
          <p:cNvSpPr>
            <a:spLocks noGrp="1"/>
          </p:cNvSpPr>
          <p:nvPr>
            <p:ph type="title"/>
          </p:nvPr>
        </p:nvSpPr>
        <p:spPr/>
        <p:txBody>
          <a:bodyPr/>
          <a:lstStyle/>
          <a:p>
            <a:r>
              <a:rPr lang="en-US" dirty="0"/>
              <a:t>Learning Check 4</a:t>
            </a:r>
          </a:p>
        </p:txBody>
      </p:sp>
      <p:sp>
        <p:nvSpPr>
          <p:cNvPr id="3" name="Content Placeholder 2">
            <a:extLst>
              <a:ext uri="{FF2B5EF4-FFF2-40B4-BE49-F238E27FC236}">
                <a16:creationId xmlns:a16="http://schemas.microsoft.com/office/drawing/2014/main" id="{CEB7A32A-E273-4E25-9C71-197ED3512860}"/>
              </a:ext>
            </a:extLst>
          </p:cNvPr>
          <p:cNvSpPr>
            <a:spLocks noGrp="1"/>
          </p:cNvSpPr>
          <p:nvPr>
            <p:ph sz="quarter" idx="13"/>
          </p:nvPr>
        </p:nvSpPr>
        <p:spPr>
          <a:xfrm>
            <a:off x="457199" y="1556327"/>
            <a:ext cx="8321041" cy="1260615"/>
          </a:xfrm>
        </p:spPr>
        <p:txBody>
          <a:bodyPr/>
          <a:lstStyle/>
          <a:p>
            <a:pPr marL="432"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0" i="0" u="none" strike="noStrike" kern="0" cap="none" spc="0" normalizeH="0" baseline="0" noProof="0" dirty="0">
                <a:ln>
                  <a:noFill/>
                </a:ln>
                <a:solidFill>
                  <a:schemeClr val="tx1"/>
                </a:solidFill>
                <a:effectLst/>
                <a:uLnTx/>
                <a:uFillTx/>
                <a:cs typeface="Arial"/>
                <a:sym typeface="Arial"/>
              </a:rPr>
              <a:t>A sample of helium gas in a balloon has a volume of 6.4 L</a:t>
            </a:r>
            <a:r>
              <a:rPr kumimoji="0" lang="en-US" sz="100" b="0" i="0" u="none" strike="noStrike" kern="0" cap="none" spc="0" normalizeH="0" baseline="0" noProof="0" dirty="0">
                <a:ln>
                  <a:noFill/>
                </a:ln>
                <a:solidFill>
                  <a:schemeClr val="tx1"/>
                </a:solidFill>
                <a:effectLst/>
                <a:uLnTx/>
                <a:uFillTx/>
                <a:cs typeface="Arial"/>
                <a:sym typeface="Arial"/>
              </a:rPr>
              <a:t>iters</a:t>
            </a:r>
            <a:r>
              <a:rPr kumimoji="0" lang="en-US" sz="2400" b="0" i="0" u="none" strike="noStrike" kern="0" cap="none" spc="0" normalizeH="0" baseline="0" noProof="0" dirty="0">
                <a:ln>
                  <a:noFill/>
                </a:ln>
                <a:solidFill>
                  <a:schemeClr val="tx1"/>
                </a:solidFill>
                <a:effectLst/>
                <a:uLnTx/>
                <a:uFillTx/>
                <a:cs typeface="Arial"/>
                <a:sym typeface="Arial"/>
              </a:rPr>
              <a:t> at a pressure of 0.70 atm</a:t>
            </a:r>
            <a:r>
              <a:rPr kumimoji="0" lang="en-US" sz="100" b="0" i="0" u="none" strike="noStrike" kern="0" cap="none" spc="0" normalizeH="0" baseline="0" noProof="0" dirty="0">
                <a:ln>
                  <a:noFill/>
                </a:ln>
                <a:solidFill>
                  <a:schemeClr val="tx1"/>
                </a:solidFill>
                <a:effectLst/>
                <a:uLnTx/>
                <a:uFillTx/>
                <a:cs typeface="Arial"/>
                <a:sym typeface="Arial"/>
              </a:rPr>
              <a:t>ospheres</a:t>
            </a:r>
            <a:r>
              <a:rPr kumimoji="0" lang="en-US" sz="2400" b="0" i="0" u="none" strike="noStrike" kern="0" cap="none" spc="0" normalizeH="0" baseline="0" noProof="0" dirty="0">
                <a:ln>
                  <a:noFill/>
                </a:ln>
                <a:solidFill>
                  <a:schemeClr val="tx1"/>
                </a:solidFill>
                <a:effectLst/>
                <a:uLnTx/>
                <a:uFillTx/>
                <a:cs typeface="Arial"/>
                <a:sym typeface="Arial"/>
              </a:rPr>
              <a:t>. At 1.40 atm</a:t>
            </a:r>
            <a:r>
              <a:rPr kumimoji="0" lang="en-US" sz="100" b="0" i="0" u="none" strike="noStrike" kern="0" cap="none" spc="0" normalizeH="0" baseline="0" noProof="0" dirty="0">
                <a:ln>
                  <a:noFill/>
                </a:ln>
                <a:solidFill>
                  <a:schemeClr val="tx1"/>
                </a:solidFill>
                <a:effectLst/>
                <a:uLnTx/>
                <a:uFillTx/>
                <a:cs typeface="Arial"/>
                <a:sym typeface="Arial"/>
              </a:rPr>
              <a:t>ospheres</a:t>
            </a:r>
            <a:r>
              <a:rPr kumimoji="0" lang="en-US" sz="2400" b="0" i="0" u="none" strike="noStrike" kern="0" cap="none" spc="0" normalizeH="0" baseline="0" noProof="0" dirty="0">
                <a:ln>
                  <a:noFill/>
                </a:ln>
                <a:solidFill>
                  <a:schemeClr val="tx1"/>
                </a:solidFill>
                <a:effectLst/>
                <a:uLnTx/>
                <a:uFillTx/>
                <a:cs typeface="Arial"/>
                <a:sym typeface="Arial"/>
              </a:rPr>
              <a:t> (</a:t>
            </a:r>
            <a:r>
              <a:rPr kumimoji="0" lang="en-US" sz="2400" b="0" i="1" u="none" strike="noStrike" kern="0" cap="none" spc="0" normalizeH="0" baseline="0" noProof="0" dirty="0">
                <a:ln>
                  <a:noFill/>
                </a:ln>
                <a:solidFill>
                  <a:schemeClr val="tx1"/>
                </a:solidFill>
                <a:effectLst/>
                <a:uLnTx/>
                <a:uFillTx/>
                <a:cs typeface="Arial"/>
                <a:sym typeface="Arial"/>
              </a:rPr>
              <a:t>T</a:t>
            </a:r>
            <a:r>
              <a:rPr kumimoji="0" lang="en-US" sz="2400" b="0" i="0" u="none" strike="noStrike" kern="0" cap="none" spc="0" normalizeH="0" baseline="0" noProof="0" dirty="0">
                <a:ln>
                  <a:noFill/>
                </a:ln>
                <a:solidFill>
                  <a:schemeClr val="tx1"/>
                </a:solidFill>
                <a:effectLst/>
                <a:uLnTx/>
                <a:uFillTx/>
                <a:cs typeface="Arial"/>
                <a:sym typeface="Arial"/>
              </a:rPr>
              <a:t> and </a:t>
            </a:r>
            <a:r>
              <a:rPr kumimoji="0" lang="en-US" sz="2400" b="0" i="1" u="none" strike="noStrike" kern="0" cap="none" spc="0" normalizeH="0" baseline="0" noProof="0" dirty="0">
                <a:ln>
                  <a:noFill/>
                </a:ln>
                <a:solidFill>
                  <a:schemeClr val="tx1"/>
                </a:solidFill>
                <a:effectLst/>
                <a:uLnTx/>
                <a:uFillTx/>
                <a:cs typeface="Arial"/>
                <a:sym typeface="Arial"/>
              </a:rPr>
              <a:t>n</a:t>
            </a:r>
            <a:r>
              <a:rPr kumimoji="0" lang="en-US" sz="2400" b="0" i="0" u="none" strike="noStrike" kern="0" cap="none" spc="0" normalizeH="0" baseline="0" noProof="0" dirty="0">
                <a:ln>
                  <a:noFill/>
                </a:ln>
                <a:solidFill>
                  <a:schemeClr val="tx1"/>
                </a:solidFill>
                <a:effectLst/>
                <a:uLnTx/>
                <a:uFillTx/>
                <a:cs typeface="Arial"/>
                <a:sym typeface="Arial"/>
              </a:rPr>
              <a:t> are constant), is the new volume represented by A, B, or C?</a:t>
            </a:r>
          </a:p>
        </p:txBody>
      </p:sp>
      <p:pic>
        <p:nvPicPr>
          <p:cNvPr id="6" name="Content Placeholder 5" descr="The first balloon represents initial volume. Balloon A is smaller than the first. Balloon B is the same size as the first. Balloon C is larger than the first."/>
          <p:cNvPicPr>
            <a:picLocks noGrp="1" noChangeAspect="1"/>
          </p:cNvPicPr>
          <p:nvPr>
            <p:ph sz="quarter" idx="14"/>
          </p:nvPr>
        </p:nvPicPr>
        <p:blipFill>
          <a:blip r:embed="rId2"/>
          <a:stretch>
            <a:fillRect/>
          </a:stretch>
        </p:blipFill>
        <p:spPr>
          <a:xfrm>
            <a:off x="1925929" y="3060619"/>
            <a:ext cx="4761200" cy="3081968"/>
          </a:xfrm>
          <a:prstGeom prst="rect">
            <a:avLst/>
          </a:prstGeom>
        </p:spPr>
      </p:pic>
    </p:spTree>
    <p:extLst>
      <p:ext uri="{BB962C8B-B14F-4D97-AF65-F5344CB8AC3E}">
        <p14:creationId xmlns:p14="http://schemas.microsoft.com/office/powerpoint/2010/main" val="1839065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4</a:t>
            </a:r>
          </a:p>
        </p:txBody>
      </p:sp>
      <p:sp>
        <p:nvSpPr>
          <p:cNvPr id="5" name="Content Placeholder 4"/>
          <p:cNvSpPr>
            <a:spLocks noGrp="1"/>
          </p:cNvSpPr>
          <p:nvPr>
            <p:ph sz="quarter" idx="14"/>
          </p:nvPr>
        </p:nvSpPr>
        <p:spPr>
          <a:xfrm>
            <a:off x="457201" y="1542421"/>
            <a:ext cx="8321040" cy="1215527"/>
          </a:xfrm>
        </p:spPr>
        <p:txBody>
          <a:bodyPr/>
          <a:lstStyle/>
          <a:p>
            <a:pPr marL="432"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0" i="0" u="none" strike="noStrike" kern="0" cap="none" spc="0" normalizeH="0" baseline="0" noProof="0" dirty="0">
                <a:ln>
                  <a:noFill/>
                </a:ln>
                <a:solidFill>
                  <a:schemeClr val="tx1"/>
                </a:solidFill>
                <a:effectLst/>
                <a:uLnTx/>
                <a:uFillTx/>
                <a:cs typeface="Arial"/>
                <a:sym typeface="Arial"/>
              </a:rPr>
              <a:t>A sample of helium gas in a balloon has a volume of 6.4 L</a:t>
            </a:r>
            <a:r>
              <a:rPr kumimoji="0" lang="en-US" sz="100" b="0" i="0" u="none" strike="noStrike" kern="0" cap="none" spc="0" normalizeH="0" baseline="0" noProof="0" dirty="0">
                <a:ln>
                  <a:noFill/>
                </a:ln>
                <a:solidFill>
                  <a:schemeClr val="tx1"/>
                </a:solidFill>
                <a:effectLst/>
                <a:uLnTx/>
                <a:uFillTx/>
                <a:cs typeface="Arial"/>
                <a:sym typeface="Arial"/>
              </a:rPr>
              <a:t>iters</a:t>
            </a:r>
            <a:r>
              <a:rPr kumimoji="0" lang="en-US" sz="2400" b="0" i="0" u="none" strike="noStrike" kern="0" cap="none" spc="0" normalizeH="0" baseline="0" noProof="0" dirty="0">
                <a:ln>
                  <a:noFill/>
                </a:ln>
                <a:solidFill>
                  <a:schemeClr val="tx1"/>
                </a:solidFill>
                <a:effectLst/>
                <a:uLnTx/>
                <a:uFillTx/>
                <a:cs typeface="Arial"/>
                <a:sym typeface="Arial"/>
              </a:rPr>
              <a:t> at a pressure of 0.70 atm</a:t>
            </a:r>
            <a:r>
              <a:rPr kumimoji="0" lang="en-US" sz="100" b="0" i="0" u="none" strike="noStrike" kern="0" cap="none" spc="0" normalizeH="0" baseline="0" noProof="0" dirty="0">
                <a:ln>
                  <a:noFill/>
                </a:ln>
                <a:solidFill>
                  <a:schemeClr val="tx1"/>
                </a:solidFill>
                <a:effectLst/>
                <a:uLnTx/>
                <a:uFillTx/>
                <a:cs typeface="Arial"/>
                <a:sym typeface="Arial"/>
              </a:rPr>
              <a:t>ospheres</a:t>
            </a:r>
            <a:r>
              <a:rPr kumimoji="0" lang="en-US" sz="2400" b="0" i="0" u="none" strike="noStrike" kern="0" cap="none" spc="0" normalizeH="0" baseline="0" noProof="0" dirty="0">
                <a:ln>
                  <a:noFill/>
                </a:ln>
                <a:solidFill>
                  <a:schemeClr val="tx1"/>
                </a:solidFill>
                <a:effectLst/>
                <a:uLnTx/>
                <a:uFillTx/>
                <a:cs typeface="Arial"/>
                <a:sym typeface="Arial"/>
              </a:rPr>
              <a:t>. At 1.40 atm</a:t>
            </a:r>
            <a:r>
              <a:rPr kumimoji="0" lang="en-US" sz="100" b="0" i="0" u="none" strike="noStrike" kern="0" cap="none" spc="0" normalizeH="0" baseline="0" noProof="0" dirty="0">
                <a:ln>
                  <a:noFill/>
                </a:ln>
                <a:solidFill>
                  <a:schemeClr val="tx1"/>
                </a:solidFill>
                <a:effectLst/>
                <a:uLnTx/>
                <a:uFillTx/>
                <a:cs typeface="Arial"/>
                <a:sym typeface="Arial"/>
              </a:rPr>
              <a:t>ospheres</a:t>
            </a:r>
            <a:r>
              <a:rPr kumimoji="0" lang="en-US" sz="2400" b="0" i="0" u="none" strike="noStrike" kern="0" cap="none" spc="0" normalizeH="0" baseline="0" noProof="0" dirty="0">
                <a:ln>
                  <a:noFill/>
                </a:ln>
                <a:solidFill>
                  <a:schemeClr val="tx1"/>
                </a:solidFill>
                <a:effectLst/>
                <a:uLnTx/>
                <a:uFillTx/>
                <a:cs typeface="Arial"/>
                <a:sym typeface="Arial"/>
              </a:rPr>
              <a:t> (</a:t>
            </a:r>
            <a:r>
              <a:rPr kumimoji="0" lang="en-US" sz="2400" b="0" i="1" u="none" strike="noStrike" kern="0" cap="none" spc="0" normalizeH="0" baseline="0" noProof="0" dirty="0">
                <a:ln>
                  <a:noFill/>
                </a:ln>
                <a:solidFill>
                  <a:schemeClr val="tx1"/>
                </a:solidFill>
                <a:effectLst/>
                <a:uLnTx/>
                <a:uFillTx/>
                <a:cs typeface="Arial"/>
                <a:sym typeface="Arial"/>
              </a:rPr>
              <a:t>T</a:t>
            </a:r>
            <a:r>
              <a:rPr kumimoji="0" lang="en-US" sz="2400" b="0" i="0" u="none" strike="noStrike" kern="0" cap="none" spc="0" normalizeH="0" baseline="0" noProof="0" dirty="0">
                <a:ln>
                  <a:noFill/>
                </a:ln>
                <a:solidFill>
                  <a:schemeClr val="tx1"/>
                </a:solidFill>
                <a:effectLst/>
                <a:uLnTx/>
                <a:uFillTx/>
                <a:cs typeface="Arial"/>
                <a:sym typeface="Arial"/>
              </a:rPr>
              <a:t> and </a:t>
            </a:r>
            <a:r>
              <a:rPr kumimoji="0" lang="en-US" sz="2400" b="0" i="1" u="none" strike="noStrike" kern="0" cap="none" spc="0" normalizeH="0" baseline="0" noProof="0" dirty="0">
                <a:ln>
                  <a:noFill/>
                </a:ln>
                <a:solidFill>
                  <a:schemeClr val="tx1"/>
                </a:solidFill>
                <a:effectLst/>
                <a:uLnTx/>
                <a:uFillTx/>
                <a:cs typeface="Arial"/>
                <a:sym typeface="Arial"/>
              </a:rPr>
              <a:t>n</a:t>
            </a:r>
            <a:r>
              <a:rPr kumimoji="0" lang="en-US" sz="2400" b="0" i="0" u="none" strike="noStrike" kern="0" cap="none" spc="0" normalizeH="0" baseline="0" noProof="0" dirty="0">
                <a:ln>
                  <a:noFill/>
                </a:ln>
                <a:solidFill>
                  <a:schemeClr val="tx1"/>
                </a:solidFill>
                <a:effectLst/>
                <a:uLnTx/>
                <a:uFillTx/>
                <a:cs typeface="Arial"/>
                <a:sym typeface="Arial"/>
              </a:rPr>
              <a:t> are constant), is the new volume represented by A, B, or C?</a:t>
            </a:r>
          </a:p>
        </p:txBody>
      </p:sp>
      <p:pic>
        <p:nvPicPr>
          <p:cNvPr id="2" name="Content Placeholder 1" descr="The first balloon represents initial volume. Balloon A is smaller than the first. Balloon B is the same size as the first. Balloon C is larger than the first."/>
          <p:cNvPicPr>
            <a:picLocks noGrp="1" noChangeAspect="1"/>
          </p:cNvPicPr>
          <p:nvPr>
            <p:ph sz="quarter" idx="15"/>
          </p:nvPr>
        </p:nvPicPr>
        <p:blipFill>
          <a:blip r:embed="rId2"/>
          <a:stretch>
            <a:fillRect/>
          </a:stretch>
        </p:blipFill>
        <p:spPr>
          <a:xfrm>
            <a:off x="2978267" y="2955052"/>
            <a:ext cx="3187467" cy="2060689"/>
          </a:xfrm>
          <a:prstGeom prst="rect">
            <a:avLst/>
          </a:prstGeom>
        </p:spPr>
      </p:pic>
      <p:sp>
        <p:nvSpPr>
          <p:cNvPr id="7" name="Content Placeholder 6"/>
          <p:cNvSpPr>
            <a:spLocks noGrp="1"/>
          </p:cNvSpPr>
          <p:nvPr>
            <p:ph sz="quarter" idx="16"/>
          </p:nvPr>
        </p:nvSpPr>
        <p:spPr>
          <a:xfrm>
            <a:off x="454672" y="5212845"/>
            <a:ext cx="8409109" cy="833994"/>
          </a:xfrm>
        </p:spPr>
        <p:txBody>
          <a:bodyPr/>
          <a:lstStyle/>
          <a:p>
            <a:pPr marL="432" indent="0">
              <a:buNone/>
            </a:pPr>
            <a:r>
              <a:rPr lang="en-IN" sz="2400" dirty="0"/>
              <a:t>At a higher pressure (</a:t>
            </a:r>
            <a:r>
              <a:rPr lang="en-IN" sz="2400" i="1" dirty="0"/>
              <a:t>T</a:t>
            </a:r>
            <a:r>
              <a:rPr lang="en-IN" sz="2400" dirty="0"/>
              <a:t> and </a:t>
            </a:r>
            <a:r>
              <a:rPr lang="en-IN" sz="2400" i="1" dirty="0"/>
              <a:t>n</a:t>
            </a:r>
            <a:r>
              <a:rPr lang="en-IN" sz="2400" dirty="0"/>
              <a:t> constant), the new volume is represented by the smallest balloon, A.</a:t>
            </a:r>
          </a:p>
        </p:txBody>
      </p:sp>
    </p:spTree>
    <p:extLst>
      <p:ext uri="{BB962C8B-B14F-4D97-AF65-F5344CB8AC3E}">
        <p14:creationId xmlns:p14="http://schemas.microsoft.com/office/powerpoint/2010/main" val="2728175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5371"/>
            <a:ext cx="8359254" cy="1097279"/>
          </a:xfrm>
        </p:spPr>
        <p:txBody>
          <a:bodyPr/>
          <a:lstStyle/>
          <a:p>
            <a:r>
              <a:rPr lang="en-IN" sz="3400" dirty="0"/>
              <a:t>8.3 Temperature and Volume: Charles’s Law</a:t>
            </a:r>
          </a:p>
        </p:txBody>
      </p:sp>
      <p:sp>
        <p:nvSpPr>
          <p:cNvPr id="5" name="Content Placeholder 4"/>
          <p:cNvSpPr>
            <a:spLocks noGrp="1"/>
          </p:cNvSpPr>
          <p:nvPr>
            <p:ph sz="quarter" idx="14"/>
          </p:nvPr>
        </p:nvSpPr>
        <p:spPr>
          <a:xfrm>
            <a:off x="457200" y="1542421"/>
            <a:ext cx="5220269" cy="2879454"/>
          </a:xfrm>
        </p:spPr>
        <p:txBody>
          <a:bodyPr/>
          <a:lstStyle/>
          <a:p>
            <a:pPr marL="432" indent="0">
              <a:buNone/>
            </a:pPr>
            <a:r>
              <a:rPr lang="en-IN" sz="2400" dirty="0"/>
              <a:t>If we increase the temperature of a gas sample, kinetic molecular theory states that the motion (kinetic energy) of the gas particles will also increase.</a:t>
            </a:r>
          </a:p>
          <a:p>
            <a:pPr marL="432" indent="0">
              <a:buNone/>
            </a:pPr>
            <a:r>
              <a:rPr lang="en-IN" sz="2400" dirty="0"/>
              <a:t>If the amount and pressure of the gas is held constant, the volume of the container will increase.</a:t>
            </a:r>
          </a:p>
        </p:txBody>
      </p:sp>
      <p:pic>
        <p:nvPicPr>
          <p:cNvPr id="2" name="Content Placeholder 1" descr="Hot air balloons rise into the atmosphere"/>
          <p:cNvPicPr>
            <a:picLocks noGrp="1" noChangeAspect="1"/>
          </p:cNvPicPr>
          <p:nvPr>
            <p:ph sz="quarter" idx="16"/>
          </p:nvPr>
        </p:nvPicPr>
        <p:blipFill>
          <a:blip r:embed="rId2"/>
          <a:stretch>
            <a:fillRect/>
          </a:stretch>
        </p:blipFill>
        <p:spPr>
          <a:xfrm>
            <a:off x="5886608" y="1678623"/>
            <a:ext cx="3069908" cy="2046605"/>
          </a:xfrm>
          <a:prstGeom prst="rect">
            <a:avLst/>
          </a:prstGeom>
        </p:spPr>
      </p:pic>
      <p:sp>
        <p:nvSpPr>
          <p:cNvPr id="6" name="Content Placeholder 5"/>
          <p:cNvSpPr>
            <a:spLocks noGrp="1"/>
          </p:cNvSpPr>
          <p:nvPr>
            <p:ph sz="quarter" idx="15"/>
          </p:nvPr>
        </p:nvSpPr>
        <p:spPr>
          <a:xfrm>
            <a:off x="457200" y="4641330"/>
            <a:ext cx="8462682" cy="1240855"/>
          </a:xfrm>
        </p:spPr>
        <p:txBody>
          <a:bodyPr/>
          <a:lstStyle/>
          <a:p>
            <a:pPr marL="432" indent="0">
              <a:buNone/>
            </a:pPr>
            <a:r>
              <a:rPr lang="en-IN" sz="2400" b="1" dirty="0"/>
              <a:t>Learning Goal </a:t>
            </a:r>
            <a:r>
              <a:rPr lang="en-IN" sz="2400" dirty="0"/>
              <a:t>Use the temperature–volume relationship (Charles’s law) to calculate the unknown temperature or volume when the pressure and amount of gas do not change.</a:t>
            </a:r>
          </a:p>
        </p:txBody>
      </p:sp>
    </p:spTree>
    <p:extLst>
      <p:ext uri="{BB962C8B-B14F-4D97-AF65-F5344CB8AC3E}">
        <p14:creationId xmlns:p14="http://schemas.microsoft.com/office/powerpoint/2010/main" val="1373627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Charles’s Law</a:t>
            </a:r>
          </a:p>
        </p:txBody>
      </p:sp>
      <p:sp>
        <p:nvSpPr>
          <p:cNvPr id="5" name="Content Placeholder 4"/>
          <p:cNvSpPr>
            <a:spLocks noGrp="1"/>
          </p:cNvSpPr>
          <p:nvPr>
            <p:ph sz="quarter" idx="14"/>
          </p:nvPr>
        </p:nvSpPr>
        <p:spPr>
          <a:xfrm>
            <a:off x="457200" y="1542421"/>
            <a:ext cx="4654446" cy="1320700"/>
          </a:xfrm>
        </p:spPr>
        <p:txBody>
          <a:bodyPr/>
          <a:lstStyle/>
          <a:p>
            <a:pPr marL="432" indent="0">
              <a:buNone/>
            </a:pPr>
            <a:r>
              <a:rPr lang="en-IN" sz="2400" dirty="0"/>
              <a:t>In </a:t>
            </a:r>
            <a:r>
              <a:rPr lang="en-IN" sz="2400" b="1" dirty="0"/>
              <a:t>Charles’s law</a:t>
            </a:r>
            <a:r>
              <a:rPr lang="en-IN" sz="2400" dirty="0"/>
              <a:t>,</a:t>
            </a:r>
          </a:p>
          <a:p>
            <a:r>
              <a:rPr lang="en-IN" sz="2400" dirty="0"/>
              <a:t>the Kelvin temperature of a gas is directly related to the volume</a:t>
            </a:r>
          </a:p>
        </p:txBody>
      </p:sp>
      <p:graphicFrame>
        <p:nvGraphicFramePr>
          <p:cNvPr id="2" name="Object 1" descr="V sub 1 over T sub 1 = V sub 2 over T sub 2."/>
          <p:cNvGraphicFramePr>
            <a:graphicFrameLocks noChangeAspect="1"/>
          </p:cNvGraphicFramePr>
          <p:nvPr>
            <p:extLst/>
          </p:nvPr>
        </p:nvGraphicFramePr>
        <p:xfrm>
          <a:off x="1084184" y="2994971"/>
          <a:ext cx="1028700" cy="825500"/>
        </p:xfrm>
        <a:graphic>
          <a:graphicData uri="http://schemas.openxmlformats.org/presentationml/2006/ole">
            <mc:AlternateContent xmlns:mc="http://schemas.openxmlformats.org/markup-compatibility/2006">
              <mc:Choice xmlns:v="urn:schemas-microsoft-com:vml" Requires="v">
                <p:oleObj spid="_x0000_s19463" name="Equation" r:id="rId4" imgW="1028520" imgH="825480" progId="Equation.DSMT4">
                  <p:embed/>
                </p:oleObj>
              </mc:Choice>
              <mc:Fallback>
                <p:oleObj name="Equation" r:id="rId4" imgW="1028520" imgH="825480" progId="Equation.DSMT4">
                  <p:embed/>
                  <p:pic>
                    <p:nvPicPr>
                      <p:cNvPr id="2" name="Object 1" descr="V sub 1 over T sub 1 = V sub 2 over T sub 2."/>
                      <p:cNvPicPr/>
                      <p:nvPr/>
                    </p:nvPicPr>
                    <p:blipFill>
                      <a:blip r:embed="rId5"/>
                      <a:stretch>
                        <a:fillRect/>
                      </a:stretch>
                    </p:blipFill>
                    <p:spPr>
                      <a:xfrm>
                        <a:off x="1084184" y="2994971"/>
                        <a:ext cx="1028700" cy="825500"/>
                      </a:xfrm>
                      <a:prstGeom prst="rect">
                        <a:avLst/>
                      </a:prstGeom>
                    </p:spPr>
                  </p:pic>
                </p:oleObj>
              </mc:Fallback>
            </mc:AlternateContent>
          </a:graphicData>
        </a:graphic>
      </p:graphicFrame>
      <p:sp>
        <p:nvSpPr>
          <p:cNvPr id="6" name="Content Placeholder 5"/>
          <p:cNvSpPr>
            <a:spLocks noGrp="1"/>
          </p:cNvSpPr>
          <p:nvPr>
            <p:ph sz="quarter" idx="15"/>
          </p:nvPr>
        </p:nvSpPr>
        <p:spPr>
          <a:xfrm>
            <a:off x="454672" y="3952320"/>
            <a:ext cx="4656974" cy="2403510"/>
          </a:xfrm>
        </p:spPr>
        <p:txBody>
          <a:bodyPr/>
          <a:lstStyle/>
          <a:p>
            <a:r>
              <a:rPr lang="en-IN" sz="2400" dirty="0"/>
              <a:t>pressure and moles of gas are constant</a:t>
            </a:r>
          </a:p>
          <a:p>
            <a:r>
              <a:rPr lang="en-IN" sz="2400" dirty="0"/>
              <a:t>when the temperature of a sample of gas increases, its volume increases at a constant pressure</a:t>
            </a:r>
          </a:p>
        </p:txBody>
      </p:sp>
      <p:pic>
        <p:nvPicPr>
          <p:cNvPr id="3" name="Content Placeholder 2" descr="Gas particles fill a cylinder with a piston lowered to the halfway point. For long description in Notes pane, press F6."/>
          <p:cNvPicPr>
            <a:picLocks noGrp="1" noChangeAspect="1"/>
          </p:cNvPicPr>
          <p:nvPr>
            <p:ph sz="quarter" idx="16"/>
          </p:nvPr>
        </p:nvPicPr>
        <p:blipFill>
          <a:blip r:embed="rId6"/>
          <a:stretch>
            <a:fillRect/>
          </a:stretch>
        </p:blipFill>
        <p:spPr>
          <a:xfrm>
            <a:off x="5439585" y="1567523"/>
            <a:ext cx="3247215" cy="4243341"/>
          </a:xfrm>
          <a:prstGeom prst="rect">
            <a:avLst/>
          </a:prstGeom>
        </p:spPr>
      </p:pic>
    </p:spTree>
    <p:extLst>
      <p:ext uri="{BB962C8B-B14F-4D97-AF65-F5344CB8AC3E}">
        <p14:creationId xmlns:p14="http://schemas.microsoft.com/office/powerpoint/2010/main" val="2293308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Charles’s Law: </a:t>
            </a:r>
            <a:r>
              <a:rPr lang="en-IN" i="1" dirty="0"/>
              <a:t>V</a:t>
            </a:r>
            <a:r>
              <a:rPr lang="en-IN" dirty="0"/>
              <a:t> and </a:t>
            </a:r>
            <a:r>
              <a:rPr lang="en-IN" i="1" dirty="0"/>
              <a:t>T</a:t>
            </a:r>
          </a:p>
        </p:txBody>
      </p:sp>
      <p:sp>
        <p:nvSpPr>
          <p:cNvPr id="5" name="Content Placeholder 4"/>
          <p:cNvSpPr>
            <a:spLocks noGrp="1"/>
          </p:cNvSpPr>
          <p:nvPr>
            <p:ph sz="quarter" idx="14"/>
          </p:nvPr>
        </p:nvSpPr>
        <p:spPr>
          <a:xfrm>
            <a:off x="457200" y="1542421"/>
            <a:ext cx="8229600" cy="466261"/>
          </a:xfrm>
        </p:spPr>
        <p:txBody>
          <a:bodyPr/>
          <a:lstStyle/>
          <a:p>
            <a:r>
              <a:rPr lang="en-IN" sz="2400" dirty="0"/>
              <a:t>For two conditions, Charles’s law is written</a:t>
            </a:r>
          </a:p>
        </p:txBody>
      </p:sp>
      <p:graphicFrame>
        <p:nvGraphicFramePr>
          <p:cNvPr id="2" name="Object 1" descr="V sub 1 over T sub 1 = V sub 2 over T sub 2. P and n are constant."/>
          <p:cNvGraphicFramePr>
            <a:graphicFrameLocks noChangeAspect="1"/>
          </p:cNvGraphicFramePr>
          <p:nvPr>
            <p:extLst/>
          </p:nvPr>
        </p:nvGraphicFramePr>
        <p:xfrm>
          <a:off x="1666719" y="2217877"/>
          <a:ext cx="4330700" cy="825500"/>
        </p:xfrm>
        <a:graphic>
          <a:graphicData uri="http://schemas.openxmlformats.org/presentationml/2006/ole">
            <mc:AlternateContent xmlns:mc="http://schemas.openxmlformats.org/markup-compatibility/2006">
              <mc:Choice xmlns:v="urn:schemas-microsoft-com:vml" Requires="v">
                <p:oleObj spid="_x0000_s20497" name="Equation" r:id="rId3" imgW="4330440" imgH="825480" progId="Equation.DSMT4">
                  <p:embed/>
                </p:oleObj>
              </mc:Choice>
              <mc:Fallback>
                <p:oleObj name="Equation" r:id="rId3" imgW="4330440" imgH="825480" progId="Equation.DSMT4">
                  <p:embed/>
                  <p:pic>
                    <p:nvPicPr>
                      <p:cNvPr id="2" name="Object 1" descr="V sub 1 over T sub 1 = V sub 2 over T sub 2. P and n are constant."/>
                      <p:cNvPicPr/>
                      <p:nvPr/>
                    </p:nvPicPr>
                    <p:blipFill>
                      <a:blip r:embed="rId4"/>
                      <a:stretch>
                        <a:fillRect/>
                      </a:stretch>
                    </p:blipFill>
                    <p:spPr>
                      <a:xfrm>
                        <a:off x="1666719" y="2217877"/>
                        <a:ext cx="4330700" cy="825500"/>
                      </a:xfrm>
                      <a:prstGeom prst="rect">
                        <a:avLst/>
                      </a:prstGeom>
                    </p:spPr>
                  </p:pic>
                </p:oleObj>
              </mc:Fallback>
            </mc:AlternateContent>
          </a:graphicData>
        </a:graphic>
      </p:graphicFrame>
      <p:sp>
        <p:nvSpPr>
          <p:cNvPr id="6" name="Content Placeholder 5"/>
          <p:cNvSpPr>
            <a:spLocks noGrp="1"/>
          </p:cNvSpPr>
          <p:nvPr>
            <p:ph sz="quarter" idx="15"/>
          </p:nvPr>
        </p:nvSpPr>
        <p:spPr>
          <a:xfrm>
            <a:off x="454672" y="3213720"/>
            <a:ext cx="5542747" cy="408022"/>
          </a:xfrm>
        </p:spPr>
        <p:txBody>
          <a:bodyPr/>
          <a:lstStyle/>
          <a:p>
            <a:r>
              <a:rPr lang="en-IN" sz="2400" dirty="0"/>
              <a:t>Rearranging Charles’s law to solve for</a:t>
            </a:r>
          </a:p>
        </p:txBody>
      </p:sp>
      <p:graphicFrame>
        <p:nvGraphicFramePr>
          <p:cNvPr id="3" name="Object 2" descr="V sub 2&#10;"/>
          <p:cNvGraphicFramePr>
            <a:graphicFrameLocks noChangeAspect="1"/>
          </p:cNvGraphicFramePr>
          <p:nvPr>
            <p:extLst/>
          </p:nvPr>
        </p:nvGraphicFramePr>
        <p:xfrm>
          <a:off x="6136728" y="3236028"/>
          <a:ext cx="368300" cy="381000"/>
        </p:xfrm>
        <a:graphic>
          <a:graphicData uri="http://schemas.openxmlformats.org/presentationml/2006/ole">
            <mc:AlternateContent xmlns:mc="http://schemas.openxmlformats.org/markup-compatibility/2006">
              <mc:Choice xmlns:v="urn:schemas-microsoft-com:vml" Requires="v">
                <p:oleObj spid="_x0000_s20498" name="Equation" r:id="rId5" imgW="368280" imgH="380880" progId="Equation.DSMT4">
                  <p:embed/>
                </p:oleObj>
              </mc:Choice>
              <mc:Fallback>
                <p:oleObj name="Equation" r:id="rId5" imgW="368280" imgH="380880" progId="Equation.DSMT4">
                  <p:embed/>
                  <p:pic>
                    <p:nvPicPr>
                      <p:cNvPr id="3" name="Object 2" descr="V sub 2&#10;"/>
                      <p:cNvPicPr/>
                      <p:nvPr/>
                    </p:nvPicPr>
                    <p:blipFill>
                      <a:blip r:embed="rId6"/>
                      <a:stretch>
                        <a:fillRect/>
                      </a:stretch>
                    </p:blipFill>
                    <p:spPr>
                      <a:xfrm>
                        <a:off x="6136728" y="3236028"/>
                        <a:ext cx="368300" cy="381000"/>
                      </a:xfrm>
                      <a:prstGeom prst="rect">
                        <a:avLst/>
                      </a:prstGeom>
                    </p:spPr>
                  </p:pic>
                </p:oleObj>
              </mc:Fallback>
            </mc:AlternateContent>
          </a:graphicData>
        </a:graphic>
      </p:graphicFrame>
      <p:sp>
        <p:nvSpPr>
          <p:cNvPr id="7" name="Content Placeholder 6"/>
          <p:cNvSpPr>
            <a:spLocks noGrp="1"/>
          </p:cNvSpPr>
          <p:nvPr>
            <p:ph sz="quarter" idx="16"/>
          </p:nvPr>
        </p:nvSpPr>
        <p:spPr>
          <a:xfrm>
            <a:off x="6631640" y="3216798"/>
            <a:ext cx="1956216" cy="400230"/>
          </a:xfrm>
        </p:spPr>
        <p:txBody>
          <a:bodyPr/>
          <a:lstStyle/>
          <a:p>
            <a:pPr marL="432" indent="0">
              <a:buNone/>
            </a:pPr>
            <a:r>
              <a:rPr lang="en-IN" sz="2400" dirty="0"/>
              <a:t>we obtain the</a:t>
            </a:r>
          </a:p>
        </p:txBody>
      </p:sp>
      <p:sp>
        <p:nvSpPr>
          <p:cNvPr id="8" name="Content Placeholder 7"/>
          <p:cNvSpPr>
            <a:spLocks noGrp="1"/>
          </p:cNvSpPr>
          <p:nvPr>
            <p:ph sz="quarter" idx="17"/>
          </p:nvPr>
        </p:nvSpPr>
        <p:spPr>
          <a:xfrm>
            <a:off x="454672" y="3684495"/>
            <a:ext cx="3732767" cy="457200"/>
          </a:xfrm>
        </p:spPr>
        <p:txBody>
          <a:bodyPr/>
          <a:lstStyle/>
          <a:p>
            <a:pPr marL="255600" indent="0">
              <a:buNone/>
            </a:pPr>
            <a:r>
              <a:rPr lang="en-IN" sz="2400" dirty="0"/>
              <a:t>following:</a:t>
            </a:r>
          </a:p>
        </p:txBody>
      </p:sp>
      <p:graphicFrame>
        <p:nvGraphicFramePr>
          <p:cNvPr id="16" name="Object 15" descr="First. V sub 1 times start fraction T sub 2 over T sub 1 end fraction = V sub 2 times start fraction T sub 1 over T sub 1 end fraction. Second. V sub 2 = V sub 1 times start fraction T sub 2 over T sub 1 end fraction."/>
          <p:cNvGraphicFramePr>
            <a:graphicFrameLocks noChangeAspect="1"/>
          </p:cNvGraphicFramePr>
          <p:nvPr>
            <p:extLst/>
          </p:nvPr>
        </p:nvGraphicFramePr>
        <p:xfrm>
          <a:off x="2294978" y="4490079"/>
          <a:ext cx="4025900" cy="825500"/>
        </p:xfrm>
        <a:graphic>
          <a:graphicData uri="http://schemas.openxmlformats.org/presentationml/2006/ole">
            <mc:AlternateContent xmlns:mc="http://schemas.openxmlformats.org/markup-compatibility/2006">
              <mc:Choice xmlns:v="urn:schemas-microsoft-com:vml" Requires="v">
                <p:oleObj spid="_x0000_s20499" name="Equation" r:id="rId7" imgW="4025880" imgH="825480" progId="Equation.DSMT4">
                  <p:embed/>
                </p:oleObj>
              </mc:Choice>
              <mc:Fallback>
                <p:oleObj name="Equation" r:id="rId7" imgW="4025880" imgH="825480" progId="Equation.DSMT4">
                  <p:embed/>
                  <p:pic>
                    <p:nvPicPr>
                      <p:cNvPr id="16" name="Object 15" descr="First. V sub 1 times start fraction T sub 2 over T sub 1 end fraction = V sub 2 times start fraction T sub 1 over T sub 1 end fraction. Second. V sub 2 = V sub 1 times start fraction T sub 2 over T sub 1 end fraction."/>
                      <p:cNvPicPr/>
                      <p:nvPr/>
                    </p:nvPicPr>
                    <p:blipFill>
                      <a:blip r:embed="rId8"/>
                      <a:stretch>
                        <a:fillRect/>
                      </a:stretch>
                    </p:blipFill>
                    <p:spPr>
                      <a:xfrm>
                        <a:off x="2294978" y="4490079"/>
                        <a:ext cx="4025900" cy="825500"/>
                      </a:xfrm>
                      <a:prstGeom prst="rect">
                        <a:avLst/>
                      </a:prstGeom>
                    </p:spPr>
                  </p:pic>
                </p:oleObj>
              </mc:Fallback>
            </mc:AlternateContent>
          </a:graphicData>
        </a:graphic>
      </p:graphicFrame>
    </p:spTree>
    <p:extLst>
      <p:ext uri="{BB962C8B-B14F-4D97-AF65-F5344CB8AC3E}">
        <p14:creationId xmlns:p14="http://schemas.microsoft.com/office/powerpoint/2010/main" val="1453977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3E5F9-01AC-4900-8187-E81B4B66F0D9}"/>
              </a:ext>
            </a:extLst>
          </p:cNvPr>
          <p:cNvSpPr>
            <a:spLocks noGrp="1"/>
          </p:cNvSpPr>
          <p:nvPr>
            <p:ph type="title"/>
          </p:nvPr>
        </p:nvSpPr>
        <p:spPr/>
        <p:txBody>
          <a:bodyPr/>
          <a:lstStyle/>
          <a:p>
            <a:r>
              <a:rPr lang="en-US" dirty="0"/>
              <a:t>Learning Check 1</a:t>
            </a:r>
          </a:p>
        </p:txBody>
      </p:sp>
      <p:sp>
        <p:nvSpPr>
          <p:cNvPr id="3" name="Content Placeholder 2">
            <a:extLst>
              <a:ext uri="{FF2B5EF4-FFF2-40B4-BE49-F238E27FC236}">
                <a16:creationId xmlns:a16="http://schemas.microsoft.com/office/drawing/2014/main" id="{3D15CDD0-E5DD-460C-BF3C-4A766CFC8C49}"/>
              </a:ext>
            </a:extLst>
          </p:cNvPr>
          <p:cNvSpPr>
            <a:spLocks noGrp="1"/>
          </p:cNvSpPr>
          <p:nvPr>
            <p:ph sz="quarter" idx="13"/>
          </p:nvPr>
        </p:nvSpPr>
        <p:spPr>
          <a:xfrm>
            <a:off x="457200" y="1667947"/>
            <a:ext cx="4774367" cy="493700"/>
          </a:xfrm>
        </p:spPr>
        <p:txBody>
          <a:bodyPr/>
          <a:lstStyle/>
          <a:p>
            <a:pPr marL="432" indent="0">
              <a:buNone/>
            </a:pPr>
            <a:r>
              <a:rPr lang="en-US" dirty="0"/>
              <a:t>Solve Charles’s law expression for</a:t>
            </a:r>
          </a:p>
        </p:txBody>
      </p:sp>
      <p:graphicFrame>
        <p:nvGraphicFramePr>
          <p:cNvPr id="5" name="Object 4" descr="T sub 2.&#10;"/>
          <p:cNvGraphicFramePr>
            <a:graphicFrameLocks noChangeAspect="1"/>
          </p:cNvGraphicFramePr>
          <p:nvPr>
            <p:extLst/>
          </p:nvPr>
        </p:nvGraphicFramePr>
        <p:xfrm>
          <a:off x="5356516" y="1703807"/>
          <a:ext cx="368300" cy="381000"/>
        </p:xfrm>
        <a:graphic>
          <a:graphicData uri="http://schemas.openxmlformats.org/presentationml/2006/ole">
            <mc:AlternateContent xmlns:mc="http://schemas.openxmlformats.org/markup-compatibility/2006">
              <mc:Choice xmlns:v="urn:schemas-microsoft-com:vml" Requires="v">
                <p:oleObj spid="_x0000_s21516" name="Equation" r:id="rId3" imgW="368280" imgH="380880" progId="Equation.DSMT4">
                  <p:embed/>
                </p:oleObj>
              </mc:Choice>
              <mc:Fallback>
                <p:oleObj name="Equation" r:id="rId3" imgW="368280" imgH="380880" progId="Equation.DSMT4">
                  <p:embed/>
                  <p:pic>
                    <p:nvPicPr>
                      <p:cNvPr id="5" name="Object 4" descr="T sub 2.&#10;"/>
                      <p:cNvPicPr/>
                      <p:nvPr/>
                    </p:nvPicPr>
                    <p:blipFill>
                      <a:blip r:embed="rId4"/>
                      <a:stretch>
                        <a:fillRect/>
                      </a:stretch>
                    </p:blipFill>
                    <p:spPr>
                      <a:xfrm>
                        <a:off x="5356516" y="1703807"/>
                        <a:ext cx="368300" cy="381000"/>
                      </a:xfrm>
                      <a:prstGeom prst="rect">
                        <a:avLst/>
                      </a:prstGeom>
                    </p:spPr>
                  </p:pic>
                </p:oleObj>
              </mc:Fallback>
            </mc:AlternateContent>
          </a:graphicData>
        </a:graphic>
      </p:graphicFrame>
      <p:graphicFrame>
        <p:nvGraphicFramePr>
          <p:cNvPr id="4" name="Object 3" descr="V sub 1 over T sub 1 = V sub 2 over T sub 2.">
            <a:extLst>
              <a:ext uri="{FF2B5EF4-FFF2-40B4-BE49-F238E27FC236}">
                <a16:creationId xmlns:a16="http://schemas.microsoft.com/office/drawing/2014/main" id="{7C8EBBA7-4D3F-49FF-B494-7641500D7DF4}"/>
              </a:ext>
            </a:extLst>
          </p:cNvPr>
          <p:cNvGraphicFramePr>
            <a:graphicFrameLocks noChangeAspect="1"/>
          </p:cNvGraphicFramePr>
          <p:nvPr>
            <p:extLst/>
          </p:nvPr>
        </p:nvGraphicFramePr>
        <p:xfrm>
          <a:off x="6076701" y="1577723"/>
          <a:ext cx="1028700" cy="825500"/>
        </p:xfrm>
        <a:graphic>
          <a:graphicData uri="http://schemas.openxmlformats.org/presentationml/2006/ole">
            <mc:AlternateContent xmlns:mc="http://schemas.openxmlformats.org/markup-compatibility/2006">
              <mc:Choice xmlns:v="urn:schemas-microsoft-com:vml" Requires="v">
                <p:oleObj spid="_x0000_s21517" name="Equation" r:id="rId5" imgW="1028520" imgH="825480" progId="Equation.DSMT4">
                  <p:embed/>
                </p:oleObj>
              </mc:Choice>
              <mc:Fallback>
                <p:oleObj name="Equation" r:id="rId5" imgW="1028520" imgH="825480" progId="Equation.DSMT4">
                  <p:embed/>
                  <p:pic>
                    <p:nvPicPr>
                      <p:cNvPr id="4" name="Object 3" descr="V sub 1 over T sub 1 = V sub 2 over T sub 2.">
                        <a:extLst>
                          <a:ext uri="{FF2B5EF4-FFF2-40B4-BE49-F238E27FC236}">
                            <a16:creationId xmlns:a16="http://schemas.microsoft.com/office/drawing/2014/main" id="{7C8EBBA7-4D3F-49FF-B494-7641500D7DF4}"/>
                          </a:ext>
                        </a:extLst>
                      </p:cNvPr>
                      <p:cNvPicPr/>
                      <p:nvPr/>
                    </p:nvPicPr>
                    <p:blipFill>
                      <a:blip r:embed="rId6"/>
                      <a:stretch>
                        <a:fillRect/>
                      </a:stretch>
                    </p:blipFill>
                    <p:spPr>
                      <a:xfrm>
                        <a:off x="6076701" y="1577723"/>
                        <a:ext cx="1028700" cy="825500"/>
                      </a:xfrm>
                      <a:prstGeom prst="rect">
                        <a:avLst/>
                      </a:prstGeom>
                    </p:spPr>
                  </p:pic>
                </p:oleObj>
              </mc:Fallback>
            </mc:AlternateContent>
          </a:graphicData>
        </a:graphic>
      </p:graphicFrame>
    </p:spTree>
    <p:extLst>
      <p:ext uri="{BB962C8B-B14F-4D97-AF65-F5344CB8AC3E}">
        <p14:creationId xmlns:p14="http://schemas.microsoft.com/office/powerpoint/2010/main" val="1556427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Kinetic Molecular Theory</a:t>
            </a:r>
          </a:p>
        </p:txBody>
      </p:sp>
      <p:sp>
        <p:nvSpPr>
          <p:cNvPr id="4" name="Content Placeholder 3"/>
          <p:cNvSpPr>
            <a:spLocks noGrp="1"/>
          </p:cNvSpPr>
          <p:nvPr>
            <p:ph sz="quarter" idx="13"/>
          </p:nvPr>
        </p:nvSpPr>
        <p:spPr>
          <a:xfrm>
            <a:off x="457200" y="1556326"/>
            <a:ext cx="4840514" cy="4520623"/>
          </a:xfrm>
        </p:spPr>
        <p:txBody>
          <a:bodyPr/>
          <a:lstStyle/>
          <a:p>
            <a:pPr marL="432" indent="0">
              <a:buNone/>
            </a:pPr>
            <a:r>
              <a:rPr lang="en-IN" sz="2200" dirty="0"/>
              <a:t>A gas consists of small particles that</a:t>
            </a:r>
          </a:p>
          <a:p>
            <a:r>
              <a:rPr lang="en-IN" sz="2200" dirty="0"/>
              <a:t>move rapidly in straight lines</a:t>
            </a:r>
          </a:p>
          <a:p>
            <a:r>
              <a:rPr lang="en-IN" sz="2200" dirty="0"/>
              <a:t>have essentially no attractive (or repulsive) forces</a:t>
            </a:r>
          </a:p>
          <a:p>
            <a:r>
              <a:rPr lang="en-IN" sz="2200" dirty="0"/>
              <a:t>are very far apart</a:t>
            </a:r>
          </a:p>
          <a:p>
            <a:r>
              <a:rPr lang="en-IN" sz="2200" dirty="0"/>
              <a:t>have very small volumes compared to the volume of the container they occupy</a:t>
            </a:r>
          </a:p>
          <a:p>
            <a:r>
              <a:rPr lang="en-IN" sz="2200" dirty="0"/>
              <a:t>have kinetic energies that increase with an increase in temperature</a:t>
            </a:r>
          </a:p>
        </p:txBody>
      </p:sp>
      <p:pic>
        <p:nvPicPr>
          <p:cNvPr id="6" name="Content Placeholder 5" descr="Gas particles in a closed container move in straight lines and collide with the walls of the container."/>
          <p:cNvPicPr>
            <a:picLocks noGrp="1" noChangeAspect="1"/>
          </p:cNvPicPr>
          <p:nvPr>
            <p:ph sz="quarter" idx="14"/>
          </p:nvPr>
        </p:nvPicPr>
        <p:blipFill>
          <a:blip r:embed="rId2"/>
          <a:stretch>
            <a:fillRect/>
          </a:stretch>
        </p:blipFill>
        <p:spPr>
          <a:xfrm>
            <a:off x="5849938" y="2030696"/>
            <a:ext cx="2836862" cy="3571307"/>
          </a:xfrm>
          <a:prstGeom prst="rect">
            <a:avLst/>
          </a:prstGeom>
        </p:spPr>
      </p:pic>
    </p:spTree>
    <p:extLst>
      <p:ext uri="{BB962C8B-B14F-4D97-AF65-F5344CB8AC3E}">
        <p14:creationId xmlns:p14="http://schemas.microsoft.com/office/powerpoint/2010/main" val="410666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70FCF4-8FA2-49D5-9E2E-890A4E6F5942}"/>
              </a:ext>
            </a:extLst>
          </p:cNvPr>
          <p:cNvSpPr>
            <a:spLocks noGrp="1"/>
          </p:cNvSpPr>
          <p:nvPr>
            <p:ph type="title"/>
          </p:nvPr>
        </p:nvSpPr>
        <p:spPr/>
        <p:txBody>
          <a:bodyPr/>
          <a:lstStyle/>
          <a:p>
            <a:r>
              <a:rPr lang="en-US" dirty="0"/>
              <a:t>Solution 1</a:t>
            </a:r>
            <a:endParaRPr lang="en-IN" dirty="0"/>
          </a:p>
        </p:txBody>
      </p:sp>
      <p:sp>
        <p:nvSpPr>
          <p:cNvPr id="7" name="Content Placeholder 6">
            <a:extLst>
              <a:ext uri="{FF2B5EF4-FFF2-40B4-BE49-F238E27FC236}">
                <a16:creationId xmlns:a16="http://schemas.microsoft.com/office/drawing/2014/main" id="{8F2C8948-D5DF-4DE5-8C32-230CA3B73BFB}"/>
              </a:ext>
            </a:extLst>
          </p:cNvPr>
          <p:cNvSpPr>
            <a:spLocks noGrp="1"/>
          </p:cNvSpPr>
          <p:nvPr>
            <p:ph sz="quarter" idx="14"/>
          </p:nvPr>
        </p:nvSpPr>
        <p:spPr>
          <a:xfrm>
            <a:off x="457200" y="1664001"/>
            <a:ext cx="4814047" cy="436500"/>
          </a:xfrm>
        </p:spPr>
        <p:txBody>
          <a:bodyPr/>
          <a:lstStyle/>
          <a:p>
            <a:pPr marL="432" indent="0">
              <a:buNone/>
            </a:pPr>
            <a:r>
              <a:rPr lang="en-US" sz="2400" dirty="0"/>
              <a:t>Solve Charles’s law expression for</a:t>
            </a:r>
          </a:p>
        </p:txBody>
      </p:sp>
      <p:graphicFrame>
        <p:nvGraphicFramePr>
          <p:cNvPr id="21" name="Object 20" descr="T sub 2&#10;">
            <a:extLst>
              <a:ext uri="{FF2B5EF4-FFF2-40B4-BE49-F238E27FC236}">
                <a16:creationId xmlns:a16="http://schemas.microsoft.com/office/drawing/2014/main" id="{6BE870D1-FDB2-435A-BDA1-57655140765C}"/>
              </a:ext>
            </a:extLst>
          </p:cNvPr>
          <p:cNvGraphicFramePr>
            <a:graphicFrameLocks noChangeAspect="1"/>
          </p:cNvGraphicFramePr>
          <p:nvPr>
            <p:extLst/>
          </p:nvPr>
        </p:nvGraphicFramePr>
        <p:xfrm>
          <a:off x="5356516" y="1703807"/>
          <a:ext cx="368300" cy="381000"/>
        </p:xfrm>
        <a:graphic>
          <a:graphicData uri="http://schemas.openxmlformats.org/presentationml/2006/ole">
            <mc:AlternateContent xmlns:mc="http://schemas.openxmlformats.org/markup-compatibility/2006">
              <mc:Choice xmlns:v="urn:schemas-microsoft-com:vml" Requires="v">
                <p:oleObj spid="_x0000_s22560" name="Equation" r:id="rId3" imgW="368280" imgH="380880" progId="Equation.DSMT4">
                  <p:embed/>
                </p:oleObj>
              </mc:Choice>
              <mc:Fallback>
                <p:oleObj name="Equation" r:id="rId3" imgW="368280" imgH="380880" progId="Equation.DSMT4">
                  <p:embed/>
                  <p:pic>
                    <p:nvPicPr>
                      <p:cNvPr id="21" name="Object 20" descr="T sub 2&#10;">
                        <a:extLst>
                          <a:ext uri="{FF2B5EF4-FFF2-40B4-BE49-F238E27FC236}">
                            <a16:creationId xmlns:a16="http://schemas.microsoft.com/office/drawing/2014/main" id="{6BE870D1-FDB2-435A-BDA1-57655140765C}"/>
                          </a:ext>
                        </a:extLst>
                      </p:cNvPr>
                      <p:cNvPicPr/>
                      <p:nvPr/>
                    </p:nvPicPr>
                    <p:blipFill>
                      <a:blip r:embed="rId4"/>
                      <a:stretch>
                        <a:fillRect/>
                      </a:stretch>
                    </p:blipFill>
                    <p:spPr>
                      <a:xfrm>
                        <a:off x="5356516" y="1703807"/>
                        <a:ext cx="368300" cy="381000"/>
                      </a:xfrm>
                      <a:prstGeom prst="rect">
                        <a:avLst/>
                      </a:prstGeom>
                    </p:spPr>
                  </p:pic>
                </p:oleObj>
              </mc:Fallback>
            </mc:AlternateContent>
          </a:graphicData>
        </a:graphic>
      </p:graphicFrame>
      <p:graphicFrame>
        <p:nvGraphicFramePr>
          <p:cNvPr id="22" name="Object 21" descr="V sub 1 over T sub 1 = V sub 2 over T sub 2.">
            <a:extLst>
              <a:ext uri="{FF2B5EF4-FFF2-40B4-BE49-F238E27FC236}">
                <a16:creationId xmlns:a16="http://schemas.microsoft.com/office/drawing/2014/main" id="{81445259-6CBB-4D3B-B837-F6DF403F2802}"/>
              </a:ext>
            </a:extLst>
          </p:cNvPr>
          <p:cNvGraphicFramePr>
            <a:graphicFrameLocks noChangeAspect="1"/>
          </p:cNvGraphicFramePr>
          <p:nvPr>
            <p:extLst/>
          </p:nvPr>
        </p:nvGraphicFramePr>
        <p:xfrm>
          <a:off x="6076701" y="1577723"/>
          <a:ext cx="1028700" cy="825500"/>
        </p:xfrm>
        <a:graphic>
          <a:graphicData uri="http://schemas.openxmlformats.org/presentationml/2006/ole">
            <mc:AlternateContent xmlns:mc="http://schemas.openxmlformats.org/markup-compatibility/2006">
              <mc:Choice xmlns:v="urn:schemas-microsoft-com:vml" Requires="v">
                <p:oleObj spid="_x0000_s22561" name="Equation" r:id="rId5" imgW="1028520" imgH="825480" progId="Equation.DSMT4">
                  <p:embed/>
                </p:oleObj>
              </mc:Choice>
              <mc:Fallback>
                <p:oleObj name="Equation" r:id="rId5" imgW="1028520" imgH="825480" progId="Equation.DSMT4">
                  <p:embed/>
                  <p:pic>
                    <p:nvPicPr>
                      <p:cNvPr id="22" name="Object 21" descr="V sub 1 over T sub 1 = V sub 2 over T sub 2.">
                        <a:extLst>
                          <a:ext uri="{FF2B5EF4-FFF2-40B4-BE49-F238E27FC236}">
                            <a16:creationId xmlns:a16="http://schemas.microsoft.com/office/drawing/2014/main" id="{81445259-6CBB-4D3B-B837-F6DF403F2802}"/>
                          </a:ext>
                        </a:extLst>
                      </p:cNvPr>
                      <p:cNvPicPr/>
                      <p:nvPr/>
                    </p:nvPicPr>
                    <p:blipFill>
                      <a:blip r:embed="rId6"/>
                      <a:stretch>
                        <a:fillRect/>
                      </a:stretch>
                    </p:blipFill>
                    <p:spPr>
                      <a:xfrm>
                        <a:off x="6076701" y="1577723"/>
                        <a:ext cx="1028700" cy="8255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6D3B69C5-BCA0-402E-BC3D-F090010CE454}"/>
              </a:ext>
            </a:extLst>
          </p:cNvPr>
          <p:cNvSpPr>
            <a:spLocks noGrp="1"/>
          </p:cNvSpPr>
          <p:nvPr>
            <p:ph sz="quarter" idx="15"/>
          </p:nvPr>
        </p:nvSpPr>
        <p:spPr>
          <a:xfrm>
            <a:off x="457200" y="2818736"/>
            <a:ext cx="4894729" cy="426566"/>
          </a:xfrm>
        </p:spPr>
        <p:txBody>
          <a:bodyPr/>
          <a:lstStyle/>
          <a:p>
            <a:pPr marL="432" indent="0">
              <a:buNone/>
            </a:pPr>
            <a:r>
              <a:rPr lang="en-US" sz="2400" dirty="0"/>
              <a:t>Cross-multiply to give the following:</a:t>
            </a:r>
          </a:p>
        </p:txBody>
      </p:sp>
      <p:graphicFrame>
        <p:nvGraphicFramePr>
          <p:cNvPr id="23" name="Object 22" descr="V sub 1 T sub 2 = V sub 2 T sub 1">
            <a:extLst>
              <a:ext uri="{FF2B5EF4-FFF2-40B4-BE49-F238E27FC236}">
                <a16:creationId xmlns:a16="http://schemas.microsoft.com/office/drawing/2014/main" id="{569A0FA5-5932-4302-BE94-3B51E8193F83}"/>
              </a:ext>
            </a:extLst>
          </p:cNvPr>
          <p:cNvGraphicFramePr>
            <a:graphicFrameLocks noChangeAspect="1"/>
          </p:cNvGraphicFramePr>
          <p:nvPr>
            <p:extLst/>
          </p:nvPr>
        </p:nvGraphicFramePr>
        <p:xfrm>
          <a:off x="5427406" y="2864216"/>
          <a:ext cx="1333500" cy="381000"/>
        </p:xfrm>
        <a:graphic>
          <a:graphicData uri="http://schemas.openxmlformats.org/presentationml/2006/ole">
            <mc:AlternateContent xmlns:mc="http://schemas.openxmlformats.org/markup-compatibility/2006">
              <mc:Choice xmlns:v="urn:schemas-microsoft-com:vml" Requires="v">
                <p:oleObj spid="_x0000_s22562" name="Equation" r:id="rId7" imgW="1333440" imgH="380880" progId="Equation.DSMT4">
                  <p:embed/>
                </p:oleObj>
              </mc:Choice>
              <mc:Fallback>
                <p:oleObj name="Equation" r:id="rId7" imgW="1333440" imgH="380880" progId="Equation.DSMT4">
                  <p:embed/>
                  <p:pic>
                    <p:nvPicPr>
                      <p:cNvPr id="23" name="Object 22" descr="V sub 1 T sub 2 = V sub 2 T sub 1">
                        <a:extLst>
                          <a:ext uri="{FF2B5EF4-FFF2-40B4-BE49-F238E27FC236}">
                            <a16:creationId xmlns:a16="http://schemas.microsoft.com/office/drawing/2014/main" id="{569A0FA5-5932-4302-BE94-3B51E8193F83}"/>
                          </a:ext>
                        </a:extLst>
                      </p:cNvPr>
                      <p:cNvPicPr/>
                      <p:nvPr/>
                    </p:nvPicPr>
                    <p:blipFill>
                      <a:blip r:embed="rId8"/>
                      <a:stretch>
                        <a:fillRect/>
                      </a:stretch>
                    </p:blipFill>
                    <p:spPr>
                      <a:xfrm>
                        <a:off x="5427406" y="2864216"/>
                        <a:ext cx="1333500" cy="3810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D485F03F-0C04-4040-A7AA-3EFE1C8D71A3}"/>
              </a:ext>
            </a:extLst>
          </p:cNvPr>
          <p:cNvSpPr>
            <a:spLocks noGrp="1"/>
          </p:cNvSpPr>
          <p:nvPr>
            <p:ph sz="quarter" idx="16"/>
          </p:nvPr>
        </p:nvSpPr>
        <p:spPr>
          <a:xfrm>
            <a:off x="457201" y="3715659"/>
            <a:ext cx="1057834" cy="495242"/>
          </a:xfrm>
        </p:spPr>
        <p:txBody>
          <a:bodyPr/>
          <a:lstStyle/>
          <a:p>
            <a:pPr marL="432" indent="0">
              <a:buNone/>
            </a:pPr>
            <a:r>
              <a:rPr lang="en-US" sz="2400" dirty="0"/>
              <a:t>Isolate</a:t>
            </a:r>
            <a:endParaRPr lang="en-IN" sz="2400" dirty="0"/>
          </a:p>
        </p:txBody>
      </p:sp>
      <p:graphicFrame>
        <p:nvGraphicFramePr>
          <p:cNvPr id="24" name="Object 23" descr="T sub 2">
            <a:extLst>
              <a:ext uri="{FF2B5EF4-FFF2-40B4-BE49-F238E27FC236}">
                <a16:creationId xmlns:a16="http://schemas.microsoft.com/office/drawing/2014/main" id="{7292840B-1951-4F61-9EE3-33B1F2C77623}"/>
              </a:ext>
            </a:extLst>
          </p:cNvPr>
          <p:cNvGraphicFramePr>
            <a:graphicFrameLocks noChangeAspect="1"/>
          </p:cNvGraphicFramePr>
          <p:nvPr>
            <p:extLst/>
          </p:nvPr>
        </p:nvGraphicFramePr>
        <p:xfrm>
          <a:off x="1559859" y="3754850"/>
          <a:ext cx="279400" cy="381000"/>
        </p:xfrm>
        <a:graphic>
          <a:graphicData uri="http://schemas.openxmlformats.org/presentationml/2006/ole">
            <mc:AlternateContent xmlns:mc="http://schemas.openxmlformats.org/markup-compatibility/2006">
              <mc:Choice xmlns:v="urn:schemas-microsoft-com:vml" Requires="v">
                <p:oleObj spid="_x0000_s22563" name="Equation" r:id="rId9" imgW="279360" imgH="380880" progId="Equation.DSMT4">
                  <p:embed/>
                </p:oleObj>
              </mc:Choice>
              <mc:Fallback>
                <p:oleObj name="Equation" r:id="rId9" imgW="279360" imgH="380880" progId="Equation.DSMT4">
                  <p:embed/>
                  <p:pic>
                    <p:nvPicPr>
                      <p:cNvPr id="24" name="Object 23" descr="T sub 2">
                        <a:extLst>
                          <a:ext uri="{FF2B5EF4-FFF2-40B4-BE49-F238E27FC236}">
                            <a16:creationId xmlns:a16="http://schemas.microsoft.com/office/drawing/2014/main" id="{7292840B-1951-4F61-9EE3-33B1F2C77623}"/>
                          </a:ext>
                        </a:extLst>
                      </p:cNvPr>
                      <p:cNvPicPr/>
                      <p:nvPr/>
                    </p:nvPicPr>
                    <p:blipFill>
                      <a:blip r:embed="rId10"/>
                      <a:stretch>
                        <a:fillRect/>
                      </a:stretch>
                    </p:blipFill>
                    <p:spPr>
                      <a:xfrm>
                        <a:off x="1559859" y="3754850"/>
                        <a:ext cx="279400" cy="3810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486EC221-E996-4EBF-B03C-98BCFADDE250}"/>
              </a:ext>
            </a:extLst>
          </p:cNvPr>
          <p:cNvSpPr>
            <a:spLocks noGrp="1"/>
          </p:cNvSpPr>
          <p:nvPr>
            <p:ph sz="quarter" idx="17"/>
          </p:nvPr>
        </p:nvSpPr>
        <p:spPr>
          <a:xfrm>
            <a:off x="1978674" y="3712305"/>
            <a:ext cx="3140174" cy="470192"/>
          </a:xfrm>
        </p:spPr>
        <p:txBody>
          <a:bodyPr/>
          <a:lstStyle/>
          <a:p>
            <a:pPr marL="432" indent="0">
              <a:buNone/>
            </a:pPr>
            <a:r>
              <a:rPr lang="en-IN" sz="2400" dirty="0"/>
              <a:t>by dividing through by</a:t>
            </a:r>
          </a:p>
        </p:txBody>
      </p:sp>
      <p:graphicFrame>
        <p:nvGraphicFramePr>
          <p:cNvPr id="25" name="Object 24" descr="V sub 1">
            <a:extLst>
              <a:ext uri="{FF2B5EF4-FFF2-40B4-BE49-F238E27FC236}">
                <a16:creationId xmlns:a16="http://schemas.microsoft.com/office/drawing/2014/main" id="{5DA08BF4-1456-43EE-B2F3-A67AA63FE73A}"/>
              </a:ext>
            </a:extLst>
          </p:cNvPr>
          <p:cNvGraphicFramePr>
            <a:graphicFrameLocks noChangeAspect="1"/>
          </p:cNvGraphicFramePr>
          <p:nvPr>
            <p:extLst/>
          </p:nvPr>
        </p:nvGraphicFramePr>
        <p:xfrm>
          <a:off x="5189734" y="3779949"/>
          <a:ext cx="406400" cy="381000"/>
        </p:xfrm>
        <a:graphic>
          <a:graphicData uri="http://schemas.openxmlformats.org/presentationml/2006/ole">
            <mc:AlternateContent xmlns:mc="http://schemas.openxmlformats.org/markup-compatibility/2006">
              <mc:Choice xmlns:v="urn:schemas-microsoft-com:vml" Requires="v">
                <p:oleObj spid="_x0000_s22564" name="Equation" r:id="rId11" imgW="406080" imgH="380880" progId="Equation.DSMT4">
                  <p:embed/>
                </p:oleObj>
              </mc:Choice>
              <mc:Fallback>
                <p:oleObj name="Equation" r:id="rId11" imgW="406080" imgH="380880" progId="Equation.DSMT4">
                  <p:embed/>
                  <p:pic>
                    <p:nvPicPr>
                      <p:cNvPr id="25" name="Object 24" descr="V sub 1">
                        <a:extLst>
                          <a:ext uri="{FF2B5EF4-FFF2-40B4-BE49-F238E27FC236}">
                            <a16:creationId xmlns:a16="http://schemas.microsoft.com/office/drawing/2014/main" id="{5DA08BF4-1456-43EE-B2F3-A67AA63FE73A}"/>
                          </a:ext>
                        </a:extLst>
                      </p:cNvPr>
                      <p:cNvPicPr/>
                      <p:nvPr/>
                    </p:nvPicPr>
                    <p:blipFill>
                      <a:blip r:embed="rId12"/>
                      <a:stretch>
                        <a:fillRect/>
                      </a:stretch>
                    </p:blipFill>
                    <p:spPr>
                      <a:xfrm>
                        <a:off x="5189734" y="3779949"/>
                        <a:ext cx="406400" cy="381000"/>
                      </a:xfrm>
                      <a:prstGeom prst="rect">
                        <a:avLst/>
                      </a:prstGeom>
                    </p:spPr>
                  </p:pic>
                </p:oleObj>
              </mc:Fallback>
            </mc:AlternateContent>
          </a:graphicData>
        </a:graphic>
      </p:graphicFrame>
      <p:graphicFrame>
        <p:nvGraphicFramePr>
          <p:cNvPr id="26" name="Object 25" descr="T sub 2 = T sub 1 times start fraction V sub 2 over V sub 1 end fraction.">
            <a:extLst>
              <a:ext uri="{FF2B5EF4-FFF2-40B4-BE49-F238E27FC236}">
                <a16:creationId xmlns:a16="http://schemas.microsoft.com/office/drawing/2014/main" id="{91B5457F-44E6-40B3-8AE0-4D3E66FE1CB2}"/>
              </a:ext>
            </a:extLst>
          </p:cNvPr>
          <p:cNvGraphicFramePr>
            <a:graphicFrameLocks noChangeAspect="1"/>
          </p:cNvGraphicFramePr>
          <p:nvPr>
            <p:extLst/>
          </p:nvPr>
        </p:nvGraphicFramePr>
        <p:xfrm>
          <a:off x="5686567" y="3546024"/>
          <a:ext cx="1524000" cy="825500"/>
        </p:xfrm>
        <a:graphic>
          <a:graphicData uri="http://schemas.openxmlformats.org/presentationml/2006/ole">
            <mc:AlternateContent xmlns:mc="http://schemas.openxmlformats.org/markup-compatibility/2006">
              <mc:Choice xmlns:v="urn:schemas-microsoft-com:vml" Requires="v">
                <p:oleObj spid="_x0000_s22565" name="Equation" r:id="rId13" imgW="1523880" imgH="825480" progId="Equation.DSMT4">
                  <p:embed/>
                </p:oleObj>
              </mc:Choice>
              <mc:Fallback>
                <p:oleObj name="Equation" r:id="rId13" imgW="1523880" imgH="825480" progId="Equation.DSMT4">
                  <p:embed/>
                  <p:pic>
                    <p:nvPicPr>
                      <p:cNvPr id="26" name="Object 25" descr="T sub 2 = T sub 1 times start fraction V sub 2 over V sub 1 end fraction.">
                        <a:extLst>
                          <a:ext uri="{FF2B5EF4-FFF2-40B4-BE49-F238E27FC236}">
                            <a16:creationId xmlns:a16="http://schemas.microsoft.com/office/drawing/2014/main" id="{91B5457F-44E6-40B3-8AE0-4D3E66FE1CB2}"/>
                          </a:ext>
                        </a:extLst>
                      </p:cNvPr>
                      <p:cNvPicPr/>
                      <p:nvPr/>
                    </p:nvPicPr>
                    <p:blipFill>
                      <a:blip r:embed="rId14"/>
                      <a:stretch>
                        <a:fillRect/>
                      </a:stretch>
                    </p:blipFill>
                    <p:spPr>
                      <a:xfrm>
                        <a:off x="5686567" y="3546024"/>
                        <a:ext cx="1524000" cy="825500"/>
                      </a:xfrm>
                      <a:prstGeom prst="rect">
                        <a:avLst/>
                      </a:prstGeom>
                    </p:spPr>
                  </p:pic>
                </p:oleObj>
              </mc:Fallback>
            </mc:AlternateContent>
          </a:graphicData>
        </a:graphic>
      </p:graphicFrame>
    </p:spTree>
    <p:extLst>
      <p:ext uri="{BB962C8B-B14F-4D97-AF65-F5344CB8AC3E}">
        <p14:creationId xmlns:p14="http://schemas.microsoft.com/office/powerpoint/2010/main" val="2388325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Calculations Using Charles’s Law </a:t>
            </a:r>
            <a:r>
              <a:rPr lang="en-IN" sz="2000" b="0" dirty="0"/>
              <a:t>(1 of 2)</a:t>
            </a:r>
          </a:p>
        </p:txBody>
      </p:sp>
      <p:sp>
        <p:nvSpPr>
          <p:cNvPr id="5" name="Content Placeholder 4"/>
          <p:cNvSpPr>
            <a:spLocks noGrp="1"/>
          </p:cNvSpPr>
          <p:nvPr>
            <p:ph sz="quarter" idx="14"/>
          </p:nvPr>
        </p:nvSpPr>
        <p:spPr>
          <a:xfrm>
            <a:off x="457200" y="1542422"/>
            <a:ext cx="5074920" cy="391310"/>
          </a:xfrm>
        </p:spPr>
        <p:txBody>
          <a:bodyPr/>
          <a:lstStyle/>
          <a:p>
            <a:pPr marL="432" indent="0">
              <a:buNone/>
            </a:pPr>
            <a:r>
              <a:rPr lang="en-IN" sz="2400" dirty="0"/>
              <a:t>A balloon has a volume of 785 mL at</a:t>
            </a:r>
          </a:p>
        </p:txBody>
      </p:sp>
      <p:graphicFrame>
        <p:nvGraphicFramePr>
          <p:cNvPr id="2" name="Object 1" descr="21 degrees Celsius&#10;"/>
          <p:cNvGraphicFramePr>
            <a:graphicFrameLocks noChangeAspect="1"/>
          </p:cNvGraphicFramePr>
          <p:nvPr>
            <p:extLst/>
          </p:nvPr>
        </p:nvGraphicFramePr>
        <p:xfrm>
          <a:off x="5652770" y="1541463"/>
          <a:ext cx="723900" cy="342900"/>
        </p:xfrm>
        <a:graphic>
          <a:graphicData uri="http://schemas.openxmlformats.org/presentationml/2006/ole">
            <mc:AlternateContent xmlns:mc="http://schemas.openxmlformats.org/markup-compatibility/2006">
              <mc:Choice xmlns:v="urn:schemas-microsoft-com:vml" Requires="v">
                <p:oleObj spid="_x0000_s23594" name="Equation" r:id="rId3" imgW="723600" imgH="342720" progId="Equation.DSMT4">
                  <p:embed/>
                </p:oleObj>
              </mc:Choice>
              <mc:Fallback>
                <p:oleObj name="Equation" r:id="rId3" imgW="723600" imgH="342720" progId="Equation.DSMT4">
                  <p:embed/>
                  <p:pic>
                    <p:nvPicPr>
                      <p:cNvPr id="2" name="Object 1" descr="21 degrees Celsius&#10;"/>
                      <p:cNvPicPr/>
                      <p:nvPr/>
                    </p:nvPicPr>
                    <p:blipFill>
                      <a:blip r:embed="rId4"/>
                      <a:stretch>
                        <a:fillRect/>
                      </a:stretch>
                    </p:blipFill>
                    <p:spPr>
                      <a:xfrm>
                        <a:off x="5652770" y="1541463"/>
                        <a:ext cx="723900" cy="342900"/>
                      </a:xfrm>
                      <a:prstGeom prst="rect">
                        <a:avLst/>
                      </a:prstGeom>
                    </p:spPr>
                  </p:pic>
                </p:oleObj>
              </mc:Fallback>
            </mc:AlternateContent>
          </a:graphicData>
        </a:graphic>
      </p:graphicFrame>
      <p:sp>
        <p:nvSpPr>
          <p:cNvPr id="6" name="Content Placeholder 5"/>
          <p:cNvSpPr>
            <a:spLocks noGrp="1"/>
          </p:cNvSpPr>
          <p:nvPr>
            <p:ph sz="quarter" idx="15"/>
          </p:nvPr>
        </p:nvSpPr>
        <p:spPr>
          <a:xfrm>
            <a:off x="6564776" y="1555750"/>
            <a:ext cx="2122024" cy="383551"/>
          </a:xfrm>
        </p:spPr>
        <p:txBody>
          <a:bodyPr/>
          <a:lstStyle/>
          <a:p>
            <a:pPr marL="432" indent="0">
              <a:buNone/>
            </a:pPr>
            <a:r>
              <a:rPr lang="en-IN" sz="2400" dirty="0"/>
              <a:t>If the</a:t>
            </a:r>
          </a:p>
        </p:txBody>
      </p:sp>
      <p:sp>
        <p:nvSpPr>
          <p:cNvPr id="7" name="Content Placeholder 6"/>
          <p:cNvSpPr>
            <a:spLocks noGrp="1"/>
          </p:cNvSpPr>
          <p:nvPr>
            <p:ph sz="quarter" idx="16"/>
          </p:nvPr>
        </p:nvSpPr>
        <p:spPr>
          <a:xfrm>
            <a:off x="457200" y="2001538"/>
            <a:ext cx="3730239" cy="401389"/>
          </a:xfrm>
        </p:spPr>
        <p:txBody>
          <a:bodyPr/>
          <a:lstStyle/>
          <a:p>
            <a:pPr marL="0" indent="0">
              <a:buNone/>
            </a:pPr>
            <a:r>
              <a:rPr lang="en-IN" sz="2400" dirty="0"/>
              <a:t>If the temperature drops to</a:t>
            </a:r>
          </a:p>
        </p:txBody>
      </p:sp>
      <p:graphicFrame>
        <p:nvGraphicFramePr>
          <p:cNvPr id="3" name="Object 2" descr="0 degrees Celsius&#10;"/>
          <p:cNvGraphicFramePr>
            <a:graphicFrameLocks noChangeAspect="1"/>
          </p:cNvGraphicFramePr>
          <p:nvPr>
            <p:extLst/>
          </p:nvPr>
        </p:nvGraphicFramePr>
        <p:xfrm>
          <a:off x="4244975" y="1982970"/>
          <a:ext cx="596900" cy="381000"/>
        </p:xfrm>
        <a:graphic>
          <a:graphicData uri="http://schemas.openxmlformats.org/presentationml/2006/ole">
            <mc:AlternateContent xmlns:mc="http://schemas.openxmlformats.org/markup-compatibility/2006">
              <mc:Choice xmlns:v="urn:schemas-microsoft-com:vml" Requires="v">
                <p:oleObj spid="_x0000_s23595" name="Equation" r:id="rId5" imgW="596880" imgH="380880" progId="Equation.DSMT4">
                  <p:embed/>
                </p:oleObj>
              </mc:Choice>
              <mc:Fallback>
                <p:oleObj name="Equation" r:id="rId5" imgW="596880" imgH="380880" progId="Equation.DSMT4">
                  <p:embed/>
                  <p:pic>
                    <p:nvPicPr>
                      <p:cNvPr id="3" name="Object 2" descr="0 degrees Celsius&#10;"/>
                      <p:cNvPicPr/>
                      <p:nvPr/>
                    </p:nvPicPr>
                    <p:blipFill>
                      <a:blip r:embed="rId6"/>
                      <a:stretch>
                        <a:fillRect/>
                      </a:stretch>
                    </p:blipFill>
                    <p:spPr>
                      <a:xfrm>
                        <a:off x="4244975" y="1982970"/>
                        <a:ext cx="596900" cy="381000"/>
                      </a:xfrm>
                      <a:prstGeom prst="rect">
                        <a:avLst/>
                      </a:prstGeom>
                    </p:spPr>
                  </p:pic>
                </p:oleObj>
              </mc:Fallback>
            </mc:AlternateContent>
          </a:graphicData>
        </a:graphic>
      </p:graphicFrame>
      <p:sp>
        <p:nvSpPr>
          <p:cNvPr id="8" name="Content Placeholder 7"/>
          <p:cNvSpPr>
            <a:spLocks noGrp="1"/>
          </p:cNvSpPr>
          <p:nvPr>
            <p:ph sz="quarter" idx="17"/>
          </p:nvPr>
        </p:nvSpPr>
        <p:spPr>
          <a:xfrm>
            <a:off x="4956562" y="2009056"/>
            <a:ext cx="3733414" cy="383308"/>
          </a:xfrm>
        </p:spPr>
        <p:txBody>
          <a:bodyPr/>
          <a:lstStyle/>
          <a:p>
            <a:pPr marL="432" indent="0">
              <a:buNone/>
            </a:pPr>
            <a:r>
              <a:rPr lang="en-IN" sz="2400" dirty="0"/>
              <a:t>what is the new volume of</a:t>
            </a:r>
          </a:p>
        </p:txBody>
      </p:sp>
      <p:sp>
        <p:nvSpPr>
          <p:cNvPr id="9" name="Content Placeholder 8"/>
          <p:cNvSpPr>
            <a:spLocks noGrp="1"/>
          </p:cNvSpPr>
          <p:nvPr>
            <p:ph sz="quarter" idx="18"/>
          </p:nvPr>
        </p:nvSpPr>
        <p:spPr>
          <a:xfrm>
            <a:off x="457200" y="2470069"/>
            <a:ext cx="6213423" cy="408043"/>
          </a:xfrm>
        </p:spPr>
        <p:txBody>
          <a:bodyPr/>
          <a:lstStyle/>
          <a:p>
            <a:pPr marL="432" indent="0">
              <a:buNone/>
            </a:pPr>
            <a:r>
              <a:rPr lang="en-IN" sz="2400" dirty="0"/>
              <a:t>the balloon at constant pressure and moles?</a:t>
            </a:r>
          </a:p>
        </p:txBody>
      </p:sp>
      <p:sp>
        <p:nvSpPr>
          <p:cNvPr id="10" name="Content Placeholder 9"/>
          <p:cNvSpPr>
            <a:spLocks noGrp="1"/>
          </p:cNvSpPr>
          <p:nvPr>
            <p:ph sz="quarter" idx="19"/>
          </p:nvPr>
        </p:nvSpPr>
        <p:spPr>
          <a:xfrm>
            <a:off x="457199" y="3004000"/>
            <a:ext cx="8232777" cy="954065"/>
          </a:xfrm>
        </p:spPr>
        <p:txBody>
          <a:bodyPr/>
          <a:lstStyle/>
          <a:p>
            <a:pPr marL="0" indent="0">
              <a:buNone/>
            </a:pPr>
            <a:r>
              <a:rPr lang="en-IN" sz="2400" b="1" dirty="0"/>
              <a:t>SOLUTION:</a:t>
            </a:r>
          </a:p>
          <a:p>
            <a:pPr marL="0" indent="0">
              <a:buNone/>
            </a:pPr>
            <a:r>
              <a:rPr lang="en-IN" sz="2400" b="1" dirty="0"/>
              <a:t>STEP 1 State the given and needed quantities.</a:t>
            </a:r>
          </a:p>
        </p:txBody>
      </p:sp>
      <p:graphicFrame>
        <p:nvGraphicFramePr>
          <p:cNvPr id="15" name="Object 14" descr="T sub 1 = 21 degrees Celsius plus 273 = 294 Kelvin. T sub 2 = 0 degrees Celsius plus 273 = 273 Kelvin"/>
          <p:cNvGraphicFramePr>
            <a:graphicFrameLocks noChangeAspect="1"/>
          </p:cNvGraphicFramePr>
          <p:nvPr>
            <p:extLst/>
          </p:nvPr>
        </p:nvGraphicFramePr>
        <p:xfrm>
          <a:off x="457200" y="4125280"/>
          <a:ext cx="6223000" cy="355600"/>
        </p:xfrm>
        <a:graphic>
          <a:graphicData uri="http://schemas.openxmlformats.org/presentationml/2006/ole">
            <mc:AlternateContent xmlns:mc="http://schemas.openxmlformats.org/markup-compatibility/2006">
              <mc:Choice xmlns:v="urn:schemas-microsoft-com:vml" Requires="v">
                <p:oleObj spid="_x0000_s23596" name="Equation" r:id="rId7" imgW="6222960" imgH="355320" progId="Equation.DSMT4">
                  <p:embed/>
                </p:oleObj>
              </mc:Choice>
              <mc:Fallback>
                <p:oleObj name="Equation" r:id="rId7" imgW="6222960" imgH="355320" progId="Equation.DSMT4">
                  <p:embed/>
                  <p:pic>
                    <p:nvPicPr>
                      <p:cNvPr id="15" name="Object 14" descr="T sub 1 = 21 degrees Celsius plus 273 = 294 Kelvin. T sub 2 = 0 degrees Celsius plus 273 = 273 Kelvin"/>
                      <p:cNvPicPr/>
                      <p:nvPr/>
                    </p:nvPicPr>
                    <p:blipFill>
                      <a:blip r:embed="rId8"/>
                      <a:stretch>
                        <a:fillRect/>
                      </a:stretch>
                    </p:blipFill>
                    <p:spPr>
                      <a:xfrm>
                        <a:off x="457200" y="4125280"/>
                        <a:ext cx="6223000" cy="355600"/>
                      </a:xfrm>
                      <a:prstGeom prst="rect">
                        <a:avLst/>
                      </a:prstGeom>
                    </p:spPr>
                  </p:pic>
                </p:oleObj>
              </mc:Fallback>
            </mc:AlternateContent>
          </a:graphicData>
        </a:graphic>
      </p:graphicFrame>
      <p:graphicFrame>
        <p:nvGraphicFramePr>
          <p:cNvPr id="16" name="Content Placeholder 15"/>
          <p:cNvGraphicFramePr>
            <a:graphicFrameLocks noGrp="1"/>
          </p:cNvGraphicFramePr>
          <p:nvPr>
            <p:ph sz="quarter" idx="20"/>
            <p:extLst/>
          </p:nvPr>
        </p:nvGraphicFramePr>
        <p:xfrm>
          <a:off x="454025" y="4692495"/>
          <a:ext cx="8235952" cy="1661160"/>
        </p:xfrm>
        <a:graphic>
          <a:graphicData uri="http://schemas.openxmlformats.org/drawingml/2006/table">
            <a:tbl>
              <a:tblPr firstRow="1" bandRow="1">
                <a:tableStyleId>{2D5ABB26-0587-4C30-8999-92F81FD0307C}</a:tableStyleId>
              </a:tblPr>
              <a:tblGrid>
                <a:gridCol w="1509686">
                  <a:extLst>
                    <a:ext uri="{9D8B030D-6E8A-4147-A177-3AD203B41FA5}">
                      <a16:colId xmlns:a16="http://schemas.microsoft.com/office/drawing/2014/main" val="758816065"/>
                    </a:ext>
                  </a:extLst>
                </a:gridCol>
                <a:gridCol w="2518348">
                  <a:extLst>
                    <a:ext uri="{9D8B030D-6E8A-4147-A177-3AD203B41FA5}">
                      <a16:colId xmlns:a16="http://schemas.microsoft.com/office/drawing/2014/main" val="4233025344"/>
                    </a:ext>
                  </a:extLst>
                </a:gridCol>
                <a:gridCol w="1469036">
                  <a:extLst>
                    <a:ext uri="{9D8B030D-6E8A-4147-A177-3AD203B41FA5}">
                      <a16:colId xmlns:a16="http://schemas.microsoft.com/office/drawing/2014/main" val="3637242452"/>
                    </a:ext>
                  </a:extLst>
                </a:gridCol>
                <a:gridCol w="2738882">
                  <a:extLst>
                    <a:ext uri="{9D8B030D-6E8A-4147-A177-3AD203B41FA5}">
                      <a16:colId xmlns:a16="http://schemas.microsoft.com/office/drawing/2014/main" val="1740442822"/>
                    </a:ext>
                  </a:extLst>
                </a:gridCol>
              </a:tblGrid>
              <a:tr h="392947">
                <a:tc>
                  <a:txBody>
                    <a:bodyPr/>
                    <a:lstStyle/>
                    <a:p>
                      <a:r>
                        <a:rPr lang="en-US" sz="1600" b="1" dirty="0">
                          <a:solidFill>
                            <a:schemeClr val="tx1"/>
                          </a:solidFill>
                          <a:latin typeface="+mn-lt"/>
                        </a:rPr>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chemeClr val="tx1"/>
                          </a:solidFill>
                          <a:latin typeface="+mn-lt"/>
                        </a:rPr>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chemeClr val="tx1"/>
                          </a:solidFill>
                          <a:latin typeface="+mn-lt"/>
                        </a:rPr>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891452"/>
                  </a:ext>
                </a:extLst>
              </a:tr>
              <a:tr h="730743">
                <a:tc>
                  <a:txBody>
                    <a:bodyPr/>
                    <a:lstStyle/>
                    <a:p>
                      <a:r>
                        <a:rPr lang="en-US" sz="100" b="1" dirty="0">
                          <a:solidFill>
                            <a:schemeClr val="tx1"/>
                          </a:solidFill>
                          <a:latin typeface="+mn-lt"/>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i="1" baseline="0" dirty="0">
                          <a:solidFill>
                            <a:schemeClr val="tx1"/>
                          </a:solidFill>
                          <a:latin typeface="+mn-lt"/>
                          <a:cs typeface="Times New Roman" pitchFamily="18" charset="0"/>
                        </a:rPr>
                        <a:t> </a:t>
                      </a:r>
                      <a:r>
                        <a:rPr lang="fr-FR" sz="100" i="1" baseline="0" dirty="0">
                          <a:solidFill>
                            <a:schemeClr val="tx1"/>
                          </a:solidFill>
                          <a:latin typeface="+mn-lt"/>
                          <a:cs typeface="Times New Roman" pitchFamily="18" charset="0"/>
                        </a:rPr>
                        <a:t>T </a:t>
                      </a:r>
                      <a:r>
                        <a:rPr lang="fr-FR" sz="100" i="1" baseline="0" dirty="0" err="1">
                          <a:solidFill>
                            <a:schemeClr val="tx1"/>
                          </a:solidFill>
                          <a:latin typeface="+mn-lt"/>
                          <a:cs typeface="Times New Roman" pitchFamily="18" charset="0"/>
                        </a:rPr>
                        <a:t>sub</a:t>
                      </a:r>
                      <a:r>
                        <a:rPr lang="fr-FR" sz="100" i="1" baseline="0" dirty="0">
                          <a:solidFill>
                            <a:schemeClr val="tx1"/>
                          </a:solidFill>
                          <a:latin typeface="+mn-lt"/>
                          <a:cs typeface="Times New Roman" pitchFamily="18" charset="0"/>
                        </a:rPr>
                        <a:t> 1 = 294 kelvin, V </a:t>
                      </a:r>
                      <a:r>
                        <a:rPr lang="fr-FR" sz="100" i="1" baseline="0" dirty="0" err="1">
                          <a:solidFill>
                            <a:schemeClr val="tx1"/>
                          </a:solidFill>
                          <a:latin typeface="+mn-lt"/>
                          <a:cs typeface="Times New Roman" pitchFamily="18" charset="0"/>
                        </a:rPr>
                        <a:t>sub</a:t>
                      </a:r>
                      <a:r>
                        <a:rPr lang="fr-FR" sz="100" i="1" baseline="0" dirty="0">
                          <a:solidFill>
                            <a:schemeClr val="tx1"/>
                          </a:solidFill>
                          <a:latin typeface="+mn-lt"/>
                          <a:cs typeface="Times New Roman" pitchFamily="18" charset="0"/>
                        </a:rPr>
                        <a:t> 1 = 785 </a:t>
                      </a:r>
                      <a:r>
                        <a:rPr lang="fr-FR" sz="100" i="1" baseline="0" dirty="0" err="1">
                          <a:solidFill>
                            <a:schemeClr val="tx1"/>
                          </a:solidFill>
                          <a:latin typeface="+mn-lt"/>
                          <a:cs typeface="Times New Roman" pitchFamily="18" charset="0"/>
                        </a:rPr>
                        <a:t>milliliters</a:t>
                      </a:r>
                      <a:r>
                        <a:rPr lang="fr-FR" sz="100" i="1" baseline="0" dirty="0">
                          <a:solidFill>
                            <a:schemeClr val="tx1"/>
                          </a:solidFill>
                          <a:latin typeface="+mn-lt"/>
                          <a:cs typeface="Times New Roman" pitchFamily="18" charset="0"/>
                        </a:rPr>
                        <a:t>, T </a:t>
                      </a:r>
                      <a:r>
                        <a:rPr lang="fr-FR" sz="100" i="1" baseline="0" dirty="0" err="1">
                          <a:solidFill>
                            <a:schemeClr val="tx1"/>
                          </a:solidFill>
                          <a:latin typeface="+mn-lt"/>
                          <a:cs typeface="Times New Roman" pitchFamily="18" charset="0"/>
                        </a:rPr>
                        <a:t>sub</a:t>
                      </a:r>
                      <a:r>
                        <a:rPr lang="fr-FR" sz="100" i="1" baseline="0" dirty="0">
                          <a:solidFill>
                            <a:schemeClr val="tx1"/>
                          </a:solidFill>
                          <a:latin typeface="+mn-lt"/>
                          <a:cs typeface="Times New Roman" pitchFamily="18" charset="0"/>
                        </a:rPr>
                        <a:t> 2 = 273 kelvin</a:t>
                      </a:r>
                      <a:endParaRPr lang="en-US" sz="100" dirty="0">
                        <a:solidFill>
                          <a:schemeClr val="tx1"/>
                        </a:solidFill>
                        <a:latin typeface="+mn-lt"/>
                        <a:cs typeface="Times New Roman" pitchFamily="18" charset="0"/>
                      </a:endParaRPr>
                    </a:p>
                    <a:p>
                      <a:endParaRPr lang="en-US" sz="1600" b="1" dirty="0">
                        <a:solidFill>
                          <a:schemeClr val="tx1"/>
                        </a:solidFill>
                        <a:latin typeface="+mn-lt"/>
                        <a:cs typeface="Times New Roman" pitchFamily="18" charset="0"/>
                      </a:endParaRPr>
                    </a:p>
                    <a:p>
                      <a:endParaRPr lang="en-US" sz="1600" b="1" dirty="0">
                        <a:solidFill>
                          <a:schemeClr val="tx1"/>
                        </a:solidFill>
                        <a:latin typeface="+mn-lt"/>
                        <a:cs typeface="Times New Roman" pitchFamily="18" charset="0"/>
                      </a:endParaRPr>
                    </a:p>
                    <a:p>
                      <a:r>
                        <a:rPr lang="en-US" sz="1600" b="1" dirty="0">
                          <a:solidFill>
                            <a:schemeClr val="tx1"/>
                          </a:solidFill>
                          <a:latin typeface="+mn-lt"/>
                          <a:cs typeface="Times New Roman" pitchFamily="18" charset="0"/>
                        </a:rPr>
                        <a:t>Factors that do not change</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P</a:t>
                      </a:r>
                      <a:r>
                        <a:rPr lang="en-US" sz="1600" dirty="0">
                          <a:solidFill>
                            <a:schemeClr val="tx1"/>
                          </a:solidFill>
                          <a:latin typeface="+mn-lt"/>
                          <a:cs typeface="Times New Roman" pitchFamily="18" charset="0"/>
                        </a:rPr>
                        <a:t> and </a:t>
                      </a:r>
                      <a:r>
                        <a:rPr lang="en-US" sz="1600" i="1" dirty="0">
                          <a:solidFill>
                            <a:schemeClr val="tx1"/>
                          </a:solidFill>
                          <a:latin typeface="+mn-lt"/>
                          <a:cs typeface="Times New Roman" pitchFamily="18" charset="0"/>
                        </a:rPr>
                        <a:t>n</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cs typeface="Times New Roman" pitchFamily="18" charset="0"/>
                        </a:rPr>
                        <a:t>Charles’s law </a:t>
                      </a:r>
                      <a:r>
                        <a:rPr lang="en-US" sz="100" dirty="0">
                          <a:solidFill>
                            <a:schemeClr val="tx1"/>
                          </a:solidFill>
                          <a:latin typeface="+mn-lt"/>
                          <a:cs typeface="Times New Roman" pitchFamily="18" charset="0"/>
                        </a:rPr>
                        <a:t> V sub 1 over T sub 1 = V sub 2 over T sub 2. V sub 1 over T sub 1 = V sub 2 over T sub 2. </a:t>
                      </a:r>
                      <a:endParaRPr lang="en-US" sz="1600" baseline="-25000" dirty="0">
                        <a:solidFill>
                          <a:schemeClr val="tx1"/>
                        </a:solidFill>
                        <a:latin typeface="+mn-lt"/>
                        <a:cs typeface="Times New Roman" pitchFamily="18" charset="0"/>
                      </a:endParaRPr>
                    </a:p>
                    <a:p>
                      <a:endParaRPr lang="en-US" sz="1600" b="1" dirty="0">
                        <a:solidFill>
                          <a:schemeClr val="tx1"/>
                        </a:solidFill>
                        <a:latin typeface="+mn-lt"/>
                        <a:cs typeface="Times New Roman" pitchFamily="18" charset="0"/>
                      </a:endParaRPr>
                    </a:p>
                    <a:p>
                      <a:r>
                        <a:rPr lang="en-US" sz="1600" b="1" dirty="0">
                          <a:solidFill>
                            <a:schemeClr val="tx1"/>
                          </a:solidFill>
                          <a:latin typeface="+mn-lt"/>
                          <a:cs typeface="Times New Roman" pitchFamily="18" charset="0"/>
                        </a:rPr>
                        <a:t>Predict:</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T</a:t>
                      </a:r>
                      <a:r>
                        <a:rPr lang="en-US" sz="1600" dirty="0">
                          <a:solidFill>
                            <a:schemeClr val="tx1"/>
                          </a:solidFill>
                          <a:latin typeface="+mn-lt"/>
                          <a:cs typeface="Times New Roman" pitchFamily="18" charset="0"/>
                        </a:rPr>
                        <a:t> decreases, </a:t>
                      </a:r>
                      <a:r>
                        <a:rPr lang="en-US" sz="1600" i="1" dirty="0">
                          <a:solidFill>
                            <a:schemeClr val="tx1"/>
                          </a:solidFill>
                          <a:latin typeface="+mn-lt"/>
                          <a:cs typeface="Times New Roman" pitchFamily="18" charset="0"/>
                        </a:rPr>
                        <a:t>V</a:t>
                      </a:r>
                      <a:r>
                        <a:rPr lang="en-US" sz="1600" dirty="0">
                          <a:solidFill>
                            <a:schemeClr val="tx1"/>
                          </a:solidFill>
                          <a:latin typeface="+mn-lt"/>
                          <a:cs typeface="Times New Roman" pitchFamily="18" charset="0"/>
                        </a:rPr>
                        <a:t> decreases</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926822"/>
                  </a:ext>
                </a:extLst>
              </a:tr>
            </a:tbl>
          </a:graphicData>
        </a:graphic>
      </p:graphicFrame>
      <p:graphicFrame>
        <p:nvGraphicFramePr>
          <p:cNvPr id="17" name="Object 16">
            <a:extLst>
              <a:ext uri="{C183D7F6-B498-43B3-948B-1728B52AA6E4}">
                <adec:decorative xmlns:adec="http://schemas.microsoft.com/office/drawing/2017/decorative" val="1"/>
              </a:ext>
            </a:extLst>
          </p:cNvPr>
          <p:cNvGraphicFramePr>
            <a:graphicFrameLocks noChangeAspect="1"/>
          </p:cNvGraphicFramePr>
          <p:nvPr>
            <p:extLst/>
          </p:nvPr>
        </p:nvGraphicFramePr>
        <p:xfrm>
          <a:off x="2027590" y="5295647"/>
          <a:ext cx="990600" cy="279400"/>
        </p:xfrm>
        <a:graphic>
          <a:graphicData uri="http://schemas.openxmlformats.org/presentationml/2006/ole">
            <mc:AlternateContent xmlns:mc="http://schemas.openxmlformats.org/markup-compatibility/2006">
              <mc:Choice xmlns:v="urn:schemas-microsoft-com:vml" Requires="v">
                <p:oleObj spid="_x0000_s23597" name="Equation" r:id="rId9" imgW="990360" imgH="279360" progId="Equation.DSMT4">
                  <p:embed/>
                </p:oleObj>
              </mc:Choice>
              <mc:Fallback>
                <p:oleObj name="Equation" r:id="rId9" imgW="990360" imgH="279360" progId="Equation.DSMT4">
                  <p:embed/>
                  <p:pic>
                    <p:nvPicPr>
                      <p:cNvPr id="17" name="Object 16">
                        <a:extLst>
                          <a:ext uri="{C183D7F6-B498-43B3-948B-1728B52AA6E4}">
                            <adec:decorative xmlns:adec="http://schemas.microsoft.com/office/drawing/2017/decorative" val="1"/>
                          </a:ext>
                        </a:extLst>
                      </p:cNvPr>
                      <p:cNvPicPr/>
                      <p:nvPr/>
                    </p:nvPicPr>
                    <p:blipFill>
                      <a:blip r:embed="rId10"/>
                      <a:stretch>
                        <a:fillRect/>
                      </a:stretch>
                    </p:blipFill>
                    <p:spPr>
                      <a:xfrm>
                        <a:off x="2027590" y="5295647"/>
                        <a:ext cx="990600" cy="279400"/>
                      </a:xfrm>
                      <a:prstGeom prst="rect">
                        <a:avLst/>
                      </a:prstGeom>
                      <a:solidFill>
                        <a:schemeClr val="bg1"/>
                      </a:solidFill>
                    </p:spPr>
                  </p:pic>
                </p:oleObj>
              </mc:Fallback>
            </mc:AlternateContent>
          </a:graphicData>
        </a:graphic>
      </p:graphicFrame>
      <p:graphicFrame>
        <p:nvGraphicFramePr>
          <p:cNvPr id="18" name="Object 17">
            <a:extLst>
              <a:ext uri="{C183D7F6-B498-43B3-948B-1728B52AA6E4}">
                <adec:decorative xmlns:adec="http://schemas.microsoft.com/office/drawing/2017/decorative" val="1"/>
              </a:ext>
            </a:extLst>
          </p:cNvPr>
          <p:cNvGraphicFramePr>
            <a:graphicFrameLocks noChangeAspect="1"/>
          </p:cNvGraphicFramePr>
          <p:nvPr>
            <p:extLst/>
          </p:nvPr>
        </p:nvGraphicFramePr>
        <p:xfrm>
          <a:off x="3151372" y="5313577"/>
          <a:ext cx="1104900" cy="279400"/>
        </p:xfrm>
        <a:graphic>
          <a:graphicData uri="http://schemas.openxmlformats.org/presentationml/2006/ole">
            <mc:AlternateContent xmlns:mc="http://schemas.openxmlformats.org/markup-compatibility/2006">
              <mc:Choice xmlns:v="urn:schemas-microsoft-com:vml" Requires="v">
                <p:oleObj spid="_x0000_s23598" name="Equation" r:id="rId11" imgW="1104840" imgH="279360" progId="Equation.DSMT4">
                  <p:embed/>
                </p:oleObj>
              </mc:Choice>
              <mc:Fallback>
                <p:oleObj name="Equation" r:id="rId11" imgW="1104840" imgH="279360" progId="Equation.DSMT4">
                  <p:embed/>
                  <p:pic>
                    <p:nvPicPr>
                      <p:cNvPr id="18" name="Object 17">
                        <a:extLst>
                          <a:ext uri="{C183D7F6-B498-43B3-948B-1728B52AA6E4}">
                            <adec:decorative xmlns:adec="http://schemas.microsoft.com/office/drawing/2017/decorative" val="1"/>
                          </a:ext>
                        </a:extLst>
                      </p:cNvPr>
                      <p:cNvPicPr/>
                      <p:nvPr/>
                    </p:nvPicPr>
                    <p:blipFill>
                      <a:blip r:embed="rId12"/>
                      <a:stretch>
                        <a:fillRect/>
                      </a:stretch>
                    </p:blipFill>
                    <p:spPr>
                      <a:xfrm>
                        <a:off x="3151372" y="5313577"/>
                        <a:ext cx="1104900" cy="279400"/>
                      </a:xfrm>
                      <a:prstGeom prst="rect">
                        <a:avLst/>
                      </a:prstGeom>
                      <a:solidFill>
                        <a:schemeClr val="bg1"/>
                      </a:solidFill>
                    </p:spPr>
                  </p:pic>
                </p:oleObj>
              </mc:Fallback>
            </mc:AlternateContent>
          </a:graphicData>
        </a:graphic>
      </p:graphicFrame>
      <p:graphicFrame>
        <p:nvGraphicFramePr>
          <p:cNvPr id="19" name="Object 18">
            <a:extLst>
              <a:ext uri="{C183D7F6-B498-43B3-948B-1728B52AA6E4}">
                <adec:decorative xmlns:adec="http://schemas.microsoft.com/office/drawing/2017/decorative" val="1"/>
              </a:ext>
            </a:extLst>
          </p:cNvPr>
          <p:cNvGraphicFramePr>
            <a:graphicFrameLocks noChangeAspect="1"/>
          </p:cNvGraphicFramePr>
          <p:nvPr>
            <p:extLst/>
          </p:nvPr>
        </p:nvGraphicFramePr>
        <p:xfrm>
          <a:off x="2017871" y="5563868"/>
          <a:ext cx="990600" cy="279400"/>
        </p:xfrm>
        <a:graphic>
          <a:graphicData uri="http://schemas.openxmlformats.org/presentationml/2006/ole">
            <mc:AlternateContent xmlns:mc="http://schemas.openxmlformats.org/markup-compatibility/2006">
              <mc:Choice xmlns:v="urn:schemas-microsoft-com:vml" Requires="v">
                <p:oleObj spid="_x0000_s23599" name="Equation" r:id="rId13" imgW="990360" imgH="279360" progId="Equation.DSMT4">
                  <p:embed/>
                </p:oleObj>
              </mc:Choice>
              <mc:Fallback>
                <p:oleObj name="Equation" r:id="rId13" imgW="990360" imgH="279360" progId="Equation.DSMT4">
                  <p:embed/>
                  <p:pic>
                    <p:nvPicPr>
                      <p:cNvPr id="19" name="Object 18">
                        <a:extLst>
                          <a:ext uri="{C183D7F6-B498-43B3-948B-1728B52AA6E4}">
                            <adec:decorative xmlns:adec="http://schemas.microsoft.com/office/drawing/2017/decorative" val="1"/>
                          </a:ext>
                        </a:extLst>
                      </p:cNvPr>
                      <p:cNvPicPr/>
                      <p:nvPr/>
                    </p:nvPicPr>
                    <p:blipFill>
                      <a:blip r:embed="rId14"/>
                      <a:stretch>
                        <a:fillRect/>
                      </a:stretch>
                    </p:blipFill>
                    <p:spPr>
                      <a:xfrm>
                        <a:off x="2017871" y="5563868"/>
                        <a:ext cx="990600" cy="279400"/>
                      </a:xfrm>
                      <a:prstGeom prst="rect">
                        <a:avLst/>
                      </a:prstGeom>
                      <a:solidFill>
                        <a:schemeClr val="bg1"/>
                      </a:solidFill>
                    </p:spPr>
                  </p:pic>
                </p:oleObj>
              </mc:Fallback>
            </mc:AlternateContent>
          </a:graphicData>
        </a:graphic>
      </p:graphicFrame>
      <p:graphicFrame>
        <p:nvGraphicFramePr>
          <p:cNvPr id="21" name="Object 20">
            <a:extLst>
              <a:ext uri="{C183D7F6-B498-43B3-948B-1728B52AA6E4}">
                <adec:decorative xmlns:adec="http://schemas.microsoft.com/office/drawing/2017/decorative" val="1"/>
              </a:ext>
            </a:extLst>
          </p:cNvPr>
          <p:cNvGraphicFramePr>
            <a:graphicFrameLocks noChangeAspect="1"/>
          </p:cNvGraphicFramePr>
          <p:nvPr>
            <p:extLst/>
          </p:nvPr>
        </p:nvGraphicFramePr>
        <p:xfrm>
          <a:off x="5040904" y="5369689"/>
          <a:ext cx="241300" cy="279400"/>
        </p:xfrm>
        <a:graphic>
          <a:graphicData uri="http://schemas.openxmlformats.org/presentationml/2006/ole">
            <mc:AlternateContent xmlns:mc="http://schemas.openxmlformats.org/markup-compatibility/2006">
              <mc:Choice xmlns:v="urn:schemas-microsoft-com:vml" Requires="v">
                <p:oleObj spid="_x0000_s23600" name="Equation" r:id="rId15" imgW="241200" imgH="279360" progId="Equation.DSMT4">
                  <p:embed/>
                </p:oleObj>
              </mc:Choice>
              <mc:Fallback>
                <p:oleObj name="Equation" r:id="rId15" imgW="241200" imgH="279360" progId="Equation.DSMT4">
                  <p:embed/>
                  <p:pic>
                    <p:nvPicPr>
                      <p:cNvPr id="21" name="Object 20">
                        <a:extLst>
                          <a:ext uri="{C183D7F6-B498-43B3-948B-1728B52AA6E4}">
                            <adec:decorative xmlns:adec="http://schemas.microsoft.com/office/drawing/2017/decorative" val="1"/>
                          </a:ext>
                        </a:extLst>
                      </p:cNvPr>
                      <p:cNvPicPr/>
                      <p:nvPr/>
                    </p:nvPicPr>
                    <p:blipFill>
                      <a:blip r:embed="rId16"/>
                      <a:stretch>
                        <a:fillRect/>
                      </a:stretch>
                    </p:blipFill>
                    <p:spPr>
                      <a:xfrm>
                        <a:off x="5040904" y="5369689"/>
                        <a:ext cx="241300" cy="279400"/>
                      </a:xfrm>
                      <a:prstGeom prst="rect">
                        <a:avLst/>
                      </a:prstGeom>
                    </p:spPr>
                  </p:pic>
                </p:oleObj>
              </mc:Fallback>
            </mc:AlternateContent>
          </a:graphicData>
        </a:graphic>
      </p:graphicFrame>
      <p:graphicFrame>
        <p:nvGraphicFramePr>
          <p:cNvPr id="20" name="Object 19">
            <a:extLst>
              <a:ext uri="{C183D7F6-B498-43B3-948B-1728B52AA6E4}">
                <adec:decorative xmlns:adec="http://schemas.microsoft.com/office/drawing/2017/decorative" val="1"/>
              </a:ext>
            </a:extLst>
          </p:cNvPr>
          <p:cNvGraphicFramePr>
            <a:graphicFrameLocks noChangeAspect="1"/>
          </p:cNvGraphicFramePr>
          <p:nvPr>
            <p:extLst/>
          </p:nvPr>
        </p:nvGraphicFramePr>
        <p:xfrm>
          <a:off x="7314638" y="5276909"/>
          <a:ext cx="622300" cy="495300"/>
        </p:xfrm>
        <a:graphic>
          <a:graphicData uri="http://schemas.openxmlformats.org/presentationml/2006/ole">
            <mc:AlternateContent xmlns:mc="http://schemas.openxmlformats.org/markup-compatibility/2006">
              <mc:Choice xmlns:v="urn:schemas-microsoft-com:vml" Requires="v">
                <p:oleObj spid="_x0000_s23601" name="Equation" r:id="rId17" imgW="622080" imgH="495000" progId="Equation.DSMT4">
                  <p:embed/>
                </p:oleObj>
              </mc:Choice>
              <mc:Fallback>
                <p:oleObj name="Equation" r:id="rId17" imgW="622080" imgH="495000" progId="Equation.DSMT4">
                  <p:embed/>
                  <p:pic>
                    <p:nvPicPr>
                      <p:cNvPr id="20" name="Object 19">
                        <a:extLst>
                          <a:ext uri="{C183D7F6-B498-43B3-948B-1728B52AA6E4}">
                            <adec:decorative xmlns:adec="http://schemas.microsoft.com/office/drawing/2017/decorative" val="1"/>
                          </a:ext>
                        </a:extLst>
                      </p:cNvPr>
                      <p:cNvPicPr/>
                      <p:nvPr/>
                    </p:nvPicPr>
                    <p:blipFill>
                      <a:blip r:embed="rId18"/>
                      <a:stretch>
                        <a:fillRect/>
                      </a:stretch>
                    </p:blipFill>
                    <p:spPr>
                      <a:xfrm>
                        <a:off x="7314638" y="5276909"/>
                        <a:ext cx="622300" cy="495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5709691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Calculations Using Charles’s Law </a:t>
            </a:r>
            <a:r>
              <a:rPr lang="en-IN" sz="2000" b="0" dirty="0"/>
              <a:t>(2 of 2)</a:t>
            </a:r>
          </a:p>
        </p:txBody>
      </p:sp>
      <p:sp>
        <p:nvSpPr>
          <p:cNvPr id="5" name="Content Placeholder 4"/>
          <p:cNvSpPr>
            <a:spLocks noGrp="1"/>
          </p:cNvSpPr>
          <p:nvPr>
            <p:ph sz="quarter" idx="14"/>
          </p:nvPr>
        </p:nvSpPr>
        <p:spPr>
          <a:xfrm>
            <a:off x="457200" y="1542422"/>
            <a:ext cx="5074920" cy="391310"/>
          </a:xfrm>
        </p:spPr>
        <p:txBody>
          <a:bodyPr/>
          <a:lstStyle/>
          <a:p>
            <a:pPr marL="432" indent="0">
              <a:buNone/>
            </a:pPr>
            <a:r>
              <a:rPr lang="en-IN" sz="2400" dirty="0"/>
              <a:t>A balloon has a volume of 785 mL at</a:t>
            </a:r>
          </a:p>
        </p:txBody>
      </p:sp>
      <p:graphicFrame>
        <p:nvGraphicFramePr>
          <p:cNvPr id="2" name="Object 1" descr="21 degrees Celsius&#10;"/>
          <p:cNvGraphicFramePr>
            <a:graphicFrameLocks noChangeAspect="1"/>
          </p:cNvGraphicFramePr>
          <p:nvPr>
            <p:extLst/>
          </p:nvPr>
        </p:nvGraphicFramePr>
        <p:xfrm>
          <a:off x="5652770" y="1541463"/>
          <a:ext cx="723900" cy="342900"/>
        </p:xfrm>
        <a:graphic>
          <a:graphicData uri="http://schemas.openxmlformats.org/presentationml/2006/ole">
            <mc:AlternateContent xmlns:mc="http://schemas.openxmlformats.org/markup-compatibility/2006">
              <mc:Choice xmlns:v="urn:schemas-microsoft-com:vml" Requires="v">
                <p:oleObj spid="_x0000_s24603" name="Equation" r:id="rId3" imgW="723600" imgH="342720" progId="Equation.DSMT4">
                  <p:embed/>
                </p:oleObj>
              </mc:Choice>
              <mc:Fallback>
                <p:oleObj name="Equation" r:id="rId3" imgW="723600" imgH="342720" progId="Equation.DSMT4">
                  <p:embed/>
                  <p:pic>
                    <p:nvPicPr>
                      <p:cNvPr id="2" name="Object 1" descr="21 degrees Celsius&#10;"/>
                      <p:cNvPicPr/>
                      <p:nvPr/>
                    </p:nvPicPr>
                    <p:blipFill>
                      <a:blip r:embed="rId4"/>
                      <a:stretch>
                        <a:fillRect/>
                      </a:stretch>
                    </p:blipFill>
                    <p:spPr>
                      <a:xfrm>
                        <a:off x="5652770" y="1541463"/>
                        <a:ext cx="723900" cy="342900"/>
                      </a:xfrm>
                      <a:prstGeom prst="rect">
                        <a:avLst/>
                      </a:prstGeom>
                    </p:spPr>
                  </p:pic>
                </p:oleObj>
              </mc:Fallback>
            </mc:AlternateContent>
          </a:graphicData>
        </a:graphic>
      </p:graphicFrame>
      <p:sp>
        <p:nvSpPr>
          <p:cNvPr id="6" name="Content Placeholder 5"/>
          <p:cNvSpPr>
            <a:spLocks noGrp="1"/>
          </p:cNvSpPr>
          <p:nvPr>
            <p:ph sz="quarter" idx="15"/>
          </p:nvPr>
        </p:nvSpPr>
        <p:spPr>
          <a:xfrm>
            <a:off x="6564776" y="1555750"/>
            <a:ext cx="2122024" cy="383551"/>
          </a:xfrm>
        </p:spPr>
        <p:txBody>
          <a:bodyPr/>
          <a:lstStyle/>
          <a:p>
            <a:pPr marL="432" indent="0">
              <a:buNone/>
            </a:pPr>
            <a:r>
              <a:rPr lang="en-IN" sz="2400" dirty="0"/>
              <a:t>If the</a:t>
            </a:r>
          </a:p>
        </p:txBody>
      </p:sp>
      <p:sp>
        <p:nvSpPr>
          <p:cNvPr id="7" name="Content Placeholder 6"/>
          <p:cNvSpPr>
            <a:spLocks noGrp="1"/>
          </p:cNvSpPr>
          <p:nvPr>
            <p:ph sz="quarter" idx="16"/>
          </p:nvPr>
        </p:nvSpPr>
        <p:spPr>
          <a:xfrm>
            <a:off x="457200" y="2001538"/>
            <a:ext cx="3730239" cy="401389"/>
          </a:xfrm>
        </p:spPr>
        <p:txBody>
          <a:bodyPr/>
          <a:lstStyle/>
          <a:p>
            <a:pPr marL="0" indent="0">
              <a:buNone/>
            </a:pPr>
            <a:r>
              <a:rPr lang="en-IN" sz="2400" dirty="0"/>
              <a:t>If the temperature drops to</a:t>
            </a:r>
          </a:p>
        </p:txBody>
      </p:sp>
      <p:graphicFrame>
        <p:nvGraphicFramePr>
          <p:cNvPr id="3" name="Object 2" descr="0 degrees Celsius&#10;"/>
          <p:cNvGraphicFramePr>
            <a:graphicFrameLocks noChangeAspect="1"/>
          </p:cNvGraphicFramePr>
          <p:nvPr>
            <p:extLst/>
          </p:nvPr>
        </p:nvGraphicFramePr>
        <p:xfrm>
          <a:off x="4244975" y="1982970"/>
          <a:ext cx="596900" cy="381000"/>
        </p:xfrm>
        <a:graphic>
          <a:graphicData uri="http://schemas.openxmlformats.org/presentationml/2006/ole">
            <mc:AlternateContent xmlns:mc="http://schemas.openxmlformats.org/markup-compatibility/2006">
              <mc:Choice xmlns:v="urn:schemas-microsoft-com:vml" Requires="v">
                <p:oleObj spid="_x0000_s24604" name="Equation" r:id="rId5" imgW="596880" imgH="380880" progId="Equation.DSMT4">
                  <p:embed/>
                </p:oleObj>
              </mc:Choice>
              <mc:Fallback>
                <p:oleObj name="Equation" r:id="rId5" imgW="596880" imgH="380880" progId="Equation.DSMT4">
                  <p:embed/>
                  <p:pic>
                    <p:nvPicPr>
                      <p:cNvPr id="3" name="Object 2" descr="0 degrees Celsius&#10;"/>
                      <p:cNvPicPr/>
                      <p:nvPr/>
                    </p:nvPicPr>
                    <p:blipFill>
                      <a:blip r:embed="rId6"/>
                      <a:stretch>
                        <a:fillRect/>
                      </a:stretch>
                    </p:blipFill>
                    <p:spPr>
                      <a:xfrm>
                        <a:off x="4244975" y="1982970"/>
                        <a:ext cx="596900" cy="381000"/>
                      </a:xfrm>
                      <a:prstGeom prst="rect">
                        <a:avLst/>
                      </a:prstGeom>
                    </p:spPr>
                  </p:pic>
                </p:oleObj>
              </mc:Fallback>
            </mc:AlternateContent>
          </a:graphicData>
        </a:graphic>
      </p:graphicFrame>
      <p:sp>
        <p:nvSpPr>
          <p:cNvPr id="8" name="Content Placeholder 7"/>
          <p:cNvSpPr>
            <a:spLocks noGrp="1"/>
          </p:cNvSpPr>
          <p:nvPr>
            <p:ph sz="quarter" idx="17"/>
          </p:nvPr>
        </p:nvSpPr>
        <p:spPr>
          <a:xfrm>
            <a:off x="4956562" y="2009056"/>
            <a:ext cx="3733414" cy="402450"/>
          </a:xfrm>
        </p:spPr>
        <p:txBody>
          <a:bodyPr/>
          <a:lstStyle/>
          <a:p>
            <a:pPr marL="432" indent="0">
              <a:buNone/>
            </a:pPr>
            <a:r>
              <a:rPr lang="en-IN" sz="2400" dirty="0"/>
              <a:t>what is the new volume of</a:t>
            </a:r>
          </a:p>
        </p:txBody>
      </p:sp>
      <p:sp>
        <p:nvSpPr>
          <p:cNvPr id="9" name="Content Placeholder 8"/>
          <p:cNvSpPr>
            <a:spLocks noGrp="1"/>
          </p:cNvSpPr>
          <p:nvPr>
            <p:ph sz="quarter" idx="18"/>
          </p:nvPr>
        </p:nvSpPr>
        <p:spPr>
          <a:xfrm>
            <a:off x="457200" y="2470069"/>
            <a:ext cx="6213423" cy="408043"/>
          </a:xfrm>
        </p:spPr>
        <p:txBody>
          <a:bodyPr/>
          <a:lstStyle/>
          <a:p>
            <a:pPr marL="432" indent="0">
              <a:buNone/>
            </a:pPr>
            <a:r>
              <a:rPr lang="en-IN" sz="2400" dirty="0"/>
              <a:t>the balloon at constant pressure and moles?</a:t>
            </a:r>
          </a:p>
        </p:txBody>
      </p:sp>
      <p:sp>
        <p:nvSpPr>
          <p:cNvPr id="10" name="Content Placeholder 9"/>
          <p:cNvSpPr>
            <a:spLocks noGrp="1"/>
          </p:cNvSpPr>
          <p:nvPr>
            <p:ph sz="quarter" idx="19"/>
          </p:nvPr>
        </p:nvSpPr>
        <p:spPr>
          <a:xfrm>
            <a:off x="457200" y="3004001"/>
            <a:ext cx="7288306" cy="474305"/>
          </a:xfrm>
        </p:spPr>
        <p:txBody>
          <a:bodyPr/>
          <a:lstStyle/>
          <a:p>
            <a:pPr marL="0" indent="0">
              <a:buNone/>
            </a:pPr>
            <a:r>
              <a:rPr lang="en-IN" sz="2400" b="1" dirty="0"/>
              <a:t>STEP 2 Rearrange to solve for unknown quantity,</a:t>
            </a:r>
          </a:p>
        </p:txBody>
      </p:sp>
      <p:graphicFrame>
        <p:nvGraphicFramePr>
          <p:cNvPr id="12" name="Object 11" descr="V sub 2"/>
          <p:cNvGraphicFramePr>
            <a:graphicFrameLocks noChangeAspect="1"/>
          </p:cNvGraphicFramePr>
          <p:nvPr>
            <p:extLst/>
          </p:nvPr>
        </p:nvGraphicFramePr>
        <p:xfrm>
          <a:off x="7813675" y="3048000"/>
          <a:ext cx="406400" cy="381000"/>
        </p:xfrm>
        <a:graphic>
          <a:graphicData uri="http://schemas.openxmlformats.org/presentationml/2006/ole">
            <mc:AlternateContent xmlns:mc="http://schemas.openxmlformats.org/markup-compatibility/2006">
              <mc:Choice xmlns:v="urn:schemas-microsoft-com:vml" Requires="v">
                <p:oleObj spid="_x0000_s24605" name="Equation" r:id="rId7" imgW="406080" imgH="380880" progId="Equation.DSMT4">
                  <p:embed/>
                </p:oleObj>
              </mc:Choice>
              <mc:Fallback>
                <p:oleObj name="Equation" r:id="rId7" imgW="406080" imgH="380880" progId="Equation.DSMT4">
                  <p:embed/>
                  <p:pic>
                    <p:nvPicPr>
                      <p:cNvPr id="12" name="Object 11" descr="V sub 2"/>
                      <p:cNvPicPr/>
                      <p:nvPr/>
                    </p:nvPicPr>
                    <p:blipFill>
                      <a:blip r:embed="rId8"/>
                      <a:stretch>
                        <a:fillRect/>
                      </a:stretch>
                    </p:blipFill>
                    <p:spPr>
                      <a:xfrm>
                        <a:off x="7813675" y="3048000"/>
                        <a:ext cx="406400" cy="381000"/>
                      </a:xfrm>
                      <a:prstGeom prst="rect">
                        <a:avLst/>
                      </a:prstGeom>
                    </p:spPr>
                  </p:pic>
                </p:oleObj>
              </mc:Fallback>
            </mc:AlternateContent>
          </a:graphicData>
        </a:graphic>
      </p:graphicFrame>
      <p:graphicFrame>
        <p:nvGraphicFramePr>
          <p:cNvPr id="13" name="Object 12" descr="First. V sub 1 times start fraction T sub 2 over T sub 1 end fraction = V sub 2 times start fraction T sub 1 over T sub 1 end fraction. Second. V sub 2 = V sub 1 times start fraction T sub 2 over T sub 1 end fraction."/>
          <p:cNvGraphicFramePr>
            <a:graphicFrameLocks noChangeAspect="1"/>
          </p:cNvGraphicFramePr>
          <p:nvPr>
            <p:extLst/>
          </p:nvPr>
        </p:nvGraphicFramePr>
        <p:xfrm>
          <a:off x="1572986" y="3681890"/>
          <a:ext cx="3683000" cy="762000"/>
        </p:xfrm>
        <a:graphic>
          <a:graphicData uri="http://schemas.openxmlformats.org/presentationml/2006/ole">
            <mc:AlternateContent xmlns:mc="http://schemas.openxmlformats.org/markup-compatibility/2006">
              <mc:Choice xmlns:v="urn:schemas-microsoft-com:vml" Requires="v">
                <p:oleObj spid="_x0000_s24606" name="Equation" r:id="rId9" imgW="3682800" imgH="761760" progId="Equation.DSMT4">
                  <p:embed/>
                </p:oleObj>
              </mc:Choice>
              <mc:Fallback>
                <p:oleObj name="Equation" r:id="rId9" imgW="3682800" imgH="761760" progId="Equation.DSMT4">
                  <p:embed/>
                  <p:pic>
                    <p:nvPicPr>
                      <p:cNvPr id="13" name="Object 12" descr="First. V sub 1 times start fraction T sub 2 over T sub 1 end fraction = V sub 2 times start fraction T sub 1 over T sub 1 end fraction. Second. V sub 2 = V sub 1 times start fraction T sub 2 over T sub 1 end fraction."/>
                      <p:cNvPicPr/>
                      <p:nvPr/>
                    </p:nvPicPr>
                    <p:blipFill>
                      <a:blip r:embed="rId10"/>
                      <a:stretch>
                        <a:fillRect/>
                      </a:stretch>
                    </p:blipFill>
                    <p:spPr>
                      <a:xfrm>
                        <a:off x="1572986" y="3681890"/>
                        <a:ext cx="3683000" cy="762000"/>
                      </a:xfrm>
                      <a:prstGeom prst="rect">
                        <a:avLst/>
                      </a:prstGeom>
                    </p:spPr>
                  </p:pic>
                </p:oleObj>
              </mc:Fallback>
            </mc:AlternateContent>
          </a:graphicData>
        </a:graphic>
      </p:graphicFrame>
      <p:sp>
        <p:nvSpPr>
          <p:cNvPr id="11" name="Content Placeholder 10"/>
          <p:cNvSpPr>
            <a:spLocks noGrp="1"/>
          </p:cNvSpPr>
          <p:nvPr>
            <p:ph sz="quarter" idx="20"/>
          </p:nvPr>
        </p:nvSpPr>
        <p:spPr>
          <a:xfrm>
            <a:off x="457200" y="4569779"/>
            <a:ext cx="8232776" cy="771478"/>
          </a:xfrm>
        </p:spPr>
        <p:txBody>
          <a:bodyPr/>
          <a:lstStyle/>
          <a:p>
            <a:pPr marL="1160463" indent="-1160463">
              <a:buNone/>
            </a:pPr>
            <a:r>
              <a:rPr lang="en-IN" sz="2400" b="1" dirty="0"/>
              <a:t>STEP 3 Substitute values into the gas law equation and calculate.</a:t>
            </a:r>
          </a:p>
        </p:txBody>
      </p:sp>
      <p:graphicFrame>
        <p:nvGraphicFramePr>
          <p:cNvPr id="14" name="Object 13" descr="V sub 2 = 785 milliliters times start fraction 273 Kelvin over 294 Kelvin, with Kelvin cancelled, = 729 milliliters."/>
          <p:cNvGraphicFramePr>
            <a:graphicFrameLocks noChangeAspect="1"/>
          </p:cNvGraphicFramePr>
          <p:nvPr>
            <p:extLst/>
          </p:nvPr>
        </p:nvGraphicFramePr>
        <p:xfrm>
          <a:off x="2136322" y="5479802"/>
          <a:ext cx="3848100" cy="787400"/>
        </p:xfrm>
        <a:graphic>
          <a:graphicData uri="http://schemas.openxmlformats.org/presentationml/2006/ole">
            <mc:AlternateContent xmlns:mc="http://schemas.openxmlformats.org/markup-compatibility/2006">
              <mc:Choice xmlns:v="urn:schemas-microsoft-com:vml" Requires="v">
                <p:oleObj spid="_x0000_s24607" name="Equation" r:id="rId11" imgW="3848040" imgH="787320" progId="Equation.DSMT4">
                  <p:embed/>
                </p:oleObj>
              </mc:Choice>
              <mc:Fallback>
                <p:oleObj name="Equation" r:id="rId11" imgW="3848040" imgH="787320" progId="Equation.DSMT4">
                  <p:embed/>
                  <p:pic>
                    <p:nvPicPr>
                      <p:cNvPr id="14" name="Object 13" descr="V sub 2 = 785 milliliters times start fraction 273 Kelvin over 294 Kelvin, with Kelvin cancelled, = 729 milliliters."/>
                      <p:cNvPicPr/>
                      <p:nvPr/>
                    </p:nvPicPr>
                    <p:blipFill>
                      <a:blip r:embed="rId12"/>
                      <a:stretch>
                        <a:fillRect/>
                      </a:stretch>
                    </p:blipFill>
                    <p:spPr>
                      <a:xfrm>
                        <a:off x="2136322" y="5479802"/>
                        <a:ext cx="3848100" cy="787400"/>
                      </a:xfrm>
                      <a:prstGeom prst="rect">
                        <a:avLst/>
                      </a:prstGeom>
                    </p:spPr>
                  </p:pic>
                </p:oleObj>
              </mc:Fallback>
            </mc:AlternateContent>
          </a:graphicData>
        </a:graphic>
      </p:graphicFrame>
    </p:spTree>
    <p:extLst>
      <p:ext uri="{BB962C8B-B14F-4D97-AF65-F5344CB8AC3E}">
        <p14:creationId xmlns:p14="http://schemas.microsoft.com/office/powerpoint/2010/main" val="1835737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Learning Check 2</a:t>
            </a:r>
          </a:p>
        </p:txBody>
      </p:sp>
      <p:sp>
        <p:nvSpPr>
          <p:cNvPr id="5" name="Content Placeholder 4"/>
          <p:cNvSpPr>
            <a:spLocks noGrp="1"/>
          </p:cNvSpPr>
          <p:nvPr>
            <p:ph sz="quarter" idx="14"/>
          </p:nvPr>
        </p:nvSpPr>
        <p:spPr>
          <a:xfrm>
            <a:off x="457200" y="1542422"/>
            <a:ext cx="8232776" cy="402919"/>
          </a:xfrm>
        </p:spPr>
        <p:txBody>
          <a:bodyPr/>
          <a:lstStyle/>
          <a:p>
            <a:pPr marL="432" indent="0">
              <a:buNone/>
            </a:pPr>
            <a:r>
              <a:rPr lang="en-IN" sz="2400" dirty="0"/>
              <a:t>A sample of oxygen gas has a volume of 420 m</a:t>
            </a:r>
            <a:r>
              <a:rPr lang="en-IN" sz="100" dirty="0"/>
              <a:t> </a:t>
            </a:r>
            <a:r>
              <a:rPr lang="en-IN" sz="2400" dirty="0"/>
              <a:t>L at a</a:t>
            </a:r>
          </a:p>
        </p:txBody>
      </p:sp>
      <p:sp>
        <p:nvSpPr>
          <p:cNvPr id="6" name="Content Placeholder 5"/>
          <p:cNvSpPr>
            <a:spLocks noGrp="1"/>
          </p:cNvSpPr>
          <p:nvPr>
            <p:ph sz="quarter" idx="15"/>
          </p:nvPr>
        </p:nvSpPr>
        <p:spPr>
          <a:xfrm>
            <a:off x="457199" y="1961855"/>
            <a:ext cx="2198915" cy="396638"/>
          </a:xfrm>
        </p:spPr>
        <p:txBody>
          <a:bodyPr/>
          <a:lstStyle/>
          <a:p>
            <a:pPr marL="432" indent="0">
              <a:buNone/>
            </a:pPr>
            <a:r>
              <a:rPr lang="en-IN" sz="2400" dirty="0"/>
              <a:t>temperature of</a:t>
            </a:r>
          </a:p>
        </p:txBody>
      </p:sp>
      <p:graphicFrame>
        <p:nvGraphicFramePr>
          <p:cNvPr id="2" name="Object 1" descr="18 degrees Celsius&#10;"/>
          <p:cNvGraphicFramePr>
            <a:graphicFrameLocks noChangeAspect="1"/>
          </p:cNvGraphicFramePr>
          <p:nvPr>
            <p:extLst/>
          </p:nvPr>
        </p:nvGraphicFramePr>
        <p:xfrm>
          <a:off x="2727325" y="1958975"/>
          <a:ext cx="749300" cy="342900"/>
        </p:xfrm>
        <a:graphic>
          <a:graphicData uri="http://schemas.openxmlformats.org/presentationml/2006/ole">
            <mc:AlternateContent xmlns:mc="http://schemas.openxmlformats.org/markup-compatibility/2006">
              <mc:Choice xmlns:v="urn:schemas-microsoft-com:vml" Requires="v">
                <p:oleObj spid="_x0000_s25622" name="Equation" r:id="rId3" imgW="749160" imgH="342720" progId="Equation.DSMT4">
                  <p:embed/>
                </p:oleObj>
              </mc:Choice>
              <mc:Fallback>
                <p:oleObj name="Equation" r:id="rId3" imgW="749160" imgH="342720" progId="Equation.DSMT4">
                  <p:embed/>
                  <p:pic>
                    <p:nvPicPr>
                      <p:cNvPr id="2" name="Object 1" descr="18 degrees Celsius&#10;"/>
                      <p:cNvPicPr/>
                      <p:nvPr/>
                    </p:nvPicPr>
                    <p:blipFill>
                      <a:blip r:embed="rId4"/>
                      <a:stretch>
                        <a:fillRect/>
                      </a:stretch>
                    </p:blipFill>
                    <p:spPr>
                      <a:xfrm>
                        <a:off x="2727325" y="1958975"/>
                        <a:ext cx="749300" cy="342900"/>
                      </a:xfrm>
                      <a:prstGeom prst="rect">
                        <a:avLst/>
                      </a:prstGeom>
                    </p:spPr>
                  </p:pic>
                </p:oleObj>
              </mc:Fallback>
            </mc:AlternateContent>
          </a:graphicData>
        </a:graphic>
      </p:graphicFrame>
      <p:sp>
        <p:nvSpPr>
          <p:cNvPr id="7" name="Content Placeholder 6"/>
          <p:cNvSpPr>
            <a:spLocks noGrp="1"/>
          </p:cNvSpPr>
          <p:nvPr>
            <p:ph sz="quarter" idx="16"/>
          </p:nvPr>
        </p:nvSpPr>
        <p:spPr>
          <a:xfrm>
            <a:off x="3547837" y="1980529"/>
            <a:ext cx="5138964" cy="386875"/>
          </a:xfrm>
        </p:spPr>
        <p:txBody>
          <a:bodyPr/>
          <a:lstStyle/>
          <a:p>
            <a:pPr marL="0" indent="0">
              <a:buNone/>
            </a:pPr>
            <a:r>
              <a:rPr lang="en-IN" sz="2400" dirty="0"/>
              <a:t>At what temperature (in degrees</a:t>
            </a:r>
          </a:p>
        </p:txBody>
      </p:sp>
      <p:sp>
        <p:nvSpPr>
          <p:cNvPr id="8" name="Content Placeholder 7"/>
          <p:cNvSpPr>
            <a:spLocks noGrp="1"/>
          </p:cNvSpPr>
          <p:nvPr>
            <p:ph sz="quarter" idx="17"/>
          </p:nvPr>
        </p:nvSpPr>
        <p:spPr>
          <a:xfrm>
            <a:off x="454672" y="2429091"/>
            <a:ext cx="8232128" cy="825757"/>
          </a:xfrm>
        </p:spPr>
        <p:txBody>
          <a:bodyPr/>
          <a:lstStyle/>
          <a:p>
            <a:pPr marL="0" indent="0">
              <a:buNone/>
            </a:pPr>
            <a:r>
              <a:rPr lang="en-IN" sz="2400" dirty="0"/>
              <a:t>Celsius) will the volume of the oxygen be 640 m</a:t>
            </a:r>
            <a:r>
              <a:rPr lang="en-IN" sz="100" dirty="0"/>
              <a:t> </a:t>
            </a:r>
            <a:r>
              <a:rPr lang="en-IN" sz="2400" dirty="0"/>
              <a:t>L? (</a:t>
            </a:r>
            <a:r>
              <a:rPr lang="en-IN" sz="2400" i="1" dirty="0"/>
              <a:t>P</a:t>
            </a:r>
            <a:r>
              <a:rPr lang="en-IN" sz="2400" dirty="0"/>
              <a:t> and </a:t>
            </a:r>
            <a:r>
              <a:rPr lang="en-IN" sz="2400" i="1" dirty="0"/>
              <a:t>n</a:t>
            </a:r>
            <a:r>
              <a:rPr lang="en-IN" sz="2400" dirty="0"/>
              <a:t> are constant.)</a:t>
            </a:r>
          </a:p>
        </p:txBody>
      </p:sp>
      <p:sp>
        <p:nvSpPr>
          <p:cNvPr id="9" name="Content Placeholder 8"/>
          <p:cNvSpPr>
            <a:spLocks noGrp="1"/>
          </p:cNvSpPr>
          <p:nvPr>
            <p:ph sz="quarter" idx="18"/>
          </p:nvPr>
        </p:nvSpPr>
        <p:spPr>
          <a:xfrm>
            <a:off x="453781" y="3474934"/>
            <a:ext cx="428171" cy="430983"/>
          </a:xfrm>
        </p:spPr>
        <p:txBody>
          <a:bodyPr/>
          <a:lstStyle/>
          <a:p>
            <a:pPr marL="432" indent="0">
              <a:buNone/>
            </a:pPr>
            <a:r>
              <a:rPr lang="en-IN" sz="2400" dirty="0"/>
              <a:t>A.</a:t>
            </a:r>
          </a:p>
        </p:txBody>
      </p:sp>
      <p:graphicFrame>
        <p:nvGraphicFramePr>
          <p:cNvPr id="3" name="Object 2" descr="443 degrees Celsius&#10;"/>
          <p:cNvGraphicFramePr>
            <a:graphicFrameLocks noChangeAspect="1"/>
          </p:cNvGraphicFramePr>
          <p:nvPr>
            <p:extLst/>
          </p:nvPr>
        </p:nvGraphicFramePr>
        <p:xfrm>
          <a:off x="1065997" y="3474934"/>
          <a:ext cx="876300" cy="342900"/>
        </p:xfrm>
        <a:graphic>
          <a:graphicData uri="http://schemas.openxmlformats.org/presentationml/2006/ole">
            <mc:AlternateContent xmlns:mc="http://schemas.openxmlformats.org/markup-compatibility/2006">
              <mc:Choice xmlns:v="urn:schemas-microsoft-com:vml" Requires="v">
                <p:oleObj spid="_x0000_s25623" name="Equation" r:id="rId5" imgW="876240" imgH="342720" progId="Equation.DSMT4">
                  <p:embed/>
                </p:oleObj>
              </mc:Choice>
              <mc:Fallback>
                <p:oleObj name="Equation" r:id="rId5" imgW="876240" imgH="342720" progId="Equation.DSMT4">
                  <p:embed/>
                  <p:pic>
                    <p:nvPicPr>
                      <p:cNvPr id="3" name="Object 2" descr="443 degrees Celsius&#10;"/>
                      <p:cNvPicPr/>
                      <p:nvPr/>
                    </p:nvPicPr>
                    <p:blipFill>
                      <a:blip r:embed="rId6"/>
                      <a:stretch>
                        <a:fillRect/>
                      </a:stretch>
                    </p:blipFill>
                    <p:spPr>
                      <a:xfrm>
                        <a:off x="1065997" y="3474934"/>
                        <a:ext cx="876300" cy="342900"/>
                      </a:xfrm>
                      <a:prstGeom prst="rect">
                        <a:avLst/>
                      </a:prstGeom>
                    </p:spPr>
                  </p:pic>
                </p:oleObj>
              </mc:Fallback>
            </mc:AlternateContent>
          </a:graphicData>
        </a:graphic>
      </p:graphicFrame>
      <p:sp>
        <p:nvSpPr>
          <p:cNvPr id="10" name="Content Placeholder 9"/>
          <p:cNvSpPr>
            <a:spLocks noGrp="1"/>
          </p:cNvSpPr>
          <p:nvPr>
            <p:ph sz="quarter" idx="19"/>
          </p:nvPr>
        </p:nvSpPr>
        <p:spPr>
          <a:xfrm>
            <a:off x="453781" y="3967972"/>
            <a:ext cx="428171" cy="403318"/>
          </a:xfrm>
        </p:spPr>
        <p:txBody>
          <a:bodyPr/>
          <a:lstStyle/>
          <a:p>
            <a:pPr marL="0" indent="0">
              <a:buNone/>
            </a:pPr>
            <a:r>
              <a:rPr lang="en-IN" sz="2400" dirty="0"/>
              <a:t>B.</a:t>
            </a:r>
          </a:p>
        </p:txBody>
      </p:sp>
      <p:graphicFrame>
        <p:nvGraphicFramePr>
          <p:cNvPr id="15" name="Object 14" descr="170 degrees Celsius&#10;"/>
          <p:cNvGraphicFramePr>
            <a:graphicFrameLocks noChangeAspect="1"/>
          </p:cNvGraphicFramePr>
          <p:nvPr>
            <p:extLst/>
          </p:nvPr>
        </p:nvGraphicFramePr>
        <p:xfrm>
          <a:off x="1060555" y="3969153"/>
          <a:ext cx="838200" cy="342900"/>
        </p:xfrm>
        <a:graphic>
          <a:graphicData uri="http://schemas.openxmlformats.org/presentationml/2006/ole">
            <mc:AlternateContent xmlns:mc="http://schemas.openxmlformats.org/markup-compatibility/2006">
              <mc:Choice xmlns:v="urn:schemas-microsoft-com:vml" Requires="v">
                <p:oleObj spid="_x0000_s25624" name="Equation" r:id="rId7" imgW="838080" imgH="342720" progId="Equation.DSMT4">
                  <p:embed/>
                </p:oleObj>
              </mc:Choice>
              <mc:Fallback>
                <p:oleObj name="Equation" r:id="rId7" imgW="838080" imgH="342720" progId="Equation.DSMT4">
                  <p:embed/>
                  <p:pic>
                    <p:nvPicPr>
                      <p:cNvPr id="15" name="Object 14" descr="170 degrees Celsius&#10;"/>
                      <p:cNvPicPr/>
                      <p:nvPr/>
                    </p:nvPicPr>
                    <p:blipFill>
                      <a:blip r:embed="rId8"/>
                      <a:stretch>
                        <a:fillRect/>
                      </a:stretch>
                    </p:blipFill>
                    <p:spPr>
                      <a:xfrm>
                        <a:off x="1060555" y="3969153"/>
                        <a:ext cx="838200" cy="342900"/>
                      </a:xfrm>
                      <a:prstGeom prst="rect">
                        <a:avLst/>
                      </a:prstGeom>
                    </p:spPr>
                  </p:pic>
                </p:oleObj>
              </mc:Fallback>
            </mc:AlternateContent>
          </a:graphicData>
        </a:graphic>
      </p:graphicFrame>
      <p:sp>
        <p:nvSpPr>
          <p:cNvPr id="11" name="Content Placeholder 10"/>
          <p:cNvSpPr>
            <a:spLocks noGrp="1"/>
          </p:cNvSpPr>
          <p:nvPr>
            <p:ph sz="quarter" idx="20"/>
          </p:nvPr>
        </p:nvSpPr>
        <p:spPr>
          <a:xfrm>
            <a:off x="453781" y="4485898"/>
            <a:ext cx="428171" cy="511462"/>
          </a:xfrm>
        </p:spPr>
        <p:txBody>
          <a:bodyPr/>
          <a:lstStyle/>
          <a:p>
            <a:pPr marL="0" indent="0">
              <a:buNone/>
            </a:pPr>
            <a:r>
              <a:rPr lang="en-IN" sz="2400" dirty="0"/>
              <a:t>C.</a:t>
            </a:r>
          </a:p>
        </p:txBody>
      </p:sp>
      <p:graphicFrame>
        <p:nvGraphicFramePr>
          <p:cNvPr id="16" name="Object 15" descr="negative 82 degrees Celsius&#10;"/>
          <p:cNvGraphicFramePr>
            <a:graphicFrameLocks noChangeAspect="1"/>
          </p:cNvGraphicFramePr>
          <p:nvPr>
            <p:extLst/>
          </p:nvPr>
        </p:nvGraphicFramePr>
        <p:xfrm>
          <a:off x="1053298" y="4485898"/>
          <a:ext cx="863600" cy="342900"/>
        </p:xfrm>
        <a:graphic>
          <a:graphicData uri="http://schemas.openxmlformats.org/presentationml/2006/ole">
            <mc:AlternateContent xmlns:mc="http://schemas.openxmlformats.org/markup-compatibility/2006">
              <mc:Choice xmlns:v="urn:schemas-microsoft-com:vml" Requires="v">
                <p:oleObj spid="_x0000_s25625" name="Equation" r:id="rId9" imgW="863280" imgH="342720" progId="Equation.DSMT4">
                  <p:embed/>
                </p:oleObj>
              </mc:Choice>
              <mc:Fallback>
                <p:oleObj name="Equation" r:id="rId9" imgW="863280" imgH="342720" progId="Equation.DSMT4">
                  <p:embed/>
                  <p:pic>
                    <p:nvPicPr>
                      <p:cNvPr id="16" name="Object 15" descr="negative 82 degrees Celsius&#10;"/>
                      <p:cNvPicPr/>
                      <p:nvPr/>
                    </p:nvPicPr>
                    <p:blipFill>
                      <a:blip r:embed="rId10"/>
                      <a:stretch>
                        <a:fillRect/>
                      </a:stretch>
                    </p:blipFill>
                    <p:spPr>
                      <a:xfrm>
                        <a:off x="1053298" y="4485898"/>
                        <a:ext cx="863600" cy="342900"/>
                      </a:xfrm>
                      <a:prstGeom prst="rect">
                        <a:avLst/>
                      </a:prstGeom>
                    </p:spPr>
                  </p:pic>
                </p:oleObj>
              </mc:Fallback>
            </mc:AlternateContent>
          </a:graphicData>
        </a:graphic>
      </p:graphicFrame>
    </p:spTree>
    <p:extLst>
      <p:ext uri="{BB962C8B-B14F-4D97-AF65-F5344CB8AC3E}">
        <p14:creationId xmlns:p14="http://schemas.microsoft.com/office/powerpoint/2010/main" val="119157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2 </a:t>
            </a:r>
            <a:r>
              <a:rPr lang="en-IN" sz="2000" b="0" dirty="0"/>
              <a:t>(1 of 2)</a:t>
            </a:r>
          </a:p>
        </p:txBody>
      </p:sp>
      <p:sp>
        <p:nvSpPr>
          <p:cNvPr id="5" name="Content Placeholder 4"/>
          <p:cNvSpPr>
            <a:spLocks noGrp="1"/>
          </p:cNvSpPr>
          <p:nvPr>
            <p:ph sz="quarter" idx="14"/>
          </p:nvPr>
        </p:nvSpPr>
        <p:spPr>
          <a:xfrm>
            <a:off x="457200" y="1542422"/>
            <a:ext cx="8232776" cy="358949"/>
          </a:xfrm>
        </p:spPr>
        <p:txBody>
          <a:bodyPr/>
          <a:lstStyle/>
          <a:p>
            <a:pPr marL="432" indent="0">
              <a:buNone/>
            </a:pPr>
            <a:r>
              <a:rPr lang="en-IN" sz="2400" dirty="0"/>
              <a:t>A sample of oxygen gas has a volume of 420 m</a:t>
            </a:r>
            <a:r>
              <a:rPr lang="en-IN" sz="100" dirty="0"/>
              <a:t> </a:t>
            </a:r>
            <a:r>
              <a:rPr lang="en-IN" sz="2400" dirty="0"/>
              <a:t>L at a</a:t>
            </a:r>
          </a:p>
        </p:txBody>
      </p:sp>
      <p:sp>
        <p:nvSpPr>
          <p:cNvPr id="6" name="Content Placeholder 5"/>
          <p:cNvSpPr>
            <a:spLocks noGrp="1"/>
          </p:cNvSpPr>
          <p:nvPr>
            <p:ph sz="quarter" idx="15"/>
          </p:nvPr>
        </p:nvSpPr>
        <p:spPr>
          <a:xfrm>
            <a:off x="457199" y="1961855"/>
            <a:ext cx="2198915" cy="396638"/>
          </a:xfrm>
        </p:spPr>
        <p:txBody>
          <a:bodyPr/>
          <a:lstStyle/>
          <a:p>
            <a:pPr marL="432" indent="0">
              <a:buNone/>
            </a:pPr>
            <a:r>
              <a:rPr lang="en-IN" sz="2400" dirty="0"/>
              <a:t>temperature of</a:t>
            </a:r>
          </a:p>
        </p:txBody>
      </p:sp>
      <p:graphicFrame>
        <p:nvGraphicFramePr>
          <p:cNvPr id="2" name="Object 1" descr="18 degrees Celsius"/>
          <p:cNvGraphicFramePr>
            <a:graphicFrameLocks noChangeAspect="1"/>
          </p:cNvGraphicFramePr>
          <p:nvPr>
            <p:extLst/>
          </p:nvPr>
        </p:nvGraphicFramePr>
        <p:xfrm>
          <a:off x="2727325" y="1958975"/>
          <a:ext cx="749300" cy="342900"/>
        </p:xfrm>
        <a:graphic>
          <a:graphicData uri="http://schemas.openxmlformats.org/presentationml/2006/ole">
            <mc:AlternateContent xmlns:mc="http://schemas.openxmlformats.org/markup-compatibility/2006">
              <mc:Choice xmlns:v="urn:schemas-microsoft-com:vml" Requires="v">
                <p:oleObj spid="_x0000_s26661" name="Equation" r:id="rId4" imgW="749160" imgH="342720" progId="Equation.DSMT4">
                  <p:embed/>
                </p:oleObj>
              </mc:Choice>
              <mc:Fallback>
                <p:oleObj name="Equation" r:id="rId4" imgW="749160" imgH="342720" progId="Equation.DSMT4">
                  <p:embed/>
                  <p:pic>
                    <p:nvPicPr>
                      <p:cNvPr id="2" name="Object 1" descr="18 degrees Celsius"/>
                      <p:cNvPicPr/>
                      <p:nvPr/>
                    </p:nvPicPr>
                    <p:blipFill>
                      <a:blip r:embed="rId5"/>
                      <a:stretch>
                        <a:fillRect/>
                      </a:stretch>
                    </p:blipFill>
                    <p:spPr>
                      <a:xfrm>
                        <a:off x="2727325" y="1958975"/>
                        <a:ext cx="749300" cy="342900"/>
                      </a:xfrm>
                      <a:prstGeom prst="rect">
                        <a:avLst/>
                      </a:prstGeom>
                    </p:spPr>
                  </p:pic>
                </p:oleObj>
              </mc:Fallback>
            </mc:AlternateContent>
          </a:graphicData>
        </a:graphic>
      </p:graphicFrame>
      <p:sp>
        <p:nvSpPr>
          <p:cNvPr id="7" name="Content Placeholder 6"/>
          <p:cNvSpPr>
            <a:spLocks noGrp="1"/>
          </p:cNvSpPr>
          <p:nvPr>
            <p:ph sz="quarter" idx="16"/>
          </p:nvPr>
        </p:nvSpPr>
        <p:spPr>
          <a:xfrm>
            <a:off x="3547837" y="1980529"/>
            <a:ext cx="5138964" cy="386875"/>
          </a:xfrm>
        </p:spPr>
        <p:txBody>
          <a:bodyPr/>
          <a:lstStyle/>
          <a:p>
            <a:pPr marL="0" indent="0">
              <a:buNone/>
            </a:pPr>
            <a:r>
              <a:rPr lang="en-IN" sz="2400" dirty="0"/>
              <a:t>At what temperature (in degrees</a:t>
            </a:r>
          </a:p>
        </p:txBody>
      </p:sp>
      <p:sp>
        <p:nvSpPr>
          <p:cNvPr id="8" name="Content Placeholder 7"/>
          <p:cNvSpPr>
            <a:spLocks noGrp="1"/>
          </p:cNvSpPr>
          <p:nvPr>
            <p:ph sz="quarter" idx="17"/>
          </p:nvPr>
        </p:nvSpPr>
        <p:spPr>
          <a:xfrm>
            <a:off x="454672" y="2429091"/>
            <a:ext cx="8232128" cy="825757"/>
          </a:xfrm>
        </p:spPr>
        <p:txBody>
          <a:bodyPr/>
          <a:lstStyle/>
          <a:p>
            <a:pPr marL="0" indent="0">
              <a:buNone/>
            </a:pPr>
            <a:r>
              <a:rPr lang="en-IN" sz="2400" dirty="0"/>
              <a:t>Celsius) will the volume of the oxygen be 640 m</a:t>
            </a:r>
            <a:r>
              <a:rPr lang="en-IN" sz="100" dirty="0"/>
              <a:t> </a:t>
            </a:r>
            <a:r>
              <a:rPr lang="en-IN" sz="2400" dirty="0"/>
              <a:t>L? (</a:t>
            </a:r>
            <a:r>
              <a:rPr lang="en-IN" sz="2400" i="1" dirty="0"/>
              <a:t>P</a:t>
            </a:r>
            <a:r>
              <a:rPr lang="en-IN" sz="2400" dirty="0"/>
              <a:t> and </a:t>
            </a:r>
            <a:r>
              <a:rPr lang="en-IN" sz="2400" i="1" dirty="0"/>
              <a:t>n</a:t>
            </a:r>
            <a:r>
              <a:rPr lang="en-IN" sz="2400" dirty="0"/>
              <a:t> are constant.)</a:t>
            </a:r>
          </a:p>
        </p:txBody>
      </p:sp>
      <p:sp>
        <p:nvSpPr>
          <p:cNvPr id="9" name="Content Placeholder 8"/>
          <p:cNvSpPr>
            <a:spLocks noGrp="1"/>
          </p:cNvSpPr>
          <p:nvPr>
            <p:ph sz="quarter" idx="18"/>
          </p:nvPr>
        </p:nvSpPr>
        <p:spPr>
          <a:xfrm>
            <a:off x="454672" y="3343090"/>
            <a:ext cx="7629785" cy="430983"/>
          </a:xfrm>
        </p:spPr>
        <p:txBody>
          <a:bodyPr/>
          <a:lstStyle/>
          <a:p>
            <a:pPr marL="432" indent="0">
              <a:buNone/>
            </a:pPr>
            <a:r>
              <a:rPr lang="en-IN" sz="2400" b="1" dirty="0"/>
              <a:t>STEP 1 State the given an needed quantities.</a:t>
            </a:r>
          </a:p>
        </p:txBody>
      </p:sp>
      <p:graphicFrame>
        <p:nvGraphicFramePr>
          <p:cNvPr id="13" name="Object 12" descr="T sub 1 = 18 degrees Celsius = 273 = 291 Kelvin."/>
          <p:cNvGraphicFramePr>
            <a:graphicFrameLocks noChangeAspect="1"/>
          </p:cNvGraphicFramePr>
          <p:nvPr>
            <p:extLst/>
          </p:nvPr>
        </p:nvGraphicFramePr>
        <p:xfrm>
          <a:off x="2656114" y="3871577"/>
          <a:ext cx="2946400" cy="355600"/>
        </p:xfrm>
        <a:graphic>
          <a:graphicData uri="http://schemas.openxmlformats.org/presentationml/2006/ole">
            <mc:AlternateContent xmlns:mc="http://schemas.openxmlformats.org/markup-compatibility/2006">
              <mc:Choice xmlns:v="urn:schemas-microsoft-com:vml" Requires="v">
                <p:oleObj spid="_x0000_s26662" name="Equation" r:id="rId6" imgW="2946240" imgH="355320" progId="Equation.DSMT4">
                  <p:embed/>
                </p:oleObj>
              </mc:Choice>
              <mc:Fallback>
                <p:oleObj name="Equation" r:id="rId6" imgW="2946240" imgH="355320" progId="Equation.DSMT4">
                  <p:embed/>
                  <p:pic>
                    <p:nvPicPr>
                      <p:cNvPr id="13" name="Object 12" descr="T sub 1 = 18 degrees Celsius = 273 = 291 Kelvin."/>
                      <p:cNvPicPr/>
                      <p:nvPr/>
                    </p:nvPicPr>
                    <p:blipFill>
                      <a:blip r:embed="rId7"/>
                      <a:stretch>
                        <a:fillRect/>
                      </a:stretch>
                    </p:blipFill>
                    <p:spPr>
                      <a:xfrm>
                        <a:off x="2656114" y="3871577"/>
                        <a:ext cx="2946400" cy="355600"/>
                      </a:xfrm>
                      <a:prstGeom prst="rect">
                        <a:avLst/>
                      </a:prstGeom>
                    </p:spPr>
                  </p:pic>
                </p:oleObj>
              </mc:Fallback>
            </mc:AlternateContent>
          </a:graphicData>
        </a:graphic>
      </p:graphicFrame>
      <p:graphicFrame>
        <p:nvGraphicFramePr>
          <p:cNvPr id="14" name="Content Placeholder 13"/>
          <p:cNvGraphicFramePr>
            <a:graphicFrameLocks noGrp="1"/>
          </p:cNvGraphicFramePr>
          <p:nvPr>
            <p:ph sz="quarter" idx="19"/>
            <p:extLst/>
          </p:nvPr>
        </p:nvGraphicFramePr>
        <p:xfrm>
          <a:off x="457200" y="4371289"/>
          <a:ext cx="8235304" cy="1889760"/>
        </p:xfrm>
        <a:graphic>
          <a:graphicData uri="http://schemas.openxmlformats.org/drawingml/2006/table">
            <a:tbl>
              <a:tblPr firstRow="1" bandRow="1">
                <a:tableStyleId>{2D5ABB26-0587-4C30-8999-92F81FD0307C}</a:tableStyleId>
              </a:tblPr>
              <a:tblGrid>
                <a:gridCol w="2058826">
                  <a:extLst>
                    <a:ext uri="{9D8B030D-6E8A-4147-A177-3AD203B41FA5}">
                      <a16:colId xmlns:a16="http://schemas.microsoft.com/office/drawing/2014/main" val="1710920802"/>
                    </a:ext>
                  </a:extLst>
                </a:gridCol>
                <a:gridCol w="2360774">
                  <a:extLst>
                    <a:ext uri="{9D8B030D-6E8A-4147-A177-3AD203B41FA5}">
                      <a16:colId xmlns:a16="http://schemas.microsoft.com/office/drawing/2014/main" val="787124485"/>
                    </a:ext>
                  </a:extLst>
                </a:gridCol>
                <a:gridCol w="1611086">
                  <a:extLst>
                    <a:ext uri="{9D8B030D-6E8A-4147-A177-3AD203B41FA5}">
                      <a16:colId xmlns:a16="http://schemas.microsoft.com/office/drawing/2014/main" val="1229947480"/>
                    </a:ext>
                  </a:extLst>
                </a:gridCol>
                <a:gridCol w="2204618">
                  <a:extLst>
                    <a:ext uri="{9D8B030D-6E8A-4147-A177-3AD203B41FA5}">
                      <a16:colId xmlns:a16="http://schemas.microsoft.com/office/drawing/2014/main" val="3779089794"/>
                    </a:ext>
                  </a:extLst>
                </a:gridCol>
              </a:tblGrid>
              <a:tr h="370840">
                <a:tc>
                  <a:txBody>
                    <a:bodyPr/>
                    <a:lstStyle/>
                    <a:p>
                      <a:r>
                        <a:rPr lang="en-US" sz="1600" b="1" dirty="0">
                          <a:solidFill>
                            <a:schemeClr val="tx1"/>
                          </a:solidFill>
                          <a:latin typeface="+mn-lt"/>
                        </a:rPr>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7889602"/>
                  </a:ext>
                </a:extLst>
              </a:tr>
              <a:tr h="370840">
                <a:tc>
                  <a:txBody>
                    <a:bodyPr/>
                    <a:lstStyle/>
                    <a:p>
                      <a:r>
                        <a:rPr lang="en-US" sz="100" b="1" dirty="0">
                          <a:solidFill>
                            <a:schemeClr val="tx1"/>
                          </a:solidFill>
                          <a:latin typeface="+mn-lt"/>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0" dirty="0">
                          <a:solidFill>
                            <a:schemeClr val="tx1"/>
                          </a:solidFill>
                          <a:latin typeface="+mn-lt"/>
                          <a:cs typeface="Times New Roman" pitchFamily="18" charset="0"/>
                        </a:rPr>
                        <a:t>T sub 1 = 291 kelvin, V sub 1 = 420 milliliters, V sub 2 = 640 milliliters</a:t>
                      </a:r>
                      <a:r>
                        <a:rPr lang="en-US" sz="1600" b="1" dirty="0">
                          <a:solidFill>
                            <a:schemeClr val="tx1"/>
                          </a:solidFill>
                          <a:latin typeface="+mn-lt"/>
                          <a:cs typeface="Times New Roman" pitchFamily="18" charset="0"/>
                        </a:rPr>
                        <a:t> </a:t>
                      </a:r>
                    </a:p>
                    <a:p>
                      <a:endParaRPr lang="en-US" sz="1600" b="1" dirty="0">
                        <a:solidFill>
                          <a:schemeClr val="tx1"/>
                        </a:solidFill>
                        <a:latin typeface="+mn-lt"/>
                        <a:cs typeface="Times New Roman" pitchFamily="18" charset="0"/>
                      </a:endParaRPr>
                    </a:p>
                    <a:p>
                      <a:endParaRPr lang="en-US" sz="1600" b="1" dirty="0">
                        <a:solidFill>
                          <a:schemeClr val="tx1"/>
                        </a:solidFill>
                        <a:latin typeface="+mn-lt"/>
                        <a:cs typeface="Times New Roman" pitchFamily="18" charset="0"/>
                      </a:endParaRPr>
                    </a:p>
                    <a:p>
                      <a:r>
                        <a:rPr lang="en-US" sz="1600" b="1" dirty="0">
                          <a:solidFill>
                            <a:schemeClr val="tx1"/>
                          </a:solidFill>
                          <a:latin typeface="+mn-lt"/>
                          <a:cs typeface="Times New Roman" pitchFamily="18" charset="0"/>
                        </a:rPr>
                        <a:t>Factors that do not change</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P</a:t>
                      </a:r>
                      <a:r>
                        <a:rPr lang="en-US" sz="1600" dirty="0">
                          <a:solidFill>
                            <a:schemeClr val="tx1"/>
                          </a:solidFill>
                          <a:latin typeface="+mn-lt"/>
                          <a:cs typeface="Times New Roman" pitchFamily="18" charset="0"/>
                        </a:rPr>
                        <a:t> and </a:t>
                      </a:r>
                      <a:r>
                        <a:rPr lang="en-US" sz="1600" i="1" dirty="0">
                          <a:solidFill>
                            <a:schemeClr val="tx1"/>
                          </a:solidFill>
                          <a:latin typeface="+mn-lt"/>
                          <a:cs typeface="Times New Roman" pitchFamily="18" charset="0"/>
                        </a:rPr>
                        <a:t>n</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i="1" baseline="0" dirty="0">
                          <a:solidFill>
                            <a:schemeClr val="tx1"/>
                          </a:solidFill>
                          <a:latin typeface="+mn-lt"/>
                          <a:cs typeface="Times New Roman" pitchFamily="18" charset="0"/>
                        </a:rPr>
                        <a:t>T sub 2.</a:t>
                      </a:r>
                      <a:r>
                        <a:rPr lang="en-US" sz="1600" i="1" baseline="0" dirty="0">
                          <a:solidFill>
                            <a:schemeClr val="tx1"/>
                          </a:solidFill>
                          <a:latin typeface="+mn-lt"/>
                          <a:cs typeface="Times New Roman" pitchFamily="18" charset="0"/>
                        </a:rPr>
                        <a:t>  </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cs typeface="Times New Roman" pitchFamily="18" charset="0"/>
                        </a:rPr>
                        <a:t>Charles’s law </a:t>
                      </a:r>
                      <a:r>
                        <a:rPr lang="en-US" sz="100" dirty="0">
                          <a:solidFill>
                            <a:schemeClr val="tx1"/>
                          </a:solidFill>
                          <a:latin typeface="+mn-lt"/>
                          <a:cs typeface="Times New Roman" pitchFamily="18" charset="0"/>
                        </a:rPr>
                        <a:t>V sub 1 over T sub 1 = V sub 2 over T sub 2.</a:t>
                      </a:r>
                      <a:r>
                        <a:rPr lang="en-US" sz="1600" dirty="0">
                          <a:solidFill>
                            <a:schemeClr val="tx1"/>
                          </a:solidFill>
                          <a:latin typeface="+mn-lt"/>
                          <a:cs typeface="Times New Roman" pitchFamily="18" charset="0"/>
                        </a:rPr>
                        <a:t> </a:t>
                      </a:r>
                    </a:p>
                    <a:p>
                      <a:endParaRPr lang="en-US" sz="1600" b="1" dirty="0">
                        <a:solidFill>
                          <a:schemeClr val="tx1"/>
                        </a:solidFill>
                        <a:latin typeface="+mn-lt"/>
                        <a:cs typeface="Times New Roman" pitchFamily="18" charset="0"/>
                      </a:endParaRPr>
                    </a:p>
                    <a:p>
                      <a:r>
                        <a:rPr lang="en-US" sz="1600" b="1" dirty="0">
                          <a:solidFill>
                            <a:schemeClr val="tx1"/>
                          </a:solidFill>
                          <a:latin typeface="+mn-lt"/>
                          <a:cs typeface="Times New Roman" pitchFamily="18" charset="0"/>
                        </a:rPr>
                        <a:t>Predict:</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V</a:t>
                      </a:r>
                      <a:r>
                        <a:rPr lang="en-US" sz="1600" dirty="0">
                          <a:solidFill>
                            <a:schemeClr val="tx1"/>
                          </a:solidFill>
                          <a:latin typeface="+mn-lt"/>
                          <a:cs typeface="Times New Roman" pitchFamily="18" charset="0"/>
                        </a:rPr>
                        <a:t> increases, </a:t>
                      </a:r>
                      <a:r>
                        <a:rPr lang="en-US" sz="1600" i="1" dirty="0">
                          <a:solidFill>
                            <a:schemeClr val="tx1"/>
                          </a:solidFill>
                          <a:latin typeface="+mn-lt"/>
                          <a:cs typeface="Times New Roman" pitchFamily="18" charset="0"/>
                        </a:rPr>
                        <a:t>T</a:t>
                      </a:r>
                      <a:r>
                        <a:rPr lang="en-US" sz="1600" dirty="0">
                          <a:solidFill>
                            <a:schemeClr val="tx1"/>
                          </a:solidFill>
                          <a:latin typeface="+mn-lt"/>
                          <a:cs typeface="Times New Roman" pitchFamily="18" charset="0"/>
                        </a:rPr>
                        <a:t> increases</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7564900"/>
                  </a:ext>
                </a:extLst>
              </a:tr>
            </a:tbl>
          </a:graphicData>
        </a:graphic>
      </p:graphicFrame>
      <p:graphicFrame>
        <p:nvGraphicFramePr>
          <p:cNvPr id="17" name="Object 16">
            <a:extLst>
              <a:ext uri="{C183D7F6-B498-43B3-948B-1728B52AA6E4}">
                <adec:decorative xmlns:adec="http://schemas.microsoft.com/office/drawing/2017/decorative" val="1"/>
              </a:ext>
            </a:extLst>
          </p:cNvPr>
          <p:cNvGraphicFramePr>
            <a:graphicFrameLocks noChangeAspect="1"/>
          </p:cNvGraphicFramePr>
          <p:nvPr>
            <p:extLst/>
          </p:nvPr>
        </p:nvGraphicFramePr>
        <p:xfrm>
          <a:off x="2582637" y="4969381"/>
          <a:ext cx="965200" cy="279400"/>
        </p:xfrm>
        <a:graphic>
          <a:graphicData uri="http://schemas.openxmlformats.org/presentationml/2006/ole">
            <mc:AlternateContent xmlns:mc="http://schemas.openxmlformats.org/markup-compatibility/2006">
              <mc:Choice xmlns:v="urn:schemas-microsoft-com:vml" Requires="v">
                <p:oleObj spid="_x0000_s26663" name="Equation" r:id="rId8" imgW="965160" imgH="279360" progId="Equation.DSMT4">
                  <p:embed/>
                </p:oleObj>
              </mc:Choice>
              <mc:Fallback>
                <p:oleObj name="Equation" r:id="rId8" imgW="965160" imgH="279360" progId="Equation.DSMT4">
                  <p:embed/>
                  <p:pic>
                    <p:nvPicPr>
                      <p:cNvPr id="17" name="Object 16">
                        <a:extLst>
                          <a:ext uri="{C183D7F6-B498-43B3-948B-1728B52AA6E4}">
                            <adec:decorative xmlns:adec="http://schemas.microsoft.com/office/drawing/2017/decorative" val="1"/>
                          </a:ext>
                        </a:extLst>
                      </p:cNvPr>
                      <p:cNvPicPr/>
                      <p:nvPr/>
                    </p:nvPicPr>
                    <p:blipFill>
                      <a:blip r:embed="rId9"/>
                      <a:stretch>
                        <a:fillRect/>
                      </a:stretch>
                    </p:blipFill>
                    <p:spPr>
                      <a:xfrm>
                        <a:off x="2582637" y="4969381"/>
                        <a:ext cx="965200" cy="279400"/>
                      </a:xfrm>
                      <a:prstGeom prst="rect">
                        <a:avLst/>
                      </a:prstGeom>
                      <a:solidFill>
                        <a:schemeClr val="bg1"/>
                      </a:solidFill>
                    </p:spPr>
                  </p:pic>
                </p:oleObj>
              </mc:Fallback>
            </mc:AlternateContent>
          </a:graphicData>
        </a:graphic>
      </p:graphicFrame>
      <p:graphicFrame>
        <p:nvGraphicFramePr>
          <p:cNvPr id="18" name="Object 17">
            <a:extLst>
              <a:ext uri="{C183D7F6-B498-43B3-948B-1728B52AA6E4}">
                <adec:decorative xmlns:adec="http://schemas.microsoft.com/office/drawing/2017/decorative" val="1"/>
              </a:ext>
            </a:extLst>
          </p:cNvPr>
          <p:cNvGraphicFramePr>
            <a:graphicFrameLocks noChangeAspect="1"/>
          </p:cNvGraphicFramePr>
          <p:nvPr>
            <p:extLst/>
          </p:nvPr>
        </p:nvGraphicFramePr>
        <p:xfrm>
          <a:off x="3670754" y="4969381"/>
          <a:ext cx="1155700" cy="279400"/>
        </p:xfrm>
        <a:graphic>
          <a:graphicData uri="http://schemas.openxmlformats.org/presentationml/2006/ole">
            <mc:AlternateContent xmlns:mc="http://schemas.openxmlformats.org/markup-compatibility/2006">
              <mc:Choice xmlns:v="urn:schemas-microsoft-com:vml" Requires="v">
                <p:oleObj spid="_x0000_s26664" name="Equation" r:id="rId10" imgW="1155600" imgH="279360" progId="Equation.DSMT4">
                  <p:embed/>
                </p:oleObj>
              </mc:Choice>
              <mc:Fallback>
                <p:oleObj name="Equation" r:id="rId10" imgW="1155600" imgH="279360" progId="Equation.DSMT4">
                  <p:embed/>
                  <p:pic>
                    <p:nvPicPr>
                      <p:cNvPr id="18" name="Object 17">
                        <a:extLst>
                          <a:ext uri="{C183D7F6-B498-43B3-948B-1728B52AA6E4}">
                            <adec:decorative xmlns:adec="http://schemas.microsoft.com/office/drawing/2017/decorative" val="1"/>
                          </a:ext>
                        </a:extLst>
                      </p:cNvPr>
                      <p:cNvPicPr/>
                      <p:nvPr/>
                    </p:nvPicPr>
                    <p:blipFill>
                      <a:blip r:embed="rId11"/>
                      <a:stretch>
                        <a:fillRect/>
                      </a:stretch>
                    </p:blipFill>
                    <p:spPr>
                      <a:xfrm>
                        <a:off x="3670754" y="4969381"/>
                        <a:ext cx="1155700" cy="279400"/>
                      </a:xfrm>
                      <a:prstGeom prst="rect">
                        <a:avLst/>
                      </a:prstGeom>
                      <a:solidFill>
                        <a:schemeClr val="bg1"/>
                      </a:solidFill>
                    </p:spPr>
                  </p:pic>
                </p:oleObj>
              </mc:Fallback>
            </mc:AlternateContent>
          </a:graphicData>
        </a:graphic>
      </p:graphicFrame>
      <p:graphicFrame>
        <p:nvGraphicFramePr>
          <p:cNvPr id="19" name="Object 18">
            <a:extLst>
              <a:ext uri="{C183D7F6-B498-43B3-948B-1728B52AA6E4}">
                <adec:decorative xmlns:adec="http://schemas.microsoft.com/office/drawing/2017/decorative" val="1"/>
              </a:ext>
            </a:extLst>
          </p:cNvPr>
          <p:cNvGraphicFramePr>
            <a:graphicFrameLocks noChangeAspect="1"/>
          </p:cNvGraphicFramePr>
          <p:nvPr>
            <p:extLst/>
          </p:nvPr>
        </p:nvGraphicFramePr>
        <p:xfrm>
          <a:off x="2582637" y="5258733"/>
          <a:ext cx="1193800" cy="279400"/>
        </p:xfrm>
        <a:graphic>
          <a:graphicData uri="http://schemas.openxmlformats.org/presentationml/2006/ole">
            <mc:AlternateContent xmlns:mc="http://schemas.openxmlformats.org/markup-compatibility/2006">
              <mc:Choice xmlns:v="urn:schemas-microsoft-com:vml" Requires="v">
                <p:oleObj spid="_x0000_s26665" name="Equation" r:id="rId12" imgW="1193760" imgH="279360" progId="Equation.DSMT4">
                  <p:embed/>
                </p:oleObj>
              </mc:Choice>
              <mc:Fallback>
                <p:oleObj name="Equation" r:id="rId12" imgW="1193760" imgH="279360" progId="Equation.DSMT4">
                  <p:embed/>
                  <p:pic>
                    <p:nvPicPr>
                      <p:cNvPr id="19" name="Object 18">
                        <a:extLst>
                          <a:ext uri="{C183D7F6-B498-43B3-948B-1728B52AA6E4}">
                            <adec:decorative xmlns:adec="http://schemas.microsoft.com/office/drawing/2017/decorative" val="1"/>
                          </a:ext>
                        </a:extLst>
                      </p:cNvPr>
                      <p:cNvPicPr/>
                      <p:nvPr/>
                    </p:nvPicPr>
                    <p:blipFill>
                      <a:blip r:embed="rId13"/>
                      <a:stretch>
                        <a:fillRect/>
                      </a:stretch>
                    </p:blipFill>
                    <p:spPr>
                      <a:xfrm>
                        <a:off x="2582637" y="5258733"/>
                        <a:ext cx="1193800" cy="279400"/>
                      </a:xfrm>
                      <a:prstGeom prst="rect">
                        <a:avLst/>
                      </a:prstGeom>
                      <a:solidFill>
                        <a:schemeClr val="bg1"/>
                      </a:solidFill>
                    </p:spPr>
                  </p:pic>
                </p:oleObj>
              </mc:Fallback>
            </mc:AlternateContent>
          </a:graphicData>
        </a:graphic>
      </p:graphicFrame>
      <p:graphicFrame>
        <p:nvGraphicFramePr>
          <p:cNvPr id="20" name="Object 19">
            <a:extLst>
              <a:ext uri="{C183D7F6-B498-43B3-948B-1728B52AA6E4}">
                <adec:decorative xmlns:adec="http://schemas.microsoft.com/office/drawing/2017/decorative" val="1"/>
              </a:ext>
            </a:extLst>
          </p:cNvPr>
          <p:cNvGraphicFramePr>
            <a:graphicFrameLocks noChangeAspect="1"/>
          </p:cNvGraphicFramePr>
          <p:nvPr>
            <p:extLst/>
          </p:nvPr>
        </p:nvGraphicFramePr>
        <p:xfrm>
          <a:off x="5602514" y="4996129"/>
          <a:ext cx="241300" cy="279400"/>
        </p:xfrm>
        <a:graphic>
          <a:graphicData uri="http://schemas.openxmlformats.org/presentationml/2006/ole">
            <mc:AlternateContent xmlns:mc="http://schemas.openxmlformats.org/markup-compatibility/2006">
              <mc:Choice xmlns:v="urn:schemas-microsoft-com:vml" Requires="v">
                <p:oleObj spid="_x0000_s26666" name="Equation" r:id="rId14" imgW="241200" imgH="279360" progId="Equation.DSMT4">
                  <p:embed/>
                </p:oleObj>
              </mc:Choice>
              <mc:Fallback>
                <p:oleObj name="Equation" r:id="rId14" imgW="241200" imgH="279360" progId="Equation.DSMT4">
                  <p:embed/>
                  <p:pic>
                    <p:nvPicPr>
                      <p:cNvPr id="20" name="Object 19">
                        <a:extLst>
                          <a:ext uri="{C183D7F6-B498-43B3-948B-1728B52AA6E4}">
                            <adec:decorative xmlns:adec="http://schemas.microsoft.com/office/drawing/2017/decorative" val="1"/>
                          </a:ext>
                        </a:extLst>
                      </p:cNvPr>
                      <p:cNvPicPr/>
                      <p:nvPr/>
                    </p:nvPicPr>
                    <p:blipFill>
                      <a:blip r:embed="rId15"/>
                      <a:stretch>
                        <a:fillRect/>
                      </a:stretch>
                    </p:blipFill>
                    <p:spPr>
                      <a:xfrm>
                        <a:off x="5602514" y="4996129"/>
                        <a:ext cx="241300" cy="279400"/>
                      </a:xfrm>
                      <a:prstGeom prst="rect">
                        <a:avLst/>
                      </a:prstGeom>
                      <a:solidFill>
                        <a:schemeClr val="bg1"/>
                      </a:solidFill>
                    </p:spPr>
                  </p:pic>
                </p:oleObj>
              </mc:Fallback>
            </mc:AlternateContent>
          </a:graphicData>
        </a:graphic>
      </p:graphicFrame>
      <p:graphicFrame>
        <p:nvGraphicFramePr>
          <p:cNvPr id="21" name="Object 20">
            <a:extLst>
              <a:ext uri="{C183D7F6-B498-43B3-948B-1728B52AA6E4}">
                <adec:decorative xmlns:adec="http://schemas.microsoft.com/office/drawing/2017/decorative" val="1"/>
              </a:ext>
            </a:extLst>
          </p:cNvPr>
          <p:cNvGraphicFramePr>
            <a:graphicFrameLocks noChangeAspect="1"/>
          </p:cNvGraphicFramePr>
          <p:nvPr>
            <p:extLst/>
          </p:nvPr>
        </p:nvGraphicFramePr>
        <p:xfrm>
          <a:off x="7878569" y="4960953"/>
          <a:ext cx="622300" cy="495300"/>
        </p:xfrm>
        <a:graphic>
          <a:graphicData uri="http://schemas.openxmlformats.org/presentationml/2006/ole">
            <mc:AlternateContent xmlns:mc="http://schemas.openxmlformats.org/markup-compatibility/2006">
              <mc:Choice xmlns:v="urn:schemas-microsoft-com:vml" Requires="v">
                <p:oleObj spid="_x0000_s26667" name="Equation" r:id="rId16" imgW="622080" imgH="495000" progId="Equation.DSMT4">
                  <p:embed/>
                </p:oleObj>
              </mc:Choice>
              <mc:Fallback>
                <p:oleObj name="Equation" r:id="rId16" imgW="622080" imgH="495000" progId="Equation.DSMT4">
                  <p:embed/>
                  <p:pic>
                    <p:nvPicPr>
                      <p:cNvPr id="21" name="Object 20">
                        <a:extLst>
                          <a:ext uri="{C183D7F6-B498-43B3-948B-1728B52AA6E4}">
                            <adec:decorative xmlns:adec="http://schemas.microsoft.com/office/drawing/2017/decorative" val="1"/>
                          </a:ext>
                        </a:extLst>
                      </p:cNvPr>
                      <p:cNvPicPr/>
                      <p:nvPr/>
                    </p:nvPicPr>
                    <p:blipFill>
                      <a:blip r:embed="rId17"/>
                      <a:stretch>
                        <a:fillRect/>
                      </a:stretch>
                    </p:blipFill>
                    <p:spPr>
                      <a:xfrm>
                        <a:off x="7878569" y="4960953"/>
                        <a:ext cx="622300" cy="495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4215552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2 </a:t>
            </a:r>
            <a:r>
              <a:rPr lang="en-IN" sz="2000" b="0" dirty="0"/>
              <a:t>(2 of 2)</a:t>
            </a:r>
          </a:p>
        </p:txBody>
      </p:sp>
      <p:sp>
        <p:nvSpPr>
          <p:cNvPr id="5" name="Content Placeholder 4"/>
          <p:cNvSpPr>
            <a:spLocks noGrp="1"/>
          </p:cNvSpPr>
          <p:nvPr>
            <p:ph sz="quarter" idx="14"/>
          </p:nvPr>
        </p:nvSpPr>
        <p:spPr>
          <a:xfrm>
            <a:off x="457200" y="1542421"/>
            <a:ext cx="8517586" cy="402493"/>
          </a:xfrm>
        </p:spPr>
        <p:txBody>
          <a:bodyPr/>
          <a:lstStyle/>
          <a:p>
            <a:pPr marL="432" indent="0">
              <a:buNone/>
            </a:pPr>
            <a:r>
              <a:rPr lang="en-IN" sz="2200" dirty="0"/>
              <a:t>A sample of oxygen gas has a volume of 420 m</a:t>
            </a:r>
            <a:r>
              <a:rPr lang="en-IN" sz="100" dirty="0"/>
              <a:t> </a:t>
            </a:r>
            <a:r>
              <a:rPr lang="en-IN" sz="2200" dirty="0"/>
              <a:t>L at a temperature</a:t>
            </a:r>
          </a:p>
        </p:txBody>
      </p:sp>
      <p:sp>
        <p:nvSpPr>
          <p:cNvPr id="6" name="Content Placeholder 5"/>
          <p:cNvSpPr>
            <a:spLocks noGrp="1"/>
          </p:cNvSpPr>
          <p:nvPr>
            <p:ph sz="quarter" idx="15"/>
          </p:nvPr>
        </p:nvSpPr>
        <p:spPr>
          <a:xfrm>
            <a:off x="454672" y="2055665"/>
            <a:ext cx="399767" cy="382124"/>
          </a:xfrm>
        </p:spPr>
        <p:txBody>
          <a:bodyPr/>
          <a:lstStyle/>
          <a:p>
            <a:pPr marL="432" indent="0">
              <a:buNone/>
            </a:pPr>
            <a:r>
              <a:rPr lang="en-IN" sz="2200" dirty="0"/>
              <a:t>of</a:t>
            </a:r>
          </a:p>
        </p:txBody>
      </p:sp>
      <p:graphicFrame>
        <p:nvGraphicFramePr>
          <p:cNvPr id="2" name="Object 1" descr="18 degrees Celsius&#10;"/>
          <p:cNvGraphicFramePr>
            <a:graphicFrameLocks noChangeAspect="1"/>
          </p:cNvGraphicFramePr>
          <p:nvPr>
            <p:extLst/>
          </p:nvPr>
        </p:nvGraphicFramePr>
        <p:xfrm>
          <a:off x="914720" y="2051050"/>
          <a:ext cx="685800" cy="317500"/>
        </p:xfrm>
        <a:graphic>
          <a:graphicData uri="http://schemas.openxmlformats.org/presentationml/2006/ole">
            <mc:AlternateContent xmlns:mc="http://schemas.openxmlformats.org/markup-compatibility/2006">
              <mc:Choice xmlns:v="urn:schemas-microsoft-com:vml" Requires="v">
                <p:oleObj spid="_x0000_s27670" name="Equation" r:id="rId3" imgW="685800" imgH="330120" progId="Equation.DSMT4">
                  <p:embed/>
                </p:oleObj>
              </mc:Choice>
              <mc:Fallback>
                <p:oleObj name="Equation" r:id="rId3" imgW="685800" imgH="330120" progId="Equation.DSMT4">
                  <p:embed/>
                  <p:pic>
                    <p:nvPicPr>
                      <p:cNvPr id="2" name="Object 1" descr="18 degrees Celsius&#10;"/>
                      <p:cNvPicPr/>
                      <p:nvPr/>
                    </p:nvPicPr>
                    <p:blipFill>
                      <a:blip r:embed="rId4"/>
                      <a:stretch>
                        <a:fillRect/>
                      </a:stretch>
                    </p:blipFill>
                    <p:spPr>
                      <a:xfrm>
                        <a:off x="914720" y="2051050"/>
                        <a:ext cx="685800" cy="317500"/>
                      </a:xfrm>
                      <a:prstGeom prst="rect">
                        <a:avLst/>
                      </a:prstGeom>
                    </p:spPr>
                  </p:pic>
                </p:oleObj>
              </mc:Fallback>
            </mc:AlternateContent>
          </a:graphicData>
        </a:graphic>
      </p:graphicFrame>
      <p:sp>
        <p:nvSpPr>
          <p:cNvPr id="7" name="Content Placeholder 6"/>
          <p:cNvSpPr>
            <a:spLocks noGrp="1"/>
          </p:cNvSpPr>
          <p:nvPr>
            <p:ph sz="quarter" idx="16"/>
          </p:nvPr>
        </p:nvSpPr>
        <p:spPr>
          <a:xfrm>
            <a:off x="1739154" y="2059846"/>
            <a:ext cx="6929571" cy="365579"/>
          </a:xfrm>
        </p:spPr>
        <p:txBody>
          <a:bodyPr/>
          <a:lstStyle/>
          <a:p>
            <a:pPr marL="432" indent="0">
              <a:buNone/>
            </a:pPr>
            <a:r>
              <a:rPr lang="en-IN" sz="2200" dirty="0"/>
              <a:t>At what temperature (in degrees Celsius) will the</a:t>
            </a:r>
          </a:p>
        </p:txBody>
      </p:sp>
      <p:sp>
        <p:nvSpPr>
          <p:cNvPr id="8" name="Content Placeholder 7"/>
          <p:cNvSpPr>
            <a:spLocks noGrp="1"/>
          </p:cNvSpPr>
          <p:nvPr>
            <p:ph sz="quarter" idx="17"/>
          </p:nvPr>
        </p:nvSpPr>
        <p:spPr>
          <a:xfrm>
            <a:off x="457200" y="2519512"/>
            <a:ext cx="8229600" cy="411866"/>
          </a:xfrm>
        </p:spPr>
        <p:txBody>
          <a:bodyPr/>
          <a:lstStyle/>
          <a:p>
            <a:pPr marL="432" indent="0">
              <a:buNone/>
            </a:pPr>
            <a:r>
              <a:rPr lang="en-IN" sz="2200" dirty="0"/>
              <a:t>volume of the oxygen be 640 m</a:t>
            </a:r>
            <a:r>
              <a:rPr lang="en-IN" sz="100" dirty="0"/>
              <a:t> </a:t>
            </a:r>
            <a:r>
              <a:rPr lang="en-IN" sz="2200" dirty="0"/>
              <a:t>L? (</a:t>
            </a:r>
            <a:r>
              <a:rPr lang="en-IN" sz="2200" i="1" dirty="0"/>
              <a:t>P</a:t>
            </a:r>
            <a:r>
              <a:rPr lang="en-IN" sz="2200" dirty="0"/>
              <a:t> and </a:t>
            </a:r>
            <a:r>
              <a:rPr lang="en-IN" sz="2200" i="1" dirty="0"/>
              <a:t>n</a:t>
            </a:r>
            <a:r>
              <a:rPr lang="en-IN" sz="2200" dirty="0"/>
              <a:t> are constant.)</a:t>
            </a:r>
          </a:p>
        </p:txBody>
      </p:sp>
      <p:sp>
        <p:nvSpPr>
          <p:cNvPr id="9" name="Content Placeholder 8"/>
          <p:cNvSpPr>
            <a:spLocks noGrp="1"/>
          </p:cNvSpPr>
          <p:nvPr>
            <p:ph sz="quarter" idx="18"/>
          </p:nvPr>
        </p:nvSpPr>
        <p:spPr>
          <a:xfrm>
            <a:off x="457202" y="3018295"/>
            <a:ext cx="6723528" cy="430983"/>
          </a:xfrm>
        </p:spPr>
        <p:txBody>
          <a:bodyPr/>
          <a:lstStyle/>
          <a:p>
            <a:pPr marL="432" indent="0">
              <a:buNone/>
            </a:pPr>
            <a:r>
              <a:rPr lang="en-IN" sz="2200" b="1" dirty="0"/>
              <a:t>STEP 2 Rearrange to solve for unknown quantity,</a:t>
            </a:r>
          </a:p>
        </p:txBody>
      </p:sp>
      <p:graphicFrame>
        <p:nvGraphicFramePr>
          <p:cNvPr id="15" name="Object 14" descr="T sub 2"/>
          <p:cNvGraphicFramePr>
            <a:graphicFrameLocks noChangeAspect="1"/>
          </p:cNvGraphicFramePr>
          <p:nvPr>
            <p:extLst/>
          </p:nvPr>
        </p:nvGraphicFramePr>
        <p:xfrm>
          <a:off x="7249655" y="3036606"/>
          <a:ext cx="342900" cy="355600"/>
        </p:xfrm>
        <a:graphic>
          <a:graphicData uri="http://schemas.openxmlformats.org/presentationml/2006/ole">
            <mc:AlternateContent xmlns:mc="http://schemas.openxmlformats.org/markup-compatibility/2006">
              <mc:Choice xmlns:v="urn:schemas-microsoft-com:vml" Requires="v">
                <p:oleObj spid="_x0000_s27671" name="Equation" r:id="rId5" imgW="342720" imgH="355320" progId="Equation.DSMT4">
                  <p:embed/>
                </p:oleObj>
              </mc:Choice>
              <mc:Fallback>
                <p:oleObj name="Equation" r:id="rId5" imgW="342720" imgH="355320" progId="Equation.DSMT4">
                  <p:embed/>
                  <p:pic>
                    <p:nvPicPr>
                      <p:cNvPr id="15" name="Object 14" descr="T sub 2"/>
                      <p:cNvPicPr/>
                      <p:nvPr/>
                    </p:nvPicPr>
                    <p:blipFill>
                      <a:blip r:embed="rId6"/>
                      <a:stretch>
                        <a:fillRect/>
                      </a:stretch>
                    </p:blipFill>
                    <p:spPr>
                      <a:xfrm>
                        <a:off x="7249655" y="3036606"/>
                        <a:ext cx="342900" cy="355600"/>
                      </a:xfrm>
                      <a:prstGeom prst="rect">
                        <a:avLst/>
                      </a:prstGeom>
                    </p:spPr>
                  </p:pic>
                </p:oleObj>
              </mc:Fallback>
            </mc:AlternateContent>
          </a:graphicData>
        </a:graphic>
      </p:graphicFrame>
      <p:graphicFrame>
        <p:nvGraphicFramePr>
          <p:cNvPr id="16" name="Object 15" descr="First. V sub 1 over T sub 1 = V sub 2 over T sub 2. Second. T sub 2 = T sub 1 times start fraction V sub 2 over V sub 1 end fraction."/>
          <p:cNvGraphicFramePr>
            <a:graphicFrameLocks noChangeAspect="1"/>
          </p:cNvGraphicFramePr>
          <p:nvPr>
            <p:extLst/>
          </p:nvPr>
        </p:nvGraphicFramePr>
        <p:xfrm>
          <a:off x="2365375" y="3518138"/>
          <a:ext cx="2489200" cy="698500"/>
        </p:xfrm>
        <a:graphic>
          <a:graphicData uri="http://schemas.openxmlformats.org/presentationml/2006/ole">
            <mc:AlternateContent xmlns:mc="http://schemas.openxmlformats.org/markup-compatibility/2006">
              <mc:Choice xmlns:v="urn:schemas-microsoft-com:vml" Requires="v">
                <p:oleObj spid="_x0000_s27672" name="Equation" r:id="rId7" imgW="2489040" imgH="698400" progId="Equation.DSMT4">
                  <p:embed/>
                </p:oleObj>
              </mc:Choice>
              <mc:Fallback>
                <p:oleObj name="Equation" r:id="rId7" imgW="2489040" imgH="698400" progId="Equation.DSMT4">
                  <p:embed/>
                  <p:pic>
                    <p:nvPicPr>
                      <p:cNvPr id="16" name="Object 15" descr="First. V sub 1 over T sub 1 = V sub 2 over T sub 2. Second. T sub 2 = T sub 1 times start fraction V sub 2 over V sub 1 end fraction."/>
                      <p:cNvPicPr/>
                      <p:nvPr/>
                    </p:nvPicPr>
                    <p:blipFill>
                      <a:blip r:embed="rId8"/>
                      <a:stretch>
                        <a:fillRect/>
                      </a:stretch>
                    </p:blipFill>
                    <p:spPr>
                      <a:xfrm>
                        <a:off x="2365375" y="3518138"/>
                        <a:ext cx="2489200" cy="698500"/>
                      </a:xfrm>
                      <a:prstGeom prst="rect">
                        <a:avLst/>
                      </a:prstGeom>
                    </p:spPr>
                  </p:pic>
                </p:oleObj>
              </mc:Fallback>
            </mc:AlternateContent>
          </a:graphicData>
        </a:graphic>
      </p:graphicFrame>
      <p:sp>
        <p:nvSpPr>
          <p:cNvPr id="10" name="Content Placeholder 9"/>
          <p:cNvSpPr>
            <a:spLocks noGrp="1"/>
          </p:cNvSpPr>
          <p:nvPr>
            <p:ph sz="quarter" idx="19"/>
          </p:nvPr>
        </p:nvSpPr>
        <p:spPr>
          <a:xfrm>
            <a:off x="454672" y="4303400"/>
            <a:ext cx="8232128" cy="731873"/>
          </a:xfrm>
        </p:spPr>
        <p:txBody>
          <a:bodyPr/>
          <a:lstStyle/>
          <a:p>
            <a:pPr marL="0" indent="0">
              <a:buNone/>
            </a:pPr>
            <a:r>
              <a:rPr lang="en-IN" sz="2200" b="1" dirty="0"/>
              <a:t>STEP 3 Substitute values into the gas law equation and calculate.</a:t>
            </a:r>
          </a:p>
        </p:txBody>
      </p:sp>
      <p:graphicFrame>
        <p:nvGraphicFramePr>
          <p:cNvPr id="17" name="Object 16" descr="First. T sub 2 = 291 Kelvin times start fraction 640 milliliters over 420 milliliters, with milliliters cancelled, = 443 Kelvin. Second. 443 Kelvin minus 273 = 170 degrees Celsius."/>
          <p:cNvGraphicFramePr>
            <a:graphicFrameLocks noChangeAspect="1"/>
          </p:cNvGraphicFramePr>
          <p:nvPr>
            <p:extLst/>
          </p:nvPr>
        </p:nvGraphicFramePr>
        <p:xfrm>
          <a:off x="487781" y="5103348"/>
          <a:ext cx="6019800" cy="723900"/>
        </p:xfrm>
        <a:graphic>
          <a:graphicData uri="http://schemas.openxmlformats.org/presentationml/2006/ole">
            <mc:AlternateContent xmlns:mc="http://schemas.openxmlformats.org/markup-compatibility/2006">
              <mc:Choice xmlns:v="urn:schemas-microsoft-com:vml" Requires="v">
                <p:oleObj spid="_x0000_s27673" name="Equation" r:id="rId9" imgW="6019560" imgH="723600" progId="Equation.DSMT4">
                  <p:embed/>
                </p:oleObj>
              </mc:Choice>
              <mc:Fallback>
                <p:oleObj name="Equation" r:id="rId9" imgW="6019560" imgH="723600" progId="Equation.DSMT4">
                  <p:embed/>
                  <p:pic>
                    <p:nvPicPr>
                      <p:cNvPr id="17" name="Object 16" descr="First. T sub 2 = 291 Kelvin times start fraction 640 milliliters over 420 milliliters, with milliliters cancelled, = 443 Kelvin. Second. 443 Kelvin minus 273 = 170 degrees Celsius."/>
                      <p:cNvPicPr/>
                      <p:nvPr/>
                    </p:nvPicPr>
                    <p:blipFill>
                      <a:blip r:embed="rId10"/>
                      <a:stretch>
                        <a:fillRect/>
                      </a:stretch>
                    </p:blipFill>
                    <p:spPr>
                      <a:xfrm>
                        <a:off x="487781" y="5103348"/>
                        <a:ext cx="6019800" cy="723900"/>
                      </a:xfrm>
                      <a:prstGeom prst="rect">
                        <a:avLst/>
                      </a:prstGeom>
                    </p:spPr>
                  </p:pic>
                </p:oleObj>
              </mc:Fallback>
            </mc:AlternateContent>
          </a:graphicData>
        </a:graphic>
      </p:graphicFrame>
      <p:sp>
        <p:nvSpPr>
          <p:cNvPr id="11" name="Content Placeholder 10"/>
          <p:cNvSpPr>
            <a:spLocks noGrp="1"/>
          </p:cNvSpPr>
          <p:nvPr>
            <p:ph sz="quarter" idx="20"/>
          </p:nvPr>
        </p:nvSpPr>
        <p:spPr>
          <a:xfrm>
            <a:off x="6226407" y="6014109"/>
            <a:ext cx="2463569" cy="409717"/>
          </a:xfrm>
        </p:spPr>
        <p:txBody>
          <a:bodyPr/>
          <a:lstStyle/>
          <a:p>
            <a:pPr marL="0" indent="0">
              <a:buNone/>
            </a:pPr>
            <a:r>
              <a:rPr lang="en-IN" sz="2200" dirty="0"/>
              <a:t>The answer is B.</a:t>
            </a:r>
          </a:p>
        </p:txBody>
      </p:sp>
    </p:spTree>
    <p:extLst>
      <p:ext uri="{BB962C8B-B14F-4D97-AF65-F5344CB8AC3E}">
        <p14:creationId xmlns:p14="http://schemas.microsoft.com/office/powerpoint/2010/main" val="26861637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Learning Check 3</a:t>
            </a:r>
          </a:p>
        </p:txBody>
      </p:sp>
      <p:sp>
        <p:nvSpPr>
          <p:cNvPr id="5" name="Content Placeholder 4"/>
          <p:cNvSpPr>
            <a:spLocks noGrp="1"/>
          </p:cNvSpPr>
          <p:nvPr>
            <p:ph sz="quarter" idx="14"/>
          </p:nvPr>
        </p:nvSpPr>
        <p:spPr>
          <a:xfrm>
            <a:off x="457199" y="1542421"/>
            <a:ext cx="8372007" cy="3584216"/>
          </a:xfrm>
        </p:spPr>
        <p:txBody>
          <a:bodyPr/>
          <a:lstStyle/>
          <a:p>
            <a:pPr marL="432" indent="0">
              <a:buNone/>
            </a:pPr>
            <a:r>
              <a:rPr lang="en-IN" sz="2400" dirty="0"/>
              <a:t>Use the gas laws to complete each sentence with </a:t>
            </a:r>
            <a:r>
              <a:rPr lang="en-IN" sz="2400" b="1" dirty="0"/>
              <a:t>increases</a:t>
            </a:r>
            <a:r>
              <a:rPr lang="en-IN" sz="2400" dirty="0"/>
              <a:t> or </a:t>
            </a:r>
            <a:r>
              <a:rPr lang="en-IN" sz="2400" b="1" dirty="0"/>
              <a:t>decreases</a:t>
            </a:r>
            <a:r>
              <a:rPr lang="en-IN" sz="2400" dirty="0"/>
              <a:t>.</a:t>
            </a:r>
          </a:p>
          <a:p>
            <a:pPr marL="360363" indent="-360363">
              <a:buNone/>
            </a:pPr>
            <a:r>
              <a:rPr lang="en-IN" sz="2400" dirty="0"/>
              <a:t>A. Pressure Fill in the blank when </a:t>
            </a:r>
            <a:r>
              <a:rPr lang="en-IN" sz="2400" i="1" dirty="0"/>
              <a:t>V</a:t>
            </a:r>
            <a:r>
              <a:rPr lang="en-IN" sz="2400" dirty="0"/>
              <a:t> decreases at constant temperature and moles.</a:t>
            </a:r>
          </a:p>
          <a:p>
            <a:pPr marL="360363" indent="-360363">
              <a:buNone/>
            </a:pPr>
            <a:r>
              <a:rPr lang="en-IN" sz="2400" dirty="0"/>
              <a:t>B. When </a:t>
            </a:r>
            <a:r>
              <a:rPr lang="en-IN" sz="2400" i="1" dirty="0"/>
              <a:t>T</a:t>
            </a:r>
            <a:r>
              <a:rPr lang="en-IN" sz="2400" dirty="0"/>
              <a:t> decreases, </a:t>
            </a:r>
            <a:r>
              <a:rPr lang="en-IN" sz="2400" i="1" dirty="0"/>
              <a:t>V </a:t>
            </a:r>
            <a:r>
              <a:rPr lang="en-IN" sz="2400" dirty="0"/>
              <a:t>Fill in the blank at constant pressure and moles.</a:t>
            </a:r>
          </a:p>
          <a:p>
            <a:pPr marL="360363" indent="-360363">
              <a:buNone/>
            </a:pPr>
            <a:r>
              <a:rPr lang="en-IN" sz="2400" dirty="0"/>
              <a:t>C. Pressure Fill in the blank when </a:t>
            </a:r>
            <a:r>
              <a:rPr lang="en-IN" sz="2400" i="1" dirty="0"/>
              <a:t>V</a:t>
            </a:r>
            <a:r>
              <a:rPr lang="en-IN" sz="2400" dirty="0"/>
              <a:t> changes from 12 L to 24 L at constant temperature and moles.</a:t>
            </a:r>
          </a:p>
        </p:txBody>
      </p:sp>
      <p:cxnSp>
        <p:nvCxnSpPr>
          <p:cNvPr id="9" name="Straight Connector 8">
            <a:extLst>
              <a:ext uri="{FF2B5EF4-FFF2-40B4-BE49-F238E27FC236}">
                <a16:creationId xmlns:a16="http://schemas.microsoft.com/office/drawing/2014/main" id="{CEFA63E3-E7D0-4489-B2E9-EE475DA91B15}"/>
              </a:ext>
              <a:ext uri="{C183D7F6-B498-43B3-948B-1728B52AA6E4}">
                <adec:decorative xmlns:adec="http://schemas.microsoft.com/office/drawing/2017/decorative" val="1"/>
              </a:ext>
            </a:extLst>
          </p:cNvPr>
          <p:cNvCxnSpPr/>
          <p:nvPr/>
        </p:nvCxnSpPr>
        <p:spPr>
          <a:xfrm>
            <a:off x="2116542" y="2800035"/>
            <a:ext cx="199199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A43C23DE-44E5-492A-82DB-D5B09827CF3B}"/>
              </a:ext>
              <a:ext uri="{C183D7F6-B498-43B3-948B-1728B52AA6E4}">
                <adec:decorative xmlns:adec="http://schemas.microsoft.com/office/drawing/2017/decorative" val="1"/>
              </a:ext>
            </a:extLst>
          </p:cNvPr>
          <p:cNvCxnSpPr/>
          <p:nvPr/>
        </p:nvCxnSpPr>
        <p:spPr>
          <a:xfrm>
            <a:off x="3828800" y="3723400"/>
            <a:ext cx="197075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6D9F9358-1B41-406D-8707-E89DDB06959E}"/>
              </a:ext>
              <a:ext uri="{C183D7F6-B498-43B3-948B-1728B52AA6E4}">
                <adec:decorative xmlns:adec="http://schemas.microsoft.com/office/drawing/2017/decorative" val="1"/>
              </a:ext>
            </a:extLst>
          </p:cNvPr>
          <p:cNvCxnSpPr/>
          <p:nvPr/>
        </p:nvCxnSpPr>
        <p:spPr>
          <a:xfrm>
            <a:off x="2116542" y="4637798"/>
            <a:ext cx="1991995" cy="0"/>
          </a:xfrm>
          <a:prstGeom prst="line">
            <a:avLst/>
          </a:prstGeom>
          <a:ln w="19050"/>
        </p:spPr>
        <p:style>
          <a:lnRef idx="1">
            <a:schemeClr val="dk1"/>
          </a:lnRef>
          <a:fillRef idx="0">
            <a:schemeClr val="dk1"/>
          </a:fillRef>
          <a:effectRef idx="0">
            <a:schemeClr val="dk1"/>
          </a:effectRef>
          <a:fontRef idx="minor">
            <a:schemeClr val="tx1"/>
          </a:fontRef>
        </p:style>
      </p:cxnSp>
      <p:sp>
        <p:nvSpPr>
          <p:cNvPr id="6" name="Content Placeholder 5">
            <a:extLst>
              <a:ext uri="{C183D7F6-B498-43B3-948B-1728B52AA6E4}">
                <adec:decorative xmlns:adec="http://schemas.microsoft.com/office/drawing/2017/decorative" val="0"/>
              </a:ext>
            </a:extLst>
          </p:cNvPr>
          <p:cNvSpPr>
            <a:spLocks noGrp="1"/>
          </p:cNvSpPr>
          <p:nvPr>
            <p:ph sz="quarter" idx="15"/>
          </p:nvPr>
        </p:nvSpPr>
        <p:spPr>
          <a:xfrm>
            <a:off x="457201" y="5302115"/>
            <a:ext cx="6695162" cy="432113"/>
          </a:xfrm>
        </p:spPr>
        <p:txBody>
          <a:bodyPr/>
          <a:lstStyle/>
          <a:p>
            <a:pPr marL="432" indent="0">
              <a:buNone/>
            </a:pPr>
            <a:r>
              <a:rPr lang="en-IN" sz="2400" dirty="0"/>
              <a:t>D. Volume Fill in the blank when </a:t>
            </a:r>
            <a:r>
              <a:rPr lang="en-IN" sz="2400" i="1" dirty="0"/>
              <a:t>T</a:t>
            </a:r>
            <a:r>
              <a:rPr lang="en-IN" sz="2400" dirty="0"/>
              <a:t> changes from</a:t>
            </a:r>
          </a:p>
        </p:txBody>
      </p:sp>
      <p:cxnSp>
        <p:nvCxnSpPr>
          <p:cNvPr id="12" name="Straight Connector 11">
            <a:extLst>
              <a:ext uri="{FF2B5EF4-FFF2-40B4-BE49-F238E27FC236}">
                <a16:creationId xmlns:a16="http://schemas.microsoft.com/office/drawing/2014/main" id="{D8CC3F86-3E1E-4998-B809-EDEF76D15EC5}"/>
              </a:ext>
              <a:ext uri="{C183D7F6-B498-43B3-948B-1728B52AA6E4}">
                <adec:decorative xmlns:adec="http://schemas.microsoft.com/office/drawing/2017/decorative" val="1"/>
              </a:ext>
            </a:extLst>
          </p:cNvPr>
          <p:cNvCxnSpPr/>
          <p:nvPr/>
        </p:nvCxnSpPr>
        <p:spPr>
          <a:xfrm>
            <a:off x="1938443" y="5650810"/>
            <a:ext cx="2044834" cy="0"/>
          </a:xfrm>
          <a:prstGeom prst="line">
            <a:avLst/>
          </a:prstGeom>
          <a:ln w="19050"/>
        </p:spPr>
        <p:style>
          <a:lnRef idx="1">
            <a:schemeClr val="dk1"/>
          </a:lnRef>
          <a:fillRef idx="0">
            <a:schemeClr val="dk1"/>
          </a:fillRef>
          <a:effectRef idx="0">
            <a:schemeClr val="dk1"/>
          </a:effectRef>
          <a:fontRef idx="minor">
            <a:schemeClr val="tx1"/>
          </a:fontRef>
        </p:style>
      </p:cxnSp>
      <p:graphicFrame>
        <p:nvGraphicFramePr>
          <p:cNvPr id="2" name="Object 1" descr="15 degrees Celsius to 45 degrees Celsius&#10;"/>
          <p:cNvGraphicFramePr>
            <a:graphicFrameLocks noChangeAspect="1"/>
          </p:cNvGraphicFramePr>
          <p:nvPr>
            <p:extLst/>
          </p:nvPr>
        </p:nvGraphicFramePr>
        <p:xfrm>
          <a:off x="7271850" y="5302115"/>
          <a:ext cx="1587500" cy="381000"/>
        </p:xfrm>
        <a:graphic>
          <a:graphicData uri="http://schemas.openxmlformats.org/presentationml/2006/ole">
            <mc:AlternateContent xmlns:mc="http://schemas.openxmlformats.org/markup-compatibility/2006">
              <mc:Choice xmlns:v="urn:schemas-microsoft-com:vml" Requires="v">
                <p:oleObj spid="_x0000_s28679" name="Equation" r:id="rId3" imgW="1587240" imgH="380880" progId="Equation.DSMT4">
                  <p:embed/>
                </p:oleObj>
              </mc:Choice>
              <mc:Fallback>
                <p:oleObj name="Equation" r:id="rId3" imgW="1587240" imgH="380880" progId="Equation.DSMT4">
                  <p:embed/>
                  <p:pic>
                    <p:nvPicPr>
                      <p:cNvPr id="2" name="Object 1" descr="15 degrees Celsius to 45 degrees Celsius&#10;"/>
                      <p:cNvPicPr/>
                      <p:nvPr/>
                    </p:nvPicPr>
                    <p:blipFill>
                      <a:blip r:embed="rId4"/>
                      <a:stretch>
                        <a:fillRect/>
                      </a:stretch>
                    </p:blipFill>
                    <p:spPr>
                      <a:xfrm>
                        <a:off x="7271850" y="5302115"/>
                        <a:ext cx="1587500" cy="381000"/>
                      </a:xfrm>
                      <a:prstGeom prst="rect">
                        <a:avLst/>
                      </a:prstGeom>
                    </p:spPr>
                  </p:pic>
                </p:oleObj>
              </mc:Fallback>
            </mc:AlternateContent>
          </a:graphicData>
        </a:graphic>
      </p:graphicFrame>
      <p:sp>
        <p:nvSpPr>
          <p:cNvPr id="7" name="Content Placeholder 6"/>
          <p:cNvSpPr>
            <a:spLocks noGrp="1"/>
          </p:cNvSpPr>
          <p:nvPr>
            <p:ph sz="quarter" idx="16"/>
          </p:nvPr>
        </p:nvSpPr>
        <p:spPr>
          <a:xfrm>
            <a:off x="457200" y="5826151"/>
            <a:ext cx="6887980" cy="445952"/>
          </a:xfrm>
        </p:spPr>
        <p:txBody>
          <a:bodyPr/>
          <a:lstStyle/>
          <a:p>
            <a:pPr marL="358775" indent="0">
              <a:buNone/>
            </a:pPr>
            <a:r>
              <a:rPr lang="en-IN" sz="2400" dirty="0"/>
              <a:t>at constant pressure and moles.</a:t>
            </a:r>
          </a:p>
        </p:txBody>
      </p:sp>
    </p:spTree>
    <p:extLst>
      <p:ext uri="{BB962C8B-B14F-4D97-AF65-F5344CB8AC3E}">
        <p14:creationId xmlns:p14="http://schemas.microsoft.com/office/powerpoint/2010/main" val="4119656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3</a:t>
            </a:r>
          </a:p>
        </p:txBody>
      </p:sp>
      <p:sp>
        <p:nvSpPr>
          <p:cNvPr id="5" name="Content Placeholder 4"/>
          <p:cNvSpPr>
            <a:spLocks noGrp="1"/>
          </p:cNvSpPr>
          <p:nvPr>
            <p:ph sz="quarter" idx="14"/>
          </p:nvPr>
        </p:nvSpPr>
        <p:spPr>
          <a:xfrm>
            <a:off x="457199" y="1542421"/>
            <a:ext cx="8521909" cy="3584216"/>
          </a:xfrm>
        </p:spPr>
        <p:txBody>
          <a:bodyPr/>
          <a:lstStyle/>
          <a:p>
            <a:pPr marL="432" indent="0">
              <a:buNone/>
            </a:pPr>
            <a:r>
              <a:rPr lang="en-IN" sz="2400" dirty="0"/>
              <a:t>Use the gas laws to complete each sentence with </a:t>
            </a:r>
            <a:r>
              <a:rPr lang="en-IN" sz="2400" b="1" dirty="0"/>
              <a:t>increases</a:t>
            </a:r>
            <a:r>
              <a:rPr lang="en-IN" sz="2400" dirty="0"/>
              <a:t> or </a:t>
            </a:r>
            <a:r>
              <a:rPr lang="en-IN" sz="2400" b="1" dirty="0"/>
              <a:t>decreases</a:t>
            </a:r>
            <a:r>
              <a:rPr lang="en-IN" sz="2400" dirty="0"/>
              <a:t>.</a:t>
            </a:r>
          </a:p>
          <a:p>
            <a:pPr marL="360363" indent="-360363">
              <a:buNone/>
            </a:pPr>
            <a:r>
              <a:rPr lang="en-IN" sz="2400" dirty="0"/>
              <a:t>A. Pressure </a:t>
            </a:r>
            <a:r>
              <a:rPr lang="en-IN" sz="2400" b="1" dirty="0"/>
              <a:t>increases</a:t>
            </a:r>
            <a:r>
              <a:rPr lang="en-IN" sz="2400" dirty="0"/>
              <a:t> when </a:t>
            </a:r>
            <a:r>
              <a:rPr lang="en-IN" sz="2400" i="1" dirty="0"/>
              <a:t>V</a:t>
            </a:r>
            <a:r>
              <a:rPr lang="en-IN" sz="2400" dirty="0"/>
              <a:t> decreases at constant temperature and moles.</a:t>
            </a:r>
          </a:p>
          <a:p>
            <a:pPr marL="360363" indent="-360363">
              <a:buNone/>
            </a:pPr>
            <a:r>
              <a:rPr lang="en-IN" sz="2400" dirty="0"/>
              <a:t>B. When </a:t>
            </a:r>
            <a:r>
              <a:rPr lang="en-IN" sz="2400" i="1" dirty="0"/>
              <a:t>T</a:t>
            </a:r>
            <a:r>
              <a:rPr lang="en-IN" sz="2400" dirty="0"/>
              <a:t> decreases, </a:t>
            </a:r>
            <a:r>
              <a:rPr lang="en-IN" sz="2400" i="1" dirty="0"/>
              <a:t>V </a:t>
            </a:r>
            <a:r>
              <a:rPr lang="en-IN" sz="2400" b="1" dirty="0"/>
              <a:t>decreases</a:t>
            </a:r>
            <a:r>
              <a:rPr lang="en-IN" sz="2400" dirty="0"/>
              <a:t> at constant pressure and moles.</a:t>
            </a:r>
          </a:p>
          <a:p>
            <a:pPr marL="360363" indent="-360363">
              <a:buNone/>
            </a:pPr>
            <a:r>
              <a:rPr lang="en-IN" sz="2400" dirty="0"/>
              <a:t>C. Pressure </a:t>
            </a:r>
            <a:r>
              <a:rPr lang="en-IN" sz="2400" b="1" dirty="0"/>
              <a:t>decreases </a:t>
            </a:r>
            <a:r>
              <a:rPr lang="en-IN" sz="2400" dirty="0"/>
              <a:t>when </a:t>
            </a:r>
            <a:r>
              <a:rPr lang="en-IN" sz="2400" i="1" dirty="0"/>
              <a:t>V</a:t>
            </a:r>
            <a:r>
              <a:rPr lang="en-IN" sz="2400" dirty="0"/>
              <a:t> changes from 12 L to 24 L at constant temperature and moles.</a:t>
            </a:r>
          </a:p>
        </p:txBody>
      </p:sp>
      <p:sp>
        <p:nvSpPr>
          <p:cNvPr id="6" name="Content Placeholder 5"/>
          <p:cNvSpPr>
            <a:spLocks noGrp="1"/>
          </p:cNvSpPr>
          <p:nvPr>
            <p:ph sz="quarter" idx="15"/>
          </p:nvPr>
        </p:nvSpPr>
        <p:spPr>
          <a:xfrm>
            <a:off x="457200" y="5302115"/>
            <a:ext cx="6069106" cy="432113"/>
          </a:xfrm>
        </p:spPr>
        <p:txBody>
          <a:bodyPr/>
          <a:lstStyle/>
          <a:p>
            <a:pPr marL="432" indent="0">
              <a:buNone/>
            </a:pPr>
            <a:r>
              <a:rPr lang="en-IN" sz="2400" dirty="0"/>
              <a:t>D. Volume </a:t>
            </a:r>
            <a:r>
              <a:rPr lang="en-IN" sz="2400" b="1" dirty="0"/>
              <a:t>increases </a:t>
            </a:r>
            <a:r>
              <a:rPr lang="en-IN" sz="2400" dirty="0"/>
              <a:t>when </a:t>
            </a:r>
            <a:r>
              <a:rPr lang="en-IN" sz="2400" i="1" dirty="0"/>
              <a:t>T</a:t>
            </a:r>
            <a:r>
              <a:rPr lang="en-IN" sz="2400" dirty="0"/>
              <a:t> changes from</a:t>
            </a:r>
          </a:p>
        </p:txBody>
      </p:sp>
      <p:graphicFrame>
        <p:nvGraphicFramePr>
          <p:cNvPr id="2" name="Object 1" descr="15 degrees Celsius to 45 degrees Celsius&#10;"/>
          <p:cNvGraphicFramePr>
            <a:graphicFrameLocks noChangeAspect="1"/>
          </p:cNvGraphicFramePr>
          <p:nvPr>
            <p:extLst/>
          </p:nvPr>
        </p:nvGraphicFramePr>
        <p:xfrm>
          <a:off x="6577009" y="5300776"/>
          <a:ext cx="1587500" cy="381000"/>
        </p:xfrm>
        <a:graphic>
          <a:graphicData uri="http://schemas.openxmlformats.org/presentationml/2006/ole">
            <mc:AlternateContent xmlns:mc="http://schemas.openxmlformats.org/markup-compatibility/2006">
              <mc:Choice xmlns:v="urn:schemas-microsoft-com:vml" Requires="v">
                <p:oleObj spid="_x0000_s29703" name="Equation" r:id="rId3" imgW="1587240" imgH="380880" progId="Equation.DSMT4">
                  <p:embed/>
                </p:oleObj>
              </mc:Choice>
              <mc:Fallback>
                <p:oleObj name="Equation" r:id="rId3" imgW="1587240" imgH="380880" progId="Equation.DSMT4">
                  <p:embed/>
                  <p:pic>
                    <p:nvPicPr>
                      <p:cNvPr id="2" name="Object 1" descr="15 degrees Celsius to 45 degrees Celsius&#10;"/>
                      <p:cNvPicPr/>
                      <p:nvPr/>
                    </p:nvPicPr>
                    <p:blipFill>
                      <a:blip r:embed="rId4"/>
                      <a:stretch>
                        <a:fillRect/>
                      </a:stretch>
                    </p:blipFill>
                    <p:spPr>
                      <a:xfrm>
                        <a:off x="6577009" y="5300776"/>
                        <a:ext cx="1587500" cy="381000"/>
                      </a:xfrm>
                      <a:prstGeom prst="rect">
                        <a:avLst/>
                      </a:prstGeom>
                    </p:spPr>
                  </p:pic>
                </p:oleObj>
              </mc:Fallback>
            </mc:AlternateContent>
          </a:graphicData>
        </a:graphic>
      </p:graphicFrame>
      <p:sp>
        <p:nvSpPr>
          <p:cNvPr id="7" name="Content Placeholder 6"/>
          <p:cNvSpPr>
            <a:spLocks noGrp="1"/>
          </p:cNvSpPr>
          <p:nvPr>
            <p:ph sz="quarter" idx="16"/>
          </p:nvPr>
        </p:nvSpPr>
        <p:spPr>
          <a:xfrm>
            <a:off x="457200" y="5826151"/>
            <a:ext cx="6887980" cy="445952"/>
          </a:xfrm>
        </p:spPr>
        <p:txBody>
          <a:bodyPr/>
          <a:lstStyle/>
          <a:p>
            <a:pPr marL="358775" indent="0">
              <a:buNone/>
            </a:pPr>
            <a:r>
              <a:rPr lang="en-IN" sz="2400" dirty="0"/>
              <a:t>at constant pressure and moles.</a:t>
            </a:r>
          </a:p>
        </p:txBody>
      </p:sp>
    </p:spTree>
    <p:extLst>
      <p:ext uri="{BB962C8B-B14F-4D97-AF65-F5344CB8AC3E}">
        <p14:creationId xmlns:p14="http://schemas.microsoft.com/office/powerpoint/2010/main" val="1624600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8.4 Temperature and Pressure:	Gay-Lussac’s Law</a:t>
            </a:r>
          </a:p>
        </p:txBody>
      </p:sp>
      <p:sp>
        <p:nvSpPr>
          <p:cNvPr id="5" name="Content Placeholder 4"/>
          <p:cNvSpPr>
            <a:spLocks noGrp="1"/>
          </p:cNvSpPr>
          <p:nvPr>
            <p:ph sz="quarter" idx="14"/>
          </p:nvPr>
        </p:nvSpPr>
        <p:spPr>
          <a:xfrm>
            <a:off x="457200" y="1542421"/>
            <a:ext cx="5042848" cy="1910463"/>
          </a:xfrm>
        </p:spPr>
        <p:txBody>
          <a:bodyPr/>
          <a:lstStyle/>
          <a:p>
            <a:pPr marL="432" indent="0">
              <a:buNone/>
            </a:pPr>
            <a:r>
              <a:rPr lang="en-IN" sz="2400" dirty="0"/>
              <a:t>Gay-Lussac’s law: when the Kelvin temperature of a gas is doubled and the volume and amount of gas do not change, the pressure also doubles.</a:t>
            </a:r>
          </a:p>
        </p:txBody>
      </p:sp>
      <p:pic>
        <p:nvPicPr>
          <p:cNvPr id="2" name="Content Placeholder 1" descr="Gas particles fill a cylinder with a raised piston. For long description in Notes pane, press F6."/>
          <p:cNvPicPr>
            <a:picLocks noGrp="1" noChangeAspect="1"/>
          </p:cNvPicPr>
          <p:nvPr>
            <p:ph sz="quarter" idx="16"/>
          </p:nvPr>
        </p:nvPicPr>
        <p:blipFill>
          <a:blip r:embed="rId3"/>
          <a:stretch>
            <a:fillRect/>
          </a:stretch>
        </p:blipFill>
        <p:spPr>
          <a:xfrm>
            <a:off x="5991367" y="1544661"/>
            <a:ext cx="2695433" cy="3354799"/>
          </a:xfrm>
          <a:prstGeom prst="rect">
            <a:avLst/>
          </a:prstGeom>
        </p:spPr>
      </p:pic>
      <p:sp>
        <p:nvSpPr>
          <p:cNvPr id="6" name="Content Placeholder 5"/>
          <p:cNvSpPr>
            <a:spLocks noGrp="1"/>
          </p:cNvSpPr>
          <p:nvPr>
            <p:ph sz="quarter" idx="15"/>
          </p:nvPr>
        </p:nvSpPr>
        <p:spPr>
          <a:xfrm>
            <a:off x="457199" y="5172501"/>
            <a:ext cx="8498542" cy="1187354"/>
          </a:xfrm>
        </p:spPr>
        <p:txBody>
          <a:bodyPr/>
          <a:lstStyle/>
          <a:p>
            <a:pPr marL="432" indent="0">
              <a:buNone/>
            </a:pPr>
            <a:r>
              <a:rPr lang="en-IN" sz="2400" b="1" dirty="0"/>
              <a:t>Learning Goal </a:t>
            </a:r>
            <a:r>
              <a:rPr lang="en-IN" sz="2400" dirty="0"/>
              <a:t>Use the temperature–pressure relationship (Gay-Lussac’s law) to calculate the unknown temperature or pressure when the volume and amount of gas do not change.</a:t>
            </a:r>
          </a:p>
        </p:txBody>
      </p:sp>
    </p:spTree>
    <p:extLst>
      <p:ext uri="{BB962C8B-B14F-4D97-AF65-F5344CB8AC3E}">
        <p14:creationId xmlns:p14="http://schemas.microsoft.com/office/powerpoint/2010/main" val="985135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Gay-Lussac’s Law</a:t>
            </a:r>
          </a:p>
        </p:txBody>
      </p:sp>
      <p:sp>
        <p:nvSpPr>
          <p:cNvPr id="5" name="Content Placeholder 4"/>
          <p:cNvSpPr>
            <a:spLocks noGrp="1"/>
          </p:cNvSpPr>
          <p:nvPr>
            <p:ph sz="quarter" idx="14"/>
          </p:nvPr>
        </p:nvSpPr>
        <p:spPr>
          <a:xfrm>
            <a:off x="457200" y="1542422"/>
            <a:ext cx="4159045" cy="2144676"/>
          </a:xfrm>
        </p:spPr>
        <p:txBody>
          <a:bodyPr/>
          <a:lstStyle/>
          <a:p>
            <a:pPr marL="432" indent="0">
              <a:buNone/>
            </a:pPr>
            <a:r>
              <a:rPr lang="en-IN" sz="2400" b="1" dirty="0"/>
              <a:t>In</a:t>
            </a:r>
            <a:r>
              <a:rPr lang="en-IN" sz="2400" dirty="0"/>
              <a:t> </a:t>
            </a:r>
            <a:r>
              <a:rPr lang="en-IN" sz="2400" b="1" dirty="0"/>
              <a:t>Gay-Lussac’s law</a:t>
            </a:r>
            <a:r>
              <a:rPr lang="en-IN" sz="2400" dirty="0"/>
              <a:t>,</a:t>
            </a:r>
          </a:p>
          <a:p>
            <a:r>
              <a:rPr lang="en-IN" sz="2400" dirty="0"/>
              <a:t>the pressure exerted by a gas is directly related to the Kelvin temperature of the gas</a:t>
            </a:r>
          </a:p>
        </p:txBody>
      </p:sp>
      <p:graphicFrame>
        <p:nvGraphicFramePr>
          <p:cNvPr id="2" name="Object 1" descr="P sub 1 over T sub 1 = P sub 2 over T sub 2."/>
          <p:cNvGraphicFramePr>
            <a:graphicFrameLocks noChangeAspect="1"/>
          </p:cNvGraphicFramePr>
          <p:nvPr>
            <p:extLst/>
          </p:nvPr>
        </p:nvGraphicFramePr>
        <p:xfrm>
          <a:off x="643603" y="3786678"/>
          <a:ext cx="1041400" cy="825500"/>
        </p:xfrm>
        <a:graphic>
          <a:graphicData uri="http://schemas.openxmlformats.org/presentationml/2006/ole">
            <mc:AlternateContent xmlns:mc="http://schemas.openxmlformats.org/markup-compatibility/2006">
              <mc:Choice xmlns:v="urn:schemas-microsoft-com:vml" Requires="v">
                <p:oleObj spid="_x0000_s30727" name="Equation" r:id="rId4" imgW="1041120" imgH="825480" progId="Equation.DSMT4">
                  <p:embed/>
                </p:oleObj>
              </mc:Choice>
              <mc:Fallback>
                <p:oleObj name="Equation" r:id="rId4" imgW="1041120" imgH="825480" progId="Equation.DSMT4">
                  <p:embed/>
                  <p:pic>
                    <p:nvPicPr>
                      <p:cNvPr id="2" name="Object 1" descr="P sub 1 over T sub 1 = P sub 2 over T sub 2."/>
                      <p:cNvPicPr/>
                      <p:nvPr/>
                    </p:nvPicPr>
                    <p:blipFill>
                      <a:blip r:embed="rId5"/>
                      <a:stretch>
                        <a:fillRect/>
                      </a:stretch>
                    </p:blipFill>
                    <p:spPr>
                      <a:xfrm>
                        <a:off x="643603" y="3786678"/>
                        <a:ext cx="1041400" cy="825500"/>
                      </a:xfrm>
                      <a:prstGeom prst="rect">
                        <a:avLst/>
                      </a:prstGeom>
                    </p:spPr>
                  </p:pic>
                </p:oleObj>
              </mc:Fallback>
            </mc:AlternateContent>
          </a:graphicData>
        </a:graphic>
      </p:graphicFrame>
      <p:sp>
        <p:nvSpPr>
          <p:cNvPr id="6" name="Content Placeholder 5"/>
          <p:cNvSpPr>
            <a:spLocks noGrp="1"/>
          </p:cNvSpPr>
          <p:nvPr>
            <p:ph sz="quarter" idx="15"/>
          </p:nvPr>
        </p:nvSpPr>
        <p:spPr>
          <a:xfrm>
            <a:off x="457200" y="4935277"/>
            <a:ext cx="3732767" cy="798951"/>
          </a:xfrm>
        </p:spPr>
        <p:txBody>
          <a:bodyPr/>
          <a:lstStyle/>
          <a:p>
            <a:r>
              <a:rPr lang="en-IN" sz="2400" dirty="0"/>
              <a:t>volume and amount of gas are constant</a:t>
            </a:r>
          </a:p>
        </p:txBody>
      </p:sp>
      <p:pic>
        <p:nvPicPr>
          <p:cNvPr id="3" name="Content Placeholder 2" descr="Gas particles fill a cylinder with a raised piston. For long description in Notes pane, press F6."/>
          <p:cNvPicPr>
            <a:picLocks noGrp="1" noChangeAspect="1"/>
          </p:cNvPicPr>
          <p:nvPr>
            <p:ph sz="quarter" idx="16"/>
          </p:nvPr>
        </p:nvPicPr>
        <p:blipFill>
          <a:blip r:embed="rId6"/>
          <a:stretch>
            <a:fillRect/>
          </a:stretch>
        </p:blipFill>
        <p:spPr>
          <a:xfrm>
            <a:off x="5464342" y="1581150"/>
            <a:ext cx="3273091" cy="4076700"/>
          </a:xfrm>
          <a:prstGeom prst="rect">
            <a:avLst/>
          </a:prstGeom>
        </p:spPr>
      </p:pic>
    </p:spTree>
    <p:extLst>
      <p:ext uri="{BB962C8B-B14F-4D97-AF65-F5344CB8AC3E}">
        <p14:creationId xmlns:p14="http://schemas.microsoft.com/office/powerpoint/2010/main" val="3514378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Properties That Describe a Gas</a:t>
            </a:r>
          </a:p>
        </p:txBody>
      </p:sp>
      <p:sp>
        <p:nvSpPr>
          <p:cNvPr id="5" name="Content Placeholder 4"/>
          <p:cNvSpPr>
            <a:spLocks noGrp="1"/>
          </p:cNvSpPr>
          <p:nvPr>
            <p:ph sz="quarter" idx="14"/>
          </p:nvPr>
        </p:nvSpPr>
        <p:spPr>
          <a:xfrm>
            <a:off x="457200" y="1542421"/>
            <a:ext cx="8232776" cy="789299"/>
          </a:xfrm>
        </p:spPr>
        <p:txBody>
          <a:bodyPr/>
          <a:lstStyle/>
          <a:p>
            <a:pPr marL="432" indent="0">
              <a:buNone/>
            </a:pPr>
            <a:r>
              <a:rPr lang="en-IN" sz="2400" dirty="0"/>
              <a:t>Gases are described in terms of four properties: pressure (</a:t>
            </a:r>
            <a:r>
              <a:rPr lang="en-IN" sz="2400" i="1" dirty="0"/>
              <a:t>P</a:t>
            </a:r>
            <a:r>
              <a:rPr lang="en-IN" sz="2400" dirty="0"/>
              <a:t>), volume (</a:t>
            </a:r>
            <a:r>
              <a:rPr lang="en-IN" sz="2400" i="1" dirty="0"/>
              <a:t>V</a:t>
            </a:r>
            <a:r>
              <a:rPr lang="en-IN" sz="2400" dirty="0"/>
              <a:t>), temperature (</a:t>
            </a:r>
            <a:r>
              <a:rPr lang="en-IN" sz="2400" i="1" dirty="0"/>
              <a:t>T</a:t>
            </a:r>
            <a:r>
              <a:rPr lang="en-IN" sz="2400" dirty="0"/>
              <a:t>), and amount (</a:t>
            </a:r>
            <a:r>
              <a:rPr lang="en-IN" sz="2400" i="1" dirty="0"/>
              <a:t>n</a:t>
            </a:r>
            <a:r>
              <a:rPr lang="en-IN" sz="2400" dirty="0"/>
              <a:t>).</a:t>
            </a:r>
          </a:p>
        </p:txBody>
      </p:sp>
      <p:sp>
        <p:nvSpPr>
          <p:cNvPr id="6" name="Content Placeholder 5"/>
          <p:cNvSpPr>
            <a:spLocks noGrp="1"/>
          </p:cNvSpPr>
          <p:nvPr>
            <p:ph sz="quarter" idx="15"/>
          </p:nvPr>
        </p:nvSpPr>
        <p:spPr>
          <a:xfrm>
            <a:off x="454672" y="2404619"/>
            <a:ext cx="8232128" cy="411152"/>
          </a:xfrm>
        </p:spPr>
        <p:txBody>
          <a:bodyPr/>
          <a:lstStyle/>
          <a:p>
            <a:pPr marL="432" indent="0">
              <a:buNone/>
            </a:pPr>
            <a:r>
              <a:rPr lang="en-IN" sz="2400" b="1" dirty="0"/>
              <a:t>Table 8.1 </a:t>
            </a:r>
            <a:r>
              <a:rPr lang="en-IN" sz="2400" dirty="0"/>
              <a:t>Properties That Describe a Gas</a:t>
            </a:r>
          </a:p>
        </p:txBody>
      </p:sp>
      <p:graphicFrame>
        <p:nvGraphicFramePr>
          <p:cNvPr id="2" name="Content Placeholder 1"/>
          <p:cNvGraphicFramePr>
            <a:graphicFrameLocks noGrp="1"/>
          </p:cNvGraphicFramePr>
          <p:nvPr>
            <p:ph sz="quarter" idx="16"/>
            <p:extLst>
              <p:ext uri="{D42A27DB-BD31-4B8C-83A1-F6EECF244321}">
                <p14:modId xmlns:p14="http://schemas.microsoft.com/office/powerpoint/2010/main" val="3760548533"/>
              </p:ext>
            </p:extLst>
          </p:nvPr>
        </p:nvGraphicFramePr>
        <p:xfrm>
          <a:off x="454023" y="2933274"/>
          <a:ext cx="8232777" cy="2722880"/>
        </p:xfrm>
        <a:graphic>
          <a:graphicData uri="http://schemas.openxmlformats.org/drawingml/2006/table">
            <a:tbl>
              <a:tblPr firstRow="1" bandRow="1">
                <a:tableStyleId>{2D5ABB26-0587-4C30-8999-92F81FD0307C}</a:tableStyleId>
              </a:tblPr>
              <a:tblGrid>
                <a:gridCol w="1984377">
                  <a:extLst>
                    <a:ext uri="{9D8B030D-6E8A-4147-A177-3AD203B41FA5}">
                      <a16:colId xmlns:a16="http://schemas.microsoft.com/office/drawing/2014/main" val="25352486"/>
                    </a:ext>
                  </a:extLst>
                </a:gridCol>
                <a:gridCol w="3020568">
                  <a:extLst>
                    <a:ext uri="{9D8B030D-6E8A-4147-A177-3AD203B41FA5}">
                      <a16:colId xmlns:a16="http://schemas.microsoft.com/office/drawing/2014/main" val="2730142069"/>
                    </a:ext>
                  </a:extLst>
                </a:gridCol>
                <a:gridCol w="3227832">
                  <a:extLst>
                    <a:ext uri="{9D8B030D-6E8A-4147-A177-3AD203B41FA5}">
                      <a16:colId xmlns:a16="http://schemas.microsoft.com/office/drawing/2014/main" val="2124801434"/>
                    </a:ext>
                  </a:extLst>
                </a:gridCol>
              </a:tblGrid>
              <a:tr h="370840">
                <a:tc>
                  <a:txBody>
                    <a:bodyPr/>
                    <a:lstStyle/>
                    <a:p>
                      <a:r>
                        <a:rPr lang="en-US" sz="1600" b="1" dirty="0">
                          <a:solidFill>
                            <a:schemeClr val="tx1"/>
                          </a:solidFill>
                        </a:rPr>
                        <a:t>Property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Units of Measurement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1684610"/>
                  </a:ext>
                </a:extLst>
              </a:tr>
              <a:tr h="370840">
                <a:tc>
                  <a:txBody>
                    <a:bodyPr/>
                    <a:lstStyle/>
                    <a:p>
                      <a:r>
                        <a:rPr lang="en-US" sz="1600" b="1" dirty="0">
                          <a:solidFill>
                            <a:schemeClr val="tx1"/>
                          </a:solidFill>
                        </a:rPr>
                        <a:t>Pressure (</a:t>
                      </a:r>
                      <a:r>
                        <a:rPr lang="en-US" sz="1600" b="1" i="1" dirty="0">
                          <a:solidFill>
                            <a:schemeClr val="tx1"/>
                          </a:solidFill>
                        </a:rPr>
                        <a:t>P</a:t>
                      </a:r>
                      <a:r>
                        <a:rPr lang="en-US" sz="1600"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600" dirty="0">
                          <a:solidFill>
                            <a:schemeClr val="tx1"/>
                          </a:solidFill>
                        </a:rPr>
                        <a:t>The force exerted by a gas against the walls of the container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600" dirty="0">
                          <a:solidFill>
                            <a:schemeClr val="tx1"/>
                          </a:solidFill>
                        </a:rPr>
                        <a:t>atmosphere (a</a:t>
                      </a:r>
                      <a:r>
                        <a:rPr lang="en-US" sz="100" dirty="0">
                          <a:solidFill>
                            <a:schemeClr val="tx1"/>
                          </a:solidFill>
                        </a:rPr>
                        <a:t> </a:t>
                      </a:r>
                      <a:r>
                        <a:rPr lang="en-US" sz="1600" dirty="0">
                          <a:solidFill>
                            <a:schemeClr val="tx1"/>
                          </a:solidFill>
                        </a:rPr>
                        <a:t>t</a:t>
                      </a:r>
                      <a:r>
                        <a:rPr lang="en-US" sz="100" dirty="0">
                          <a:solidFill>
                            <a:schemeClr val="tx1"/>
                          </a:solidFill>
                        </a:rPr>
                        <a:t> </a:t>
                      </a:r>
                      <a:r>
                        <a:rPr lang="en-US" sz="1600" dirty="0">
                          <a:solidFill>
                            <a:schemeClr val="tx1"/>
                          </a:solidFill>
                        </a:rPr>
                        <a:t>m); millimeter of mercury (m</a:t>
                      </a:r>
                      <a:r>
                        <a:rPr lang="en-US" sz="100" dirty="0">
                          <a:solidFill>
                            <a:schemeClr val="tx1"/>
                          </a:solidFill>
                        </a:rPr>
                        <a:t> </a:t>
                      </a:r>
                      <a:r>
                        <a:rPr lang="en-US" sz="1600" dirty="0" err="1">
                          <a:solidFill>
                            <a:schemeClr val="tx1"/>
                          </a:solidFill>
                        </a:rPr>
                        <a:t>m</a:t>
                      </a:r>
                      <a:r>
                        <a:rPr lang="en-US" sz="100" dirty="0">
                          <a:solidFill>
                            <a:schemeClr val="tx1"/>
                          </a:solidFill>
                        </a:rPr>
                        <a:t> </a:t>
                      </a:r>
                      <a:r>
                        <a:rPr lang="en-US" sz="1600" dirty="0">
                          <a:solidFill>
                            <a:schemeClr val="tx1"/>
                          </a:solidFill>
                        </a:rPr>
                        <a:t>H</a:t>
                      </a:r>
                      <a:r>
                        <a:rPr lang="en-US" sz="100" dirty="0">
                          <a:solidFill>
                            <a:schemeClr val="tx1"/>
                          </a:solidFill>
                        </a:rPr>
                        <a:t> </a:t>
                      </a:r>
                      <a:r>
                        <a:rPr lang="en-US" sz="1600" dirty="0">
                          <a:solidFill>
                            <a:schemeClr val="tx1"/>
                          </a:solidFill>
                        </a:rPr>
                        <a:t>g); torr (Torr); pascal (P</a:t>
                      </a:r>
                      <a:r>
                        <a:rPr lang="en-US" sz="100" dirty="0">
                          <a:solidFill>
                            <a:schemeClr val="tx1"/>
                          </a:solidFill>
                        </a:rPr>
                        <a:t> </a:t>
                      </a:r>
                      <a:r>
                        <a:rPr lang="en-US" sz="160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3317401"/>
                  </a:ext>
                </a:extLst>
              </a:tr>
              <a:tr h="370840">
                <a:tc>
                  <a:txBody>
                    <a:bodyPr/>
                    <a:lstStyle/>
                    <a:p>
                      <a:r>
                        <a:rPr lang="en-US" sz="1600" b="1" dirty="0">
                          <a:solidFill>
                            <a:schemeClr val="tx1"/>
                          </a:solidFill>
                        </a:rPr>
                        <a:t>Volume (</a:t>
                      </a:r>
                      <a:r>
                        <a:rPr lang="en-US" sz="1600" b="1" i="1" dirty="0">
                          <a:solidFill>
                            <a:schemeClr val="tx1"/>
                          </a:solidFill>
                        </a:rPr>
                        <a:t>V</a:t>
                      </a:r>
                      <a:r>
                        <a:rPr lang="en-US" sz="1600"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600" dirty="0">
                          <a:solidFill>
                            <a:schemeClr val="tx1"/>
                          </a:solidFill>
                        </a:rPr>
                        <a:t>The space occupied by a gas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600" dirty="0">
                          <a:solidFill>
                            <a:schemeClr val="tx1"/>
                          </a:solidFill>
                        </a:rPr>
                        <a:t>liter (L); milliliter (m</a:t>
                      </a:r>
                      <a:r>
                        <a:rPr lang="en-US" sz="100" dirty="0">
                          <a:solidFill>
                            <a:schemeClr val="tx1"/>
                          </a:solidFill>
                        </a:rPr>
                        <a:t> </a:t>
                      </a:r>
                      <a:r>
                        <a:rPr lang="en-US" sz="160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6202671"/>
                  </a:ext>
                </a:extLst>
              </a:tr>
              <a:tr h="370840">
                <a:tc>
                  <a:txBody>
                    <a:bodyPr/>
                    <a:lstStyle/>
                    <a:p>
                      <a:r>
                        <a:rPr lang="en-US" sz="1600" b="1" dirty="0">
                          <a:solidFill>
                            <a:schemeClr val="tx1"/>
                          </a:solidFill>
                        </a:rPr>
                        <a:t>Temperature (</a:t>
                      </a:r>
                      <a:r>
                        <a:rPr lang="en-US" sz="1600" b="1" i="1" dirty="0">
                          <a:solidFill>
                            <a:schemeClr val="tx1"/>
                          </a:solidFill>
                        </a:rPr>
                        <a:t>T</a:t>
                      </a:r>
                      <a:r>
                        <a:rPr lang="en-US" sz="1600"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600" dirty="0">
                          <a:solidFill>
                            <a:schemeClr val="tx1"/>
                          </a:solidFill>
                        </a:rPr>
                        <a:t>The determining factor of the kinetic energy of gas particles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600" dirty="0">
                          <a:solidFill>
                            <a:schemeClr val="tx1"/>
                          </a:solidFill>
                        </a:rPr>
                        <a:t>degree Celsius </a:t>
                      </a:r>
                      <a:r>
                        <a:rPr lang="en-US" sz="400" dirty="0">
                          <a:solidFill>
                            <a:schemeClr val="tx1"/>
                          </a:solidFill>
                        </a:rPr>
                        <a:t>degrees Celsius</a:t>
                      </a:r>
                      <a:r>
                        <a:rPr lang="en-US" sz="1600" dirty="0">
                          <a:solidFill>
                            <a:schemeClr val="tx1"/>
                          </a:solidFill>
                        </a:rPr>
                        <a:t> kelvin (K) </a:t>
                      </a:r>
                      <a:r>
                        <a:rPr lang="en-US" sz="1600" b="1" i="0" dirty="0">
                          <a:solidFill>
                            <a:schemeClr val="tx1"/>
                          </a:solidFill>
                        </a:rPr>
                        <a:t>is required in calculations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8381083"/>
                  </a:ext>
                </a:extLst>
              </a:tr>
              <a:tr h="370840">
                <a:tc>
                  <a:txBody>
                    <a:bodyPr/>
                    <a:lstStyle/>
                    <a:p>
                      <a:r>
                        <a:rPr lang="en-US" sz="1600" b="1" dirty="0">
                          <a:solidFill>
                            <a:schemeClr val="tx1"/>
                          </a:solidFill>
                        </a:rPr>
                        <a:t>Amount (</a:t>
                      </a:r>
                      <a:r>
                        <a:rPr lang="en-US" sz="1600" b="1" i="1" dirty="0">
                          <a:solidFill>
                            <a:schemeClr val="tx1"/>
                          </a:solidFill>
                        </a:rPr>
                        <a:t>n</a:t>
                      </a:r>
                      <a:r>
                        <a:rPr lang="en-US" sz="1600"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600" dirty="0">
                          <a:solidFill>
                            <a:schemeClr val="tx1"/>
                          </a:solidFill>
                        </a:rPr>
                        <a:t>The quantity of gas present in a container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600" dirty="0">
                          <a:solidFill>
                            <a:schemeClr val="tx1"/>
                          </a:solidFill>
                        </a:rPr>
                        <a:t>gram (g); mole (</a:t>
                      </a:r>
                      <a:r>
                        <a:rPr lang="en-US" sz="1600" i="1" dirty="0">
                          <a:solidFill>
                            <a:schemeClr val="tx1"/>
                          </a:solidFill>
                        </a:rPr>
                        <a:t>n</a:t>
                      </a:r>
                      <a:r>
                        <a:rPr lang="en-US" sz="1600" dirty="0">
                          <a:solidFill>
                            <a:schemeClr val="tx1"/>
                          </a:solidFill>
                        </a:rPr>
                        <a:t>) </a:t>
                      </a:r>
                      <a:r>
                        <a:rPr lang="en-US" sz="1600" b="1" dirty="0">
                          <a:solidFill>
                            <a:schemeClr val="tx1"/>
                          </a:solidFill>
                        </a:rPr>
                        <a:t>is required in calculations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1194928"/>
                  </a:ext>
                </a:extLst>
              </a:tr>
            </a:tbl>
          </a:graphicData>
        </a:graphic>
      </p:graphicFrame>
      <p:graphicFrame>
        <p:nvGraphicFramePr>
          <p:cNvPr id="8" name="Object 7">
            <a:extLst>
              <a:ext uri="{FF2B5EF4-FFF2-40B4-BE49-F238E27FC236}">
                <a16:creationId xmlns:a16="http://schemas.microsoft.com/office/drawing/2014/main" id="{4A9F5B12-422B-4616-BD55-12A1CC5A8FE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996415838"/>
              </p:ext>
            </p:extLst>
          </p:nvPr>
        </p:nvGraphicFramePr>
        <p:xfrm>
          <a:off x="6939534" y="4565714"/>
          <a:ext cx="444500" cy="254000"/>
        </p:xfrm>
        <a:graphic>
          <a:graphicData uri="http://schemas.openxmlformats.org/presentationml/2006/ole">
            <mc:AlternateContent xmlns:mc="http://schemas.openxmlformats.org/markup-compatibility/2006">
              <mc:Choice xmlns:v="urn:schemas-microsoft-com:vml" Requires="v">
                <p:oleObj spid="_x0000_s2068" name="Equation" r:id="rId3" imgW="444240" imgH="253800" progId="Equation.DSMT4">
                  <p:embed/>
                </p:oleObj>
              </mc:Choice>
              <mc:Fallback>
                <p:oleObj name="Equation" r:id="rId3" imgW="444240" imgH="253800" progId="Equation.DSMT4">
                  <p:embed/>
                  <p:pic>
                    <p:nvPicPr>
                      <p:cNvPr id="0" name=""/>
                      <p:cNvPicPr/>
                      <p:nvPr/>
                    </p:nvPicPr>
                    <p:blipFill>
                      <a:blip r:embed="rId4"/>
                      <a:stretch>
                        <a:fillRect/>
                      </a:stretch>
                    </p:blipFill>
                    <p:spPr>
                      <a:xfrm>
                        <a:off x="6939534" y="4565714"/>
                        <a:ext cx="444500" cy="2540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760300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7E47-526B-4501-A996-6E9462B24974}"/>
              </a:ext>
            </a:extLst>
          </p:cNvPr>
          <p:cNvSpPr>
            <a:spLocks noGrp="1"/>
          </p:cNvSpPr>
          <p:nvPr>
            <p:ph type="title"/>
          </p:nvPr>
        </p:nvSpPr>
        <p:spPr/>
        <p:txBody>
          <a:bodyPr/>
          <a:lstStyle/>
          <a:p>
            <a:r>
              <a:rPr lang="en-US" dirty="0"/>
              <a:t>Learning Check 1</a:t>
            </a:r>
          </a:p>
        </p:txBody>
      </p:sp>
      <p:sp>
        <p:nvSpPr>
          <p:cNvPr id="3" name="Content Placeholder 2">
            <a:extLst>
              <a:ext uri="{FF2B5EF4-FFF2-40B4-BE49-F238E27FC236}">
                <a16:creationId xmlns:a16="http://schemas.microsoft.com/office/drawing/2014/main" id="{72F3EB2D-D42A-4DFA-83FB-3E5D64CA91B4}"/>
              </a:ext>
            </a:extLst>
          </p:cNvPr>
          <p:cNvSpPr>
            <a:spLocks noGrp="1"/>
          </p:cNvSpPr>
          <p:nvPr>
            <p:ph sz="quarter" idx="13"/>
          </p:nvPr>
        </p:nvSpPr>
        <p:spPr>
          <a:xfrm>
            <a:off x="457200" y="1556327"/>
            <a:ext cx="3818965" cy="462974"/>
          </a:xfrm>
        </p:spPr>
        <p:txBody>
          <a:bodyPr/>
          <a:lstStyle/>
          <a:p>
            <a:pPr marL="432" indent="0">
              <a:buNone/>
            </a:pPr>
            <a:r>
              <a:rPr lang="en-US" dirty="0"/>
              <a:t>Solve Gay-Lussac’s law for</a:t>
            </a:r>
          </a:p>
        </p:txBody>
      </p:sp>
      <p:graphicFrame>
        <p:nvGraphicFramePr>
          <p:cNvPr id="5" name="Object 4" descr="P sub 2"/>
          <p:cNvGraphicFramePr>
            <a:graphicFrameLocks noChangeAspect="1"/>
          </p:cNvGraphicFramePr>
          <p:nvPr>
            <p:extLst/>
          </p:nvPr>
        </p:nvGraphicFramePr>
        <p:xfrm>
          <a:off x="4333572" y="1585823"/>
          <a:ext cx="355600" cy="355600"/>
        </p:xfrm>
        <a:graphic>
          <a:graphicData uri="http://schemas.openxmlformats.org/presentationml/2006/ole">
            <mc:AlternateContent xmlns:mc="http://schemas.openxmlformats.org/markup-compatibility/2006">
              <mc:Choice xmlns:v="urn:schemas-microsoft-com:vml" Requires="v">
                <p:oleObj spid="_x0000_s31756" name="Equation" r:id="rId3" imgW="355320" imgH="355320" progId="Equation.DSMT4">
                  <p:embed/>
                </p:oleObj>
              </mc:Choice>
              <mc:Fallback>
                <p:oleObj name="Equation" r:id="rId3" imgW="355320" imgH="355320" progId="Equation.DSMT4">
                  <p:embed/>
                  <p:pic>
                    <p:nvPicPr>
                      <p:cNvPr id="5" name="Object 4" descr="P sub 2"/>
                      <p:cNvPicPr/>
                      <p:nvPr/>
                    </p:nvPicPr>
                    <p:blipFill>
                      <a:blip r:embed="rId4"/>
                      <a:stretch>
                        <a:fillRect/>
                      </a:stretch>
                    </p:blipFill>
                    <p:spPr>
                      <a:xfrm>
                        <a:off x="4333572" y="1585823"/>
                        <a:ext cx="355600" cy="355600"/>
                      </a:xfrm>
                      <a:prstGeom prst="rect">
                        <a:avLst/>
                      </a:prstGeom>
                    </p:spPr>
                  </p:pic>
                </p:oleObj>
              </mc:Fallback>
            </mc:AlternateContent>
          </a:graphicData>
        </a:graphic>
      </p:graphicFrame>
      <p:graphicFrame>
        <p:nvGraphicFramePr>
          <p:cNvPr id="4" name="Object 3" descr="P sub 1 over T sub 1 = P sub 2 over T sub 2.">
            <a:extLst>
              <a:ext uri="{FF2B5EF4-FFF2-40B4-BE49-F238E27FC236}">
                <a16:creationId xmlns:a16="http://schemas.microsoft.com/office/drawing/2014/main" id="{3D1867F9-C03D-4431-A717-599EA3EA0E64}"/>
              </a:ext>
            </a:extLst>
          </p:cNvPr>
          <p:cNvGraphicFramePr>
            <a:graphicFrameLocks noChangeAspect="1"/>
          </p:cNvGraphicFramePr>
          <p:nvPr>
            <p:extLst/>
          </p:nvPr>
        </p:nvGraphicFramePr>
        <p:xfrm>
          <a:off x="5027560" y="1389812"/>
          <a:ext cx="1041400" cy="825500"/>
        </p:xfrm>
        <a:graphic>
          <a:graphicData uri="http://schemas.openxmlformats.org/presentationml/2006/ole">
            <mc:AlternateContent xmlns:mc="http://schemas.openxmlformats.org/markup-compatibility/2006">
              <mc:Choice xmlns:v="urn:schemas-microsoft-com:vml" Requires="v">
                <p:oleObj spid="_x0000_s31757" name="Equation" r:id="rId5" imgW="1041120" imgH="825480" progId="Equation.DSMT4">
                  <p:embed/>
                </p:oleObj>
              </mc:Choice>
              <mc:Fallback>
                <p:oleObj name="Equation" r:id="rId5" imgW="1041120" imgH="825480" progId="Equation.DSMT4">
                  <p:embed/>
                  <p:pic>
                    <p:nvPicPr>
                      <p:cNvPr id="4" name="Object 3" descr="P sub 1 over T sub 1 = P sub 2 over T sub 2.">
                        <a:extLst>
                          <a:ext uri="{FF2B5EF4-FFF2-40B4-BE49-F238E27FC236}">
                            <a16:creationId xmlns:a16="http://schemas.microsoft.com/office/drawing/2014/main" id="{3D1867F9-C03D-4431-A717-599EA3EA0E64}"/>
                          </a:ext>
                        </a:extLst>
                      </p:cNvPr>
                      <p:cNvPicPr/>
                      <p:nvPr/>
                    </p:nvPicPr>
                    <p:blipFill>
                      <a:blip r:embed="rId6"/>
                      <a:stretch>
                        <a:fillRect/>
                      </a:stretch>
                    </p:blipFill>
                    <p:spPr>
                      <a:xfrm>
                        <a:off x="5027560" y="1389812"/>
                        <a:ext cx="1041400" cy="825500"/>
                      </a:xfrm>
                      <a:prstGeom prst="rect">
                        <a:avLst/>
                      </a:prstGeom>
                    </p:spPr>
                  </p:pic>
                </p:oleObj>
              </mc:Fallback>
            </mc:AlternateContent>
          </a:graphicData>
        </a:graphic>
      </p:graphicFrame>
    </p:spTree>
    <p:extLst>
      <p:ext uri="{BB962C8B-B14F-4D97-AF65-F5344CB8AC3E}">
        <p14:creationId xmlns:p14="http://schemas.microsoft.com/office/powerpoint/2010/main" val="22582019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1</a:t>
            </a:r>
          </a:p>
        </p:txBody>
      </p:sp>
      <p:sp>
        <p:nvSpPr>
          <p:cNvPr id="5" name="Content Placeholder 4"/>
          <p:cNvSpPr>
            <a:spLocks noGrp="1"/>
          </p:cNvSpPr>
          <p:nvPr>
            <p:ph sz="quarter" idx="14"/>
          </p:nvPr>
        </p:nvSpPr>
        <p:spPr>
          <a:xfrm>
            <a:off x="457201" y="1542421"/>
            <a:ext cx="3836894" cy="448611"/>
          </a:xfrm>
        </p:spPr>
        <p:txBody>
          <a:bodyPr/>
          <a:lstStyle/>
          <a:p>
            <a:pPr marL="432" indent="0">
              <a:buNone/>
            </a:pPr>
            <a:r>
              <a:rPr lang="en-IN" sz="2400" dirty="0"/>
              <a:t>Solve Gay-Lussac’s law for</a:t>
            </a:r>
          </a:p>
        </p:txBody>
      </p:sp>
      <p:graphicFrame>
        <p:nvGraphicFramePr>
          <p:cNvPr id="2" name="Object 1" descr="P sub 2"/>
          <p:cNvGraphicFramePr>
            <a:graphicFrameLocks noChangeAspect="1"/>
          </p:cNvGraphicFramePr>
          <p:nvPr>
            <p:extLst/>
          </p:nvPr>
        </p:nvGraphicFramePr>
        <p:xfrm>
          <a:off x="4356074" y="1588926"/>
          <a:ext cx="355600" cy="355600"/>
        </p:xfrm>
        <a:graphic>
          <a:graphicData uri="http://schemas.openxmlformats.org/presentationml/2006/ole">
            <mc:AlternateContent xmlns:mc="http://schemas.openxmlformats.org/markup-compatibility/2006">
              <mc:Choice xmlns:v="urn:schemas-microsoft-com:vml" Requires="v">
                <p:oleObj spid="_x0000_s32790" name="Equation" r:id="rId3" imgW="355320" imgH="355320" progId="Equation.DSMT4">
                  <p:embed/>
                </p:oleObj>
              </mc:Choice>
              <mc:Fallback>
                <p:oleObj name="Equation" r:id="rId3" imgW="355320" imgH="355320" progId="Equation.DSMT4">
                  <p:embed/>
                  <p:pic>
                    <p:nvPicPr>
                      <p:cNvPr id="2" name="Object 1" descr="P sub 2"/>
                      <p:cNvPicPr/>
                      <p:nvPr/>
                    </p:nvPicPr>
                    <p:blipFill>
                      <a:blip r:embed="rId4"/>
                      <a:stretch>
                        <a:fillRect/>
                      </a:stretch>
                    </p:blipFill>
                    <p:spPr>
                      <a:xfrm>
                        <a:off x="4356074" y="1588926"/>
                        <a:ext cx="355600" cy="355600"/>
                      </a:xfrm>
                      <a:prstGeom prst="rect">
                        <a:avLst/>
                      </a:prstGeom>
                    </p:spPr>
                  </p:pic>
                </p:oleObj>
              </mc:Fallback>
            </mc:AlternateContent>
          </a:graphicData>
        </a:graphic>
      </p:graphicFrame>
      <p:graphicFrame>
        <p:nvGraphicFramePr>
          <p:cNvPr id="3" name="Object 2" descr="P sub 1 over T sub 1 = P sub 2 over T sub 2."/>
          <p:cNvGraphicFramePr>
            <a:graphicFrameLocks noChangeAspect="1"/>
          </p:cNvGraphicFramePr>
          <p:nvPr>
            <p:extLst/>
          </p:nvPr>
        </p:nvGraphicFramePr>
        <p:xfrm>
          <a:off x="4855878" y="1406713"/>
          <a:ext cx="1041400" cy="825500"/>
        </p:xfrm>
        <a:graphic>
          <a:graphicData uri="http://schemas.openxmlformats.org/presentationml/2006/ole">
            <mc:AlternateContent xmlns:mc="http://schemas.openxmlformats.org/markup-compatibility/2006">
              <mc:Choice xmlns:v="urn:schemas-microsoft-com:vml" Requires="v">
                <p:oleObj spid="_x0000_s32791" name="Equation" r:id="rId5" imgW="1041120" imgH="825480" progId="Equation.DSMT4">
                  <p:embed/>
                </p:oleObj>
              </mc:Choice>
              <mc:Fallback>
                <p:oleObj name="Equation" r:id="rId5" imgW="1041120" imgH="825480" progId="Equation.DSMT4">
                  <p:embed/>
                  <p:pic>
                    <p:nvPicPr>
                      <p:cNvPr id="3" name="Object 2" descr="P sub 1 over T sub 1 = P sub 2 over T sub 2."/>
                      <p:cNvPicPr/>
                      <p:nvPr/>
                    </p:nvPicPr>
                    <p:blipFill>
                      <a:blip r:embed="rId6"/>
                      <a:stretch>
                        <a:fillRect/>
                      </a:stretch>
                    </p:blipFill>
                    <p:spPr>
                      <a:xfrm>
                        <a:off x="4855878" y="1406713"/>
                        <a:ext cx="1041400" cy="825500"/>
                      </a:xfrm>
                      <a:prstGeom prst="rect">
                        <a:avLst/>
                      </a:prstGeom>
                    </p:spPr>
                  </p:pic>
                </p:oleObj>
              </mc:Fallback>
            </mc:AlternateContent>
          </a:graphicData>
        </a:graphic>
      </p:graphicFrame>
      <p:sp>
        <p:nvSpPr>
          <p:cNvPr id="6" name="Content Placeholder 5"/>
          <p:cNvSpPr>
            <a:spLocks noGrp="1"/>
          </p:cNvSpPr>
          <p:nvPr>
            <p:ph sz="quarter" idx="15"/>
          </p:nvPr>
        </p:nvSpPr>
        <p:spPr>
          <a:xfrm>
            <a:off x="454673" y="2404619"/>
            <a:ext cx="3122245" cy="427071"/>
          </a:xfrm>
        </p:spPr>
        <p:txBody>
          <a:bodyPr/>
          <a:lstStyle/>
          <a:p>
            <a:pPr marL="432" indent="0">
              <a:buNone/>
            </a:pPr>
            <a:r>
              <a:rPr lang="en-IN" sz="2400" dirty="0"/>
              <a:t>Multiply both sides by</a:t>
            </a:r>
          </a:p>
        </p:txBody>
      </p:sp>
      <p:graphicFrame>
        <p:nvGraphicFramePr>
          <p:cNvPr id="15" name="Object 14" descr="T sub 2"/>
          <p:cNvGraphicFramePr>
            <a:graphicFrameLocks noChangeAspect="1"/>
          </p:cNvGraphicFramePr>
          <p:nvPr>
            <p:extLst/>
          </p:nvPr>
        </p:nvGraphicFramePr>
        <p:xfrm>
          <a:off x="3636471" y="2440354"/>
          <a:ext cx="266700" cy="355600"/>
        </p:xfrm>
        <a:graphic>
          <a:graphicData uri="http://schemas.openxmlformats.org/presentationml/2006/ole">
            <mc:AlternateContent xmlns:mc="http://schemas.openxmlformats.org/markup-compatibility/2006">
              <mc:Choice xmlns:v="urn:schemas-microsoft-com:vml" Requires="v">
                <p:oleObj spid="_x0000_s32792" name="Equation" r:id="rId7" imgW="266400" imgH="355320" progId="Equation.DSMT4">
                  <p:embed/>
                </p:oleObj>
              </mc:Choice>
              <mc:Fallback>
                <p:oleObj name="Equation" r:id="rId7" imgW="266400" imgH="355320" progId="Equation.DSMT4">
                  <p:embed/>
                  <p:pic>
                    <p:nvPicPr>
                      <p:cNvPr id="15" name="Object 14" descr="T sub 2"/>
                      <p:cNvPicPr/>
                      <p:nvPr/>
                    </p:nvPicPr>
                    <p:blipFill>
                      <a:blip r:embed="rId8"/>
                      <a:stretch>
                        <a:fillRect/>
                      </a:stretch>
                    </p:blipFill>
                    <p:spPr>
                      <a:xfrm>
                        <a:off x="3636471" y="2440354"/>
                        <a:ext cx="266700" cy="355600"/>
                      </a:xfrm>
                      <a:prstGeom prst="rect">
                        <a:avLst/>
                      </a:prstGeom>
                    </p:spPr>
                  </p:pic>
                </p:oleObj>
              </mc:Fallback>
            </mc:AlternateContent>
          </a:graphicData>
        </a:graphic>
      </p:graphicFrame>
      <p:sp>
        <p:nvSpPr>
          <p:cNvPr id="7" name="Content Placeholder 6"/>
          <p:cNvSpPr>
            <a:spLocks noGrp="1"/>
          </p:cNvSpPr>
          <p:nvPr>
            <p:ph sz="quarter" idx="16"/>
          </p:nvPr>
        </p:nvSpPr>
        <p:spPr>
          <a:xfrm>
            <a:off x="4004077" y="2404620"/>
            <a:ext cx="1710813" cy="437124"/>
          </a:xfrm>
        </p:spPr>
        <p:txBody>
          <a:bodyPr/>
          <a:lstStyle/>
          <a:p>
            <a:pPr marL="432" indent="0">
              <a:buNone/>
            </a:pPr>
            <a:r>
              <a:rPr lang="en-IN" sz="2400" dirty="0"/>
              <a:t>and cancel:</a:t>
            </a:r>
          </a:p>
        </p:txBody>
      </p:sp>
      <p:graphicFrame>
        <p:nvGraphicFramePr>
          <p:cNvPr id="16" name="Object 15" descr="First. Start fraction P sub 1 over T sub 1 end fraction times T sub 2 = start fraction P sub 2 over T sub 2 end fraction times T sub 2. Second. P sub 2 = P sub 1 times start fraction T sub 2 over T sub 1."/>
          <p:cNvGraphicFramePr>
            <a:graphicFrameLocks noChangeAspect="1"/>
          </p:cNvGraphicFramePr>
          <p:nvPr>
            <p:extLst/>
          </p:nvPr>
        </p:nvGraphicFramePr>
        <p:xfrm>
          <a:off x="2260441" y="3113361"/>
          <a:ext cx="4114800" cy="825500"/>
        </p:xfrm>
        <a:graphic>
          <a:graphicData uri="http://schemas.openxmlformats.org/presentationml/2006/ole">
            <mc:AlternateContent xmlns:mc="http://schemas.openxmlformats.org/markup-compatibility/2006">
              <mc:Choice xmlns:v="urn:schemas-microsoft-com:vml" Requires="v">
                <p:oleObj spid="_x0000_s32793" name="Equation" r:id="rId9" imgW="4114800" imgH="825480" progId="Equation.DSMT4">
                  <p:embed/>
                </p:oleObj>
              </mc:Choice>
              <mc:Fallback>
                <p:oleObj name="Equation" r:id="rId9" imgW="4114800" imgH="825480" progId="Equation.DSMT4">
                  <p:embed/>
                  <p:pic>
                    <p:nvPicPr>
                      <p:cNvPr id="16" name="Object 15" descr="First. Start fraction P sub 1 over T sub 1 end fraction times T sub 2 = start fraction P sub 2 over T sub 2 end fraction times T sub 2. Second. P sub 2 = P sub 1 times start fraction T sub 2 over T sub 1."/>
                      <p:cNvPicPr/>
                      <p:nvPr/>
                    </p:nvPicPr>
                    <p:blipFill>
                      <a:blip r:embed="rId10"/>
                      <a:stretch>
                        <a:fillRect/>
                      </a:stretch>
                    </p:blipFill>
                    <p:spPr>
                      <a:xfrm>
                        <a:off x="2260441" y="3113361"/>
                        <a:ext cx="4114800" cy="825500"/>
                      </a:xfrm>
                      <a:prstGeom prst="rect">
                        <a:avLst/>
                      </a:prstGeom>
                    </p:spPr>
                  </p:pic>
                </p:oleObj>
              </mc:Fallback>
            </mc:AlternateContent>
          </a:graphicData>
        </a:graphic>
      </p:graphicFrame>
    </p:spTree>
    <p:extLst>
      <p:ext uri="{BB962C8B-B14F-4D97-AF65-F5344CB8AC3E}">
        <p14:creationId xmlns:p14="http://schemas.microsoft.com/office/powerpoint/2010/main" val="2834677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5371"/>
            <a:ext cx="8391832" cy="1097279"/>
          </a:xfrm>
        </p:spPr>
        <p:txBody>
          <a:bodyPr/>
          <a:lstStyle/>
          <a:p>
            <a:r>
              <a:rPr lang="en-IN" sz="3200" dirty="0"/>
              <a:t>Calculations Using Gay-Lussac’s Law </a:t>
            </a:r>
            <a:r>
              <a:rPr lang="en-IN" sz="2000" b="0" dirty="0"/>
              <a:t>(1 of 2)</a:t>
            </a:r>
          </a:p>
        </p:txBody>
      </p:sp>
      <p:sp>
        <p:nvSpPr>
          <p:cNvPr id="5" name="Content Placeholder 4"/>
          <p:cNvSpPr>
            <a:spLocks noGrp="1"/>
          </p:cNvSpPr>
          <p:nvPr>
            <p:ph sz="quarter" idx="14"/>
          </p:nvPr>
        </p:nvSpPr>
        <p:spPr>
          <a:xfrm>
            <a:off x="457200" y="1542421"/>
            <a:ext cx="4837471" cy="448611"/>
          </a:xfrm>
        </p:spPr>
        <p:txBody>
          <a:bodyPr/>
          <a:lstStyle/>
          <a:p>
            <a:pPr marL="432" indent="0">
              <a:buNone/>
            </a:pPr>
            <a:r>
              <a:rPr lang="en-IN" sz="2400" dirty="0"/>
              <a:t>A gas has a pressure at 2.0 a</a:t>
            </a:r>
            <a:r>
              <a:rPr lang="en-IN" sz="100" dirty="0"/>
              <a:t> </a:t>
            </a:r>
            <a:r>
              <a:rPr lang="en-IN" sz="2400" dirty="0"/>
              <a:t>t</a:t>
            </a:r>
            <a:r>
              <a:rPr lang="en-IN" sz="100" dirty="0"/>
              <a:t> </a:t>
            </a:r>
            <a:r>
              <a:rPr lang="en-IN" sz="2400" dirty="0"/>
              <a:t>m at</a:t>
            </a:r>
          </a:p>
        </p:txBody>
      </p:sp>
      <p:graphicFrame>
        <p:nvGraphicFramePr>
          <p:cNvPr id="2" name="Object 1" descr="18 degrees Celsius.&#10;"/>
          <p:cNvGraphicFramePr>
            <a:graphicFrameLocks noChangeAspect="1"/>
          </p:cNvGraphicFramePr>
          <p:nvPr>
            <p:extLst/>
          </p:nvPr>
        </p:nvGraphicFramePr>
        <p:xfrm>
          <a:off x="5408972" y="1557338"/>
          <a:ext cx="685800" cy="330200"/>
        </p:xfrm>
        <a:graphic>
          <a:graphicData uri="http://schemas.openxmlformats.org/presentationml/2006/ole">
            <mc:AlternateContent xmlns:mc="http://schemas.openxmlformats.org/markup-compatibility/2006">
              <mc:Choice xmlns:v="urn:schemas-microsoft-com:vml" Requires="v">
                <p:oleObj spid="_x0000_s33834" name="Equation" r:id="rId4" imgW="685800" imgH="330120" progId="Equation.DSMT4">
                  <p:embed/>
                </p:oleObj>
              </mc:Choice>
              <mc:Fallback>
                <p:oleObj name="Equation" r:id="rId4" imgW="685800" imgH="330120" progId="Equation.DSMT4">
                  <p:embed/>
                  <p:pic>
                    <p:nvPicPr>
                      <p:cNvPr id="2" name="Object 1" descr="18 degrees Celsius.&#10;"/>
                      <p:cNvPicPr/>
                      <p:nvPr/>
                    </p:nvPicPr>
                    <p:blipFill>
                      <a:blip r:embed="rId5"/>
                      <a:stretch>
                        <a:fillRect/>
                      </a:stretch>
                    </p:blipFill>
                    <p:spPr>
                      <a:xfrm>
                        <a:off x="5408972" y="1557338"/>
                        <a:ext cx="685800" cy="330200"/>
                      </a:xfrm>
                      <a:prstGeom prst="rect">
                        <a:avLst/>
                      </a:prstGeom>
                    </p:spPr>
                  </p:pic>
                </p:oleObj>
              </mc:Fallback>
            </mc:AlternateContent>
          </a:graphicData>
        </a:graphic>
      </p:graphicFrame>
      <p:sp>
        <p:nvSpPr>
          <p:cNvPr id="6" name="Content Placeholder 5"/>
          <p:cNvSpPr>
            <a:spLocks noGrp="1"/>
          </p:cNvSpPr>
          <p:nvPr>
            <p:ph sz="quarter" idx="15"/>
          </p:nvPr>
        </p:nvSpPr>
        <p:spPr>
          <a:xfrm>
            <a:off x="6223818" y="1542421"/>
            <a:ext cx="2492477" cy="412323"/>
          </a:xfrm>
        </p:spPr>
        <p:txBody>
          <a:bodyPr/>
          <a:lstStyle/>
          <a:p>
            <a:pPr marL="432" indent="0">
              <a:buNone/>
            </a:pPr>
            <a:r>
              <a:rPr lang="en-IN" sz="2400" dirty="0"/>
              <a:t>What is the new</a:t>
            </a:r>
          </a:p>
        </p:txBody>
      </p:sp>
      <p:sp>
        <p:nvSpPr>
          <p:cNvPr id="7" name="Content Placeholder 6"/>
          <p:cNvSpPr>
            <a:spLocks noGrp="1"/>
          </p:cNvSpPr>
          <p:nvPr>
            <p:ph sz="quarter" idx="16"/>
          </p:nvPr>
        </p:nvSpPr>
        <p:spPr>
          <a:xfrm>
            <a:off x="454673" y="2054131"/>
            <a:ext cx="4682104" cy="467843"/>
          </a:xfrm>
        </p:spPr>
        <p:txBody>
          <a:bodyPr/>
          <a:lstStyle/>
          <a:p>
            <a:pPr marL="432" indent="0">
              <a:buNone/>
            </a:pPr>
            <a:r>
              <a:rPr lang="en-IN" sz="2400" dirty="0"/>
              <a:t>pressure when the temperature is</a:t>
            </a:r>
          </a:p>
        </p:txBody>
      </p:sp>
      <p:graphicFrame>
        <p:nvGraphicFramePr>
          <p:cNvPr id="3" name="Object 2" descr="62 degrees Celsius?&#10;"/>
          <p:cNvGraphicFramePr>
            <a:graphicFrameLocks noChangeAspect="1"/>
          </p:cNvGraphicFramePr>
          <p:nvPr>
            <p:extLst/>
          </p:nvPr>
        </p:nvGraphicFramePr>
        <p:xfrm>
          <a:off x="5175250" y="2054892"/>
          <a:ext cx="800100" cy="330200"/>
        </p:xfrm>
        <a:graphic>
          <a:graphicData uri="http://schemas.openxmlformats.org/presentationml/2006/ole">
            <mc:AlternateContent xmlns:mc="http://schemas.openxmlformats.org/markup-compatibility/2006">
              <mc:Choice xmlns:v="urn:schemas-microsoft-com:vml" Requires="v">
                <p:oleObj spid="_x0000_s33835" name="Equation" r:id="rId6" imgW="799920" imgH="330120" progId="Equation.DSMT4">
                  <p:embed/>
                </p:oleObj>
              </mc:Choice>
              <mc:Fallback>
                <p:oleObj name="Equation" r:id="rId6" imgW="799920" imgH="330120" progId="Equation.DSMT4">
                  <p:embed/>
                  <p:pic>
                    <p:nvPicPr>
                      <p:cNvPr id="3" name="Object 2" descr="62 degrees Celsius?&#10;"/>
                      <p:cNvPicPr/>
                      <p:nvPr/>
                    </p:nvPicPr>
                    <p:blipFill>
                      <a:blip r:embed="rId7"/>
                      <a:stretch>
                        <a:fillRect/>
                      </a:stretch>
                    </p:blipFill>
                    <p:spPr>
                      <a:xfrm>
                        <a:off x="5175250" y="2054892"/>
                        <a:ext cx="800100" cy="330200"/>
                      </a:xfrm>
                      <a:prstGeom prst="rect">
                        <a:avLst/>
                      </a:prstGeom>
                    </p:spPr>
                  </p:pic>
                </p:oleObj>
              </mc:Fallback>
            </mc:AlternateContent>
          </a:graphicData>
        </a:graphic>
      </p:graphicFrame>
      <p:sp>
        <p:nvSpPr>
          <p:cNvPr id="8" name="Content Placeholder 7"/>
          <p:cNvSpPr>
            <a:spLocks noGrp="1"/>
          </p:cNvSpPr>
          <p:nvPr>
            <p:ph sz="quarter" idx="17"/>
          </p:nvPr>
        </p:nvSpPr>
        <p:spPr>
          <a:xfrm>
            <a:off x="6094772" y="2054892"/>
            <a:ext cx="2789973" cy="416816"/>
          </a:xfrm>
        </p:spPr>
        <p:txBody>
          <a:bodyPr/>
          <a:lstStyle/>
          <a:p>
            <a:pPr marL="432" indent="0">
              <a:buNone/>
            </a:pPr>
            <a:r>
              <a:rPr lang="en-IN" sz="2400" dirty="0"/>
              <a:t>(Volume and moles</a:t>
            </a:r>
          </a:p>
        </p:txBody>
      </p:sp>
      <p:sp>
        <p:nvSpPr>
          <p:cNvPr id="9" name="Content Placeholder 8"/>
          <p:cNvSpPr>
            <a:spLocks noGrp="1"/>
          </p:cNvSpPr>
          <p:nvPr>
            <p:ph sz="quarter" idx="18"/>
          </p:nvPr>
        </p:nvSpPr>
        <p:spPr>
          <a:xfrm>
            <a:off x="457200" y="2585073"/>
            <a:ext cx="2566219" cy="415298"/>
          </a:xfrm>
        </p:spPr>
        <p:txBody>
          <a:bodyPr/>
          <a:lstStyle/>
          <a:p>
            <a:pPr marL="432" indent="0">
              <a:buNone/>
            </a:pPr>
            <a:r>
              <a:rPr lang="en-IN" sz="2400" dirty="0"/>
              <a:t>remain constant.)</a:t>
            </a:r>
          </a:p>
        </p:txBody>
      </p:sp>
      <p:sp>
        <p:nvSpPr>
          <p:cNvPr id="10" name="Content Placeholder 9"/>
          <p:cNvSpPr>
            <a:spLocks noGrp="1"/>
          </p:cNvSpPr>
          <p:nvPr>
            <p:ph sz="quarter" idx="19"/>
          </p:nvPr>
        </p:nvSpPr>
        <p:spPr>
          <a:xfrm>
            <a:off x="454672" y="3079663"/>
            <a:ext cx="8394360" cy="1031278"/>
          </a:xfrm>
        </p:spPr>
        <p:txBody>
          <a:bodyPr/>
          <a:lstStyle/>
          <a:p>
            <a:pPr marL="0" indent="0">
              <a:buNone/>
            </a:pPr>
            <a:r>
              <a:rPr lang="en-IN" sz="2400" b="1" dirty="0"/>
              <a:t>SOLUTION:</a:t>
            </a:r>
          </a:p>
          <a:p>
            <a:pPr marL="0" indent="0">
              <a:buNone/>
            </a:pPr>
            <a:r>
              <a:rPr lang="en-IN" sz="2400" b="1" dirty="0"/>
              <a:t>STEP 1 State the given and needed quantities.</a:t>
            </a:r>
          </a:p>
        </p:txBody>
      </p:sp>
      <p:graphicFrame>
        <p:nvGraphicFramePr>
          <p:cNvPr id="17" name="Object 16" descr="T sub 1 = 18 degrees Celsius plus 273 = 291 Kelvin. T sub 2 = 62 degrees Celsius plus 273 = 335 Kelvin."/>
          <p:cNvGraphicFramePr>
            <a:graphicFrameLocks noChangeAspect="1"/>
          </p:cNvGraphicFramePr>
          <p:nvPr>
            <p:extLst/>
          </p:nvPr>
        </p:nvGraphicFramePr>
        <p:xfrm>
          <a:off x="503698" y="4204981"/>
          <a:ext cx="6350000" cy="355600"/>
        </p:xfrm>
        <a:graphic>
          <a:graphicData uri="http://schemas.openxmlformats.org/presentationml/2006/ole">
            <mc:AlternateContent xmlns:mc="http://schemas.openxmlformats.org/markup-compatibility/2006">
              <mc:Choice xmlns:v="urn:schemas-microsoft-com:vml" Requires="v">
                <p:oleObj spid="_x0000_s33836" name="Equation" r:id="rId8" imgW="6349680" imgH="355320" progId="Equation.DSMT4">
                  <p:embed/>
                </p:oleObj>
              </mc:Choice>
              <mc:Fallback>
                <p:oleObj name="Equation" r:id="rId8" imgW="6349680" imgH="355320" progId="Equation.DSMT4">
                  <p:embed/>
                  <p:pic>
                    <p:nvPicPr>
                      <p:cNvPr id="17" name="Object 16" descr="T sub 1 = 18 degrees Celsius plus 273 = 291 Kelvin. T sub 2 = 62 degrees Celsius plus 273 = 335 Kelvin."/>
                      <p:cNvPicPr/>
                      <p:nvPr/>
                    </p:nvPicPr>
                    <p:blipFill>
                      <a:blip r:embed="rId9"/>
                      <a:stretch>
                        <a:fillRect/>
                      </a:stretch>
                    </p:blipFill>
                    <p:spPr>
                      <a:xfrm>
                        <a:off x="503698" y="4204981"/>
                        <a:ext cx="6350000" cy="355600"/>
                      </a:xfrm>
                      <a:prstGeom prst="rect">
                        <a:avLst/>
                      </a:prstGeom>
                    </p:spPr>
                  </p:pic>
                </p:oleObj>
              </mc:Fallback>
            </mc:AlternateContent>
          </a:graphicData>
        </a:graphic>
      </p:graphicFrame>
      <p:graphicFrame>
        <p:nvGraphicFramePr>
          <p:cNvPr id="18" name="Content Placeholder 17"/>
          <p:cNvGraphicFramePr>
            <a:graphicFrameLocks noGrp="1"/>
          </p:cNvGraphicFramePr>
          <p:nvPr>
            <p:ph sz="quarter" idx="20"/>
            <p:extLst/>
          </p:nvPr>
        </p:nvGraphicFramePr>
        <p:xfrm>
          <a:off x="454025" y="4699618"/>
          <a:ext cx="8394700" cy="1645920"/>
        </p:xfrm>
        <a:graphic>
          <a:graphicData uri="http://schemas.openxmlformats.org/drawingml/2006/table">
            <a:tbl>
              <a:tblPr firstRow="1" bandRow="1">
                <a:tableStyleId>{2D5ABB26-0587-4C30-8999-92F81FD0307C}</a:tableStyleId>
              </a:tblPr>
              <a:tblGrid>
                <a:gridCol w="1404272">
                  <a:extLst>
                    <a:ext uri="{9D8B030D-6E8A-4147-A177-3AD203B41FA5}">
                      <a16:colId xmlns:a16="http://schemas.microsoft.com/office/drawing/2014/main" val="2623668234"/>
                    </a:ext>
                  </a:extLst>
                </a:gridCol>
                <a:gridCol w="3583858">
                  <a:extLst>
                    <a:ext uri="{9D8B030D-6E8A-4147-A177-3AD203B41FA5}">
                      <a16:colId xmlns:a16="http://schemas.microsoft.com/office/drawing/2014/main" val="1810093208"/>
                    </a:ext>
                  </a:extLst>
                </a:gridCol>
                <a:gridCol w="1017639">
                  <a:extLst>
                    <a:ext uri="{9D8B030D-6E8A-4147-A177-3AD203B41FA5}">
                      <a16:colId xmlns:a16="http://schemas.microsoft.com/office/drawing/2014/main" val="1740081113"/>
                    </a:ext>
                  </a:extLst>
                </a:gridCol>
                <a:gridCol w="2388931">
                  <a:extLst>
                    <a:ext uri="{9D8B030D-6E8A-4147-A177-3AD203B41FA5}">
                      <a16:colId xmlns:a16="http://schemas.microsoft.com/office/drawing/2014/main" val="966368240"/>
                    </a:ext>
                  </a:extLst>
                </a:gridCol>
              </a:tblGrid>
              <a:tr h="370840">
                <a:tc>
                  <a:txBody>
                    <a:bodyPr/>
                    <a:lstStyle/>
                    <a:p>
                      <a:r>
                        <a:rPr lang="en-US" sz="1600" b="1" dirty="0">
                          <a:solidFill>
                            <a:schemeClr val="tx1"/>
                          </a:solidFill>
                          <a:latin typeface="+mn-lt"/>
                        </a:rPr>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0372583"/>
                  </a:ext>
                </a:extLst>
              </a:tr>
              <a:tr h="370840">
                <a:tc>
                  <a:txBody>
                    <a:bodyPr/>
                    <a:lstStyle/>
                    <a:p>
                      <a:r>
                        <a:rPr lang="en-US" sz="100" b="1" dirty="0">
                          <a:solidFill>
                            <a:schemeClr val="tx1"/>
                          </a:solidFill>
                          <a:latin typeface="+mn-lt"/>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i="1" baseline="0" dirty="0">
                          <a:solidFill>
                            <a:schemeClr val="tx1"/>
                          </a:solidFill>
                          <a:latin typeface="+mn-lt"/>
                          <a:cs typeface="Times New Roman" pitchFamily="18" charset="0"/>
                        </a:rPr>
                        <a:t>P sub 1 = 2.0 atmospheres, T sub 1 = 291 kelvin, T sub 2 = 335 kelvin</a:t>
                      </a:r>
                      <a:r>
                        <a:rPr lang="en-US" sz="1600" b="1" dirty="0">
                          <a:solidFill>
                            <a:schemeClr val="tx1"/>
                          </a:solidFill>
                          <a:latin typeface="+mn-lt"/>
                          <a:cs typeface="Times New Roman" pitchFamily="18" charset="0"/>
                        </a:rPr>
                        <a:t> </a:t>
                      </a:r>
                    </a:p>
                    <a:p>
                      <a:endParaRPr lang="en-US" sz="1600" b="1" dirty="0">
                        <a:solidFill>
                          <a:schemeClr val="tx1"/>
                        </a:solidFill>
                        <a:latin typeface="+mn-lt"/>
                        <a:cs typeface="Times New Roman" pitchFamily="18" charset="0"/>
                      </a:endParaRPr>
                    </a:p>
                    <a:p>
                      <a:r>
                        <a:rPr lang="en-US" sz="1600" b="1" dirty="0">
                          <a:solidFill>
                            <a:schemeClr val="tx1"/>
                          </a:solidFill>
                          <a:latin typeface="+mn-lt"/>
                          <a:cs typeface="Times New Roman" pitchFamily="18" charset="0"/>
                        </a:rPr>
                        <a:t>Factors that do not change</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V</a:t>
                      </a:r>
                      <a:r>
                        <a:rPr lang="en-US" sz="1600" dirty="0">
                          <a:solidFill>
                            <a:schemeClr val="tx1"/>
                          </a:solidFill>
                          <a:latin typeface="+mn-lt"/>
                          <a:cs typeface="Times New Roman" pitchFamily="18" charset="0"/>
                        </a:rPr>
                        <a:t> and </a:t>
                      </a:r>
                      <a:r>
                        <a:rPr lang="en-US" sz="1600" i="1" dirty="0">
                          <a:solidFill>
                            <a:schemeClr val="tx1"/>
                          </a:solidFill>
                          <a:latin typeface="+mn-lt"/>
                          <a:cs typeface="Times New Roman" pitchFamily="18" charset="0"/>
                        </a:rPr>
                        <a:t>n</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dirty="0">
                          <a:solidFill>
                            <a:schemeClr val="tx1"/>
                          </a:solidFill>
                          <a:latin typeface="+mn-lt"/>
                        </a:rPr>
                        <a:t> P sub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cs typeface="Times New Roman" pitchFamily="18" charset="0"/>
                        </a:rPr>
                        <a:t>Gay-Lussac’s law </a:t>
                      </a:r>
                      <a:r>
                        <a:rPr lang="en-US" sz="100" dirty="0">
                          <a:solidFill>
                            <a:schemeClr val="tx1"/>
                          </a:solidFill>
                          <a:latin typeface="+mn-lt"/>
                          <a:cs typeface="Times New Roman" pitchFamily="18" charset="0"/>
                        </a:rPr>
                        <a:t>P sub 1 over T sub 1 = P sub 2 over T sub 2.</a:t>
                      </a:r>
                      <a:r>
                        <a:rPr lang="en-US" sz="1600" dirty="0">
                          <a:solidFill>
                            <a:schemeClr val="tx1"/>
                          </a:solidFill>
                          <a:latin typeface="+mn-lt"/>
                          <a:cs typeface="Times New Roman" pitchFamily="18" charset="0"/>
                        </a:rPr>
                        <a:t> </a:t>
                      </a:r>
                      <a:endParaRPr lang="en-US" sz="1600" baseline="-25000" dirty="0">
                        <a:solidFill>
                          <a:schemeClr val="tx1"/>
                        </a:solidFill>
                        <a:latin typeface="+mn-lt"/>
                        <a:cs typeface="Times New Roman" pitchFamily="18" charset="0"/>
                      </a:endParaRPr>
                    </a:p>
                    <a:p>
                      <a:endParaRPr lang="en-US" sz="1600" b="1" dirty="0">
                        <a:solidFill>
                          <a:schemeClr val="tx1"/>
                        </a:solidFill>
                        <a:latin typeface="+mn-lt"/>
                        <a:cs typeface="Times New Roman" pitchFamily="18" charset="0"/>
                      </a:endParaRPr>
                    </a:p>
                    <a:p>
                      <a:r>
                        <a:rPr lang="en-US" sz="1600" b="1" dirty="0">
                          <a:solidFill>
                            <a:schemeClr val="tx1"/>
                          </a:solidFill>
                          <a:latin typeface="+mn-lt"/>
                          <a:cs typeface="Times New Roman" pitchFamily="18" charset="0"/>
                        </a:rPr>
                        <a:t>Predict:</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T</a:t>
                      </a:r>
                      <a:r>
                        <a:rPr lang="en-US" sz="1600" dirty="0">
                          <a:solidFill>
                            <a:schemeClr val="tx1"/>
                          </a:solidFill>
                          <a:latin typeface="+mn-lt"/>
                          <a:cs typeface="Times New Roman" pitchFamily="18" charset="0"/>
                        </a:rPr>
                        <a:t> increases,</a:t>
                      </a:r>
                    </a:p>
                    <a:p>
                      <a:pPr marL="227013" indent="0"/>
                      <a:r>
                        <a:rPr lang="en-US" sz="1600" i="1" dirty="0">
                          <a:solidFill>
                            <a:schemeClr val="tx1"/>
                          </a:solidFill>
                          <a:latin typeface="+mn-lt"/>
                          <a:cs typeface="Times New Roman" pitchFamily="18" charset="0"/>
                        </a:rPr>
                        <a:t>P </a:t>
                      </a:r>
                      <a:r>
                        <a:rPr lang="en-US" sz="1600" dirty="0">
                          <a:solidFill>
                            <a:schemeClr val="tx1"/>
                          </a:solidFill>
                          <a:latin typeface="+mn-lt"/>
                          <a:cs typeface="Times New Roman" pitchFamily="18" charset="0"/>
                        </a:rPr>
                        <a:t>increases</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0367930"/>
                  </a:ext>
                </a:extLst>
              </a:tr>
            </a:tbl>
          </a:graphicData>
        </a:graphic>
      </p:graphicFrame>
      <p:graphicFrame>
        <p:nvGraphicFramePr>
          <p:cNvPr id="19" name="Object 18">
            <a:extLst>
              <a:ext uri="{C183D7F6-B498-43B3-948B-1728B52AA6E4}">
                <adec:decorative xmlns:adec="http://schemas.microsoft.com/office/drawing/2017/decorative" val="1"/>
              </a:ext>
            </a:extLst>
          </p:cNvPr>
          <p:cNvGraphicFramePr>
            <a:graphicFrameLocks noChangeAspect="1"/>
          </p:cNvGraphicFramePr>
          <p:nvPr>
            <p:extLst/>
          </p:nvPr>
        </p:nvGraphicFramePr>
        <p:xfrm>
          <a:off x="1948760" y="5317814"/>
          <a:ext cx="1168400" cy="279400"/>
        </p:xfrm>
        <a:graphic>
          <a:graphicData uri="http://schemas.openxmlformats.org/presentationml/2006/ole">
            <mc:AlternateContent xmlns:mc="http://schemas.openxmlformats.org/markup-compatibility/2006">
              <mc:Choice xmlns:v="urn:schemas-microsoft-com:vml" Requires="v">
                <p:oleObj spid="_x0000_s33837" name="Equation" r:id="rId10" imgW="1168200" imgH="279360" progId="Equation.DSMT4">
                  <p:embed/>
                </p:oleObj>
              </mc:Choice>
              <mc:Fallback>
                <p:oleObj name="Equation" r:id="rId10" imgW="1168200" imgH="279360" progId="Equation.DSMT4">
                  <p:embed/>
                  <p:pic>
                    <p:nvPicPr>
                      <p:cNvPr id="19" name="Object 18">
                        <a:extLst>
                          <a:ext uri="{C183D7F6-B498-43B3-948B-1728B52AA6E4}">
                            <adec:decorative xmlns:adec="http://schemas.microsoft.com/office/drawing/2017/decorative" val="1"/>
                          </a:ext>
                        </a:extLst>
                      </p:cNvPr>
                      <p:cNvPicPr/>
                      <p:nvPr/>
                    </p:nvPicPr>
                    <p:blipFill>
                      <a:blip r:embed="rId11"/>
                      <a:stretch>
                        <a:fillRect/>
                      </a:stretch>
                    </p:blipFill>
                    <p:spPr>
                      <a:xfrm>
                        <a:off x="1948760" y="5317814"/>
                        <a:ext cx="1168400" cy="279400"/>
                      </a:xfrm>
                      <a:prstGeom prst="rect">
                        <a:avLst/>
                      </a:prstGeom>
                      <a:solidFill>
                        <a:schemeClr val="bg1"/>
                      </a:solidFill>
                    </p:spPr>
                  </p:pic>
                </p:oleObj>
              </mc:Fallback>
            </mc:AlternateContent>
          </a:graphicData>
        </a:graphic>
      </p:graphicFrame>
      <p:graphicFrame>
        <p:nvGraphicFramePr>
          <p:cNvPr id="20" name="Object 19">
            <a:extLst>
              <a:ext uri="{C183D7F6-B498-43B3-948B-1728B52AA6E4}">
                <adec:decorative xmlns:adec="http://schemas.microsoft.com/office/drawing/2017/decorative" val="1"/>
              </a:ext>
            </a:extLst>
          </p:cNvPr>
          <p:cNvGraphicFramePr>
            <a:graphicFrameLocks noChangeAspect="1"/>
          </p:cNvGraphicFramePr>
          <p:nvPr>
            <p:extLst/>
          </p:nvPr>
        </p:nvGraphicFramePr>
        <p:xfrm>
          <a:off x="3230270" y="5303678"/>
          <a:ext cx="965200" cy="279400"/>
        </p:xfrm>
        <a:graphic>
          <a:graphicData uri="http://schemas.openxmlformats.org/presentationml/2006/ole">
            <mc:AlternateContent xmlns:mc="http://schemas.openxmlformats.org/markup-compatibility/2006">
              <mc:Choice xmlns:v="urn:schemas-microsoft-com:vml" Requires="v">
                <p:oleObj spid="_x0000_s33838" name="Equation" r:id="rId12" imgW="965160" imgH="279360" progId="Equation.DSMT4">
                  <p:embed/>
                </p:oleObj>
              </mc:Choice>
              <mc:Fallback>
                <p:oleObj name="Equation" r:id="rId12" imgW="965160" imgH="279360" progId="Equation.DSMT4">
                  <p:embed/>
                  <p:pic>
                    <p:nvPicPr>
                      <p:cNvPr id="20" name="Object 19">
                        <a:extLst>
                          <a:ext uri="{C183D7F6-B498-43B3-948B-1728B52AA6E4}">
                            <adec:decorative xmlns:adec="http://schemas.microsoft.com/office/drawing/2017/decorative" val="1"/>
                          </a:ext>
                        </a:extLst>
                      </p:cNvPr>
                      <p:cNvPicPr/>
                      <p:nvPr/>
                    </p:nvPicPr>
                    <p:blipFill>
                      <a:blip r:embed="rId13"/>
                      <a:stretch>
                        <a:fillRect/>
                      </a:stretch>
                    </p:blipFill>
                    <p:spPr>
                      <a:xfrm>
                        <a:off x="3230270" y="5303678"/>
                        <a:ext cx="965200" cy="279400"/>
                      </a:xfrm>
                      <a:prstGeom prst="rect">
                        <a:avLst/>
                      </a:prstGeom>
                      <a:solidFill>
                        <a:schemeClr val="bg1"/>
                      </a:solidFill>
                    </p:spPr>
                  </p:pic>
                </p:oleObj>
              </mc:Fallback>
            </mc:AlternateContent>
          </a:graphicData>
        </a:graphic>
      </p:graphicFrame>
      <p:graphicFrame>
        <p:nvGraphicFramePr>
          <p:cNvPr id="21" name="Object 20">
            <a:extLst>
              <a:ext uri="{C183D7F6-B498-43B3-948B-1728B52AA6E4}">
                <adec:decorative xmlns:adec="http://schemas.microsoft.com/office/drawing/2017/decorative" val="1"/>
              </a:ext>
            </a:extLst>
          </p:cNvPr>
          <p:cNvGraphicFramePr>
            <a:graphicFrameLocks noChangeAspect="1"/>
          </p:cNvGraphicFramePr>
          <p:nvPr>
            <p:extLst/>
          </p:nvPr>
        </p:nvGraphicFramePr>
        <p:xfrm>
          <a:off x="4223055" y="5302278"/>
          <a:ext cx="1028700" cy="279400"/>
        </p:xfrm>
        <a:graphic>
          <a:graphicData uri="http://schemas.openxmlformats.org/presentationml/2006/ole">
            <mc:AlternateContent xmlns:mc="http://schemas.openxmlformats.org/markup-compatibility/2006">
              <mc:Choice xmlns:v="urn:schemas-microsoft-com:vml" Requires="v">
                <p:oleObj spid="_x0000_s33839" name="Equation" r:id="rId14" imgW="1028520" imgH="279360" progId="Equation.DSMT4">
                  <p:embed/>
                </p:oleObj>
              </mc:Choice>
              <mc:Fallback>
                <p:oleObj name="Equation" r:id="rId14" imgW="1028520" imgH="279360" progId="Equation.DSMT4">
                  <p:embed/>
                  <p:pic>
                    <p:nvPicPr>
                      <p:cNvPr id="21" name="Object 20">
                        <a:extLst>
                          <a:ext uri="{C183D7F6-B498-43B3-948B-1728B52AA6E4}">
                            <adec:decorative xmlns:adec="http://schemas.microsoft.com/office/drawing/2017/decorative" val="1"/>
                          </a:ext>
                        </a:extLst>
                      </p:cNvPr>
                      <p:cNvPicPr/>
                      <p:nvPr/>
                    </p:nvPicPr>
                    <p:blipFill>
                      <a:blip r:embed="rId15"/>
                      <a:stretch>
                        <a:fillRect/>
                      </a:stretch>
                    </p:blipFill>
                    <p:spPr>
                      <a:xfrm>
                        <a:off x="4223055" y="5302278"/>
                        <a:ext cx="1028700" cy="279400"/>
                      </a:xfrm>
                      <a:prstGeom prst="rect">
                        <a:avLst/>
                      </a:prstGeom>
                      <a:solidFill>
                        <a:schemeClr val="bg1"/>
                      </a:solidFill>
                    </p:spPr>
                  </p:pic>
                </p:oleObj>
              </mc:Fallback>
            </mc:AlternateContent>
          </a:graphicData>
        </a:graphic>
      </p:graphicFrame>
      <p:graphicFrame>
        <p:nvGraphicFramePr>
          <p:cNvPr id="22" name="Object 21">
            <a:extLst>
              <a:ext uri="{C183D7F6-B498-43B3-948B-1728B52AA6E4}">
                <adec:decorative xmlns:adec="http://schemas.microsoft.com/office/drawing/2017/decorative" val="1"/>
              </a:ext>
            </a:extLst>
          </p:cNvPr>
          <p:cNvGraphicFramePr>
            <a:graphicFrameLocks noChangeAspect="1"/>
          </p:cNvGraphicFramePr>
          <p:nvPr>
            <p:extLst/>
          </p:nvPr>
        </p:nvGraphicFramePr>
        <p:xfrm>
          <a:off x="5829160" y="5342238"/>
          <a:ext cx="254000" cy="279400"/>
        </p:xfrm>
        <a:graphic>
          <a:graphicData uri="http://schemas.openxmlformats.org/presentationml/2006/ole">
            <mc:AlternateContent xmlns:mc="http://schemas.openxmlformats.org/markup-compatibility/2006">
              <mc:Choice xmlns:v="urn:schemas-microsoft-com:vml" Requires="v">
                <p:oleObj spid="_x0000_s33840" name="Equation" r:id="rId16" imgW="253800" imgH="279360" progId="Equation.DSMT4">
                  <p:embed/>
                </p:oleObj>
              </mc:Choice>
              <mc:Fallback>
                <p:oleObj name="Equation" r:id="rId16" imgW="253800" imgH="279360" progId="Equation.DSMT4">
                  <p:embed/>
                  <p:pic>
                    <p:nvPicPr>
                      <p:cNvPr id="22" name="Object 21">
                        <a:extLst>
                          <a:ext uri="{C183D7F6-B498-43B3-948B-1728B52AA6E4}">
                            <adec:decorative xmlns:adec="http://schemas.microsoft.com/office/drawing/2017/decorative" val="1"/>
                          </a:ext>
                        </a:extLst>
                      </p:cNvPr>
                      <p:cNvPicPr/>
                      <p:nvPr/>
                    </p:nvPicPr>
                    <p:blipFill>
                      <a:blip r:embed="rId17"/>
                      <a:stretch>
                        <a:fillRect/>
                      </a:stretch>
                    </p:blipFill>
                    <p:spPr>
                      <a:xfrm>
                        <a:off x="5829160" y="5342238"/>
                        <a:ext cx="254000" cy="279400"/>
                      </a:xfrm>
                      <a:prstGeom prst="rect">
                        <a:avLst/>
                      </a:prstGeom>
                      <a:solidFill>
                        <a:schemeClr val="bg1"/>
                      </a:solidFill>
                    </p:spPr>
                  </p:pic>
                </p:oleObj>
              </mc:Fallback>
            </mc:AlternateContent>
          </a:graphicData>
        </a:graphic>
      </p:graphicFrame>
      <p:graphicFrame>
        <p:nvGraphicFramePr>
          <p:cNvPr id="23" name="Object 22">
            <a:extLst>
              <a:ext uri="{C183D7F6-B498-43B3-948B-1728B52AA6E4}">
                <adec:decorative xmlns:adec="http://schemas.microsoft.com/office/drawing/2017/decorative" val="1"/>
              </a:ext>
            </a:extLst>
          </p:cNvPr>
          <p:cNvGraphicFramePr>
            <a:graphicFrameLocks noChangeAspect="1"/>
          </p:cNvGraphicFramePr>
          <p:nvPr>
            <p:extLst/>
          </p:nvPr>
        </p:nvGraphicFramePr>
        <p:xfrm>
          <a:off x="8184928" y="5288317"/>
          <a:ext cx="635000" cy="495300"/>
        </p:xfrm>
        <a:graphic>
          <a:graphicData uri="http://schemas.openxmlformats.org/presentationml/2006/ole">
            <mc:AlternateContent xmlns:mc="http://schemas.openxmlformats.org/markup-compatibility/2006">
              <mc:Choice xmlns:v="urn:schemas-microsoft-com:vml" Requires="v">
                <p:oleObj spid="_x0000_s33841" name="Equation" r:id="rId18" imgW="634680" imgH="495000" progId="Equation.DSMT4">
                  <p:embed/>
                </p:oleObj>
              </mc:Choice>
              <mc:Fallback>
                <p:oleObj name="Equation" r:id="rId18" imgW="634680" imgH="495000" progId="Equation.DSMT4">
                  <p:embed/>
                  <p:pic>
                    <p:nvPicPr>
                      <p:cNvPr id="23" name="Object 22">
                        <a:extLst>
                          <a:ext uri="{C183D7F6-B498-43B3-948B-1728B52AA6E4}">
                            <adec:decorative xmlns:adec="http://schemas.microsoft.com/office/drawing/2017/decorative" val="1"/>
                          </a:ext>
                        </a:extLst>
                      </p:cNvPr>
                      <p:cNvPicPr/>
                      <p:nvPr/>
                    </p:nvPicPr>
                    <p:blipFill>
                      <a:blip r:embed="rId19"/>
                      <a:stretch>
                        <a:fillRect/>
                      </a:stretch>
                    </p:blipFill>
                    <p:spPr>
                      <a:xfrm>
                        <a:off x="8184928" y="5288317"/>
                        <a:ext cx="635000" cy="495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980619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215371"/>
            <a:ext cx="8406581" cy="1097279"/>
          </a:xfrm>
        </p:spPr>
        <p:txBody>
          <a:bodyPr/>
          <a:lstStyle/>
          <a:p>
            <a:r>
              <a:rPr lang="en-IN" sz="3200" dirty="0"/>
              <a:t>Calculations Using Gay-Lussac’s Law </a:t>
            </a:r>
            <a:r>
              <a:rPr lang="en-IN" sz="2000" b="0" dirty="0"/>
              <a:t>(2 of 2)</a:t>
            </a:r>
          </a:p>
        </p:txBody>
      </p:sp>
      <p:sp>
        <p:nvSpPr>
          <p:cNvPr id="5" name="Content Placeholder 4"/>
          <p:cNvSpPr>
            <a:spLocks noGrp="1"/>
          </p:cNvSpPr>
          <p:nvPr>
            <p:ph sz="quarter" idx="14"/>
          </p:nvPr>
        </p:nvSpPr>
        <p:spPr>
          <a:xfrm>
            <a:off x="457200" y="1542422"/>
            <a:ext cx="4807974" cy="419114"/>
          </a:xfrm>
        </p:spPr>
        <p:txBody>
          <a:bodyPr/>
          <a:lstStyle/>
          <a:p>
            <a:pPr marL="432" indent="0">
              <a:buNone/>
            </a:pPr>
            <a:r>
              <a:rPr lang="en-IN" sz="2400" dirty="0"/>
              <a:t>A gas has a pressure at 2.0 a</a:t>
            </a:r>
            <a:r>
              <a:rPr lang="en-IN" sz="100" dirty="0"/>
              <a:t> </a:t>
            </a:r>
            <a:r>
              <a:rPr lang="en-IN" sz="2400" dirty="0"/>
              <a:t>t</a:t>
            </a:r>
            <a:r>
              <a:rPr lang="en-IN" sz="100" dirty="0"/>
              <a:t> </a:t>
            </a:r>
            <a:r>
              <a:rPr lang="en-IN" sz="2400" dirty="0"/>
              <a:t>m at</a:t>
            </a:r>
          </a:p>
        </p:txBody>
      </p:sp>
      <p:graphicFrame>
        <p:nvGraphicFramePr>
          <p:cNvPr id="2" name="Object 1" descr="18 degrees Celsius.&#10;"/>
          <p:cNvGraphicFramePr>
            <a:graphicFrameLocks noChangeAspect="1"/>
          </p:cNvGraphicFramePr>
          <p:nvPr>
            <p:extLst/>
          </p:nvPr>
        </p:nvGraphicFramePr>
        <p:xfrm>
          <a:off x="5418089" y="1559592"/>
          <a:ext cx="749300" cy="342900"/>
        </p:xfrm>
        <a:graphic>
          <a:graphicData uri="http://schemas.openxmlformats.org/presentationml/2006/ole">
            <mc:AlternateContent xmlns:mc="http://schemas.openxmlformats.org/markup-compatibility/2006">
              <mc:Choice xmlns:v="urn:schemas-microsoft-com:vml" Requires="v">
                <p:oleObj spid="_x0000_s34848" name="Equation" r:id="rId3" imgW="749160" imgH="342720" progId="Equation.DSMT4">
                  <p:embed/>
                </p:oleObj>
              </mc:Choice>
              <mc:Fallback>
                <p:oleObj name="Equation" r:id="rId3" imgW="749160" imgH="342720" progId="Equation.DSMT4">
                  <p:embed/>
                  <p:pic>
                    <p:nvPicPr>
                      <p:cNvPr id="2" name="Object 1" descr="18 degrees Celsius.&#10;"/>
                      <p:cNvPicPr/>
                      <p:nvPr/>
                    </p:nvPicPr>
                    <p:blipFill>
                      <a:blip r:embed="rId4"/>
                      <a:stretch>
                        <a:fillRect/>
                      </a:stretch>
                    </p:blipFill>
                    <p:spPr>
                      <a:xfrm>
                        <a:off x="5418089" y="1559592"/>
                        <a:ext cx="749300" cy="342900"/>
                      </a:xfrm>
                      <a:prstGeom prst="rect">
                        <a:avLst/>
                      </a:prstGeom>
                    </p:spPr>
                  </p:pic>
                </p:oleObj>
              </mc:Fallback>
            </mc:AlternateContent>
          </a:graphicData>
        </a:graphic>
      </p:graphicFrame>
      <p:sp>
        <p:nvSpPr>
          <p:cNvPr id="6" name="Content Placeholder 5"/>
          <p:cNvSpPr>
            <a:spLocks noGrp="1"/>
          </p:cNvSpPr>
          <p:nvPr>
            <p:ph sz="quarter" idx="15"/>
          </p:nvPr>
        </p:nvSpPr>
        <p:spPr>
          <a:xfrm>
            <a:off x="6283462" y="1555750"/>
            <a:ext cx="2347522" cy="412323"/>
          </a:xfrm>
        </p:spPr>
        <p:txBody>
          <a:bodyPr/>
          <a:lstStyle/>
          <a:p>
            <a:pPr marL="432" indent="0">
              <a:buNone/>
            </a:pPr>
            <a:r>
              <a:rPr lang="en-IN" sz="2400" dirty="0"/>
              <a:t>What is the new</a:t>
            </a:r>
          </a:p>
        </p:txBody>
      </p:sp>
      <p:sp>
        <p:nvSpPr>
          <p:cNvPr id="7" name="Content Placeholder 6"/>
          <p:cNvSpPr>
            <a:spLocks noGrp="1"/>
          </p:cNvSpPr>
          <p:nvPr>
            <p:ph sz="quarter" idx="16"/>
          </p:nvPr>
        </p:nvSpPr>
        <p:spPr>
          <a:xfrm>
            <a:off x="457200" y="2015926"/>
            <a:ext cx="4689987" cy="401389"/>
          </a:xfrm>
        </p:spPr>
        <p:txBody>
          <a:bodyPr/>
          <a:lstStyle/>
          <a:p>
            <a:pPr marL="432" indent="0">
              <a:buNone/>
            </a:pPr>
            <a:r>
              <a:rPr lang="en-IN" sz="2400" dirty="0"/>
              <a:t>pressure when the temperature is</a:t>
            </a:r>
          </a:p>
        </p:txBody>
      </p:sp>
      <p:graphicFrame>
        <p:nvGraphicFramePr>
          <p:cNvPr id="3" name="Object 2" descr="62 degrees Celsius?&#10;"/>
          <p:cNvGraphicFramePr>
            <a:graphicFrameLocks noChangeAspect="1"/>
          </p:cNvGraphicFramePr>
          <p:nvPr>
            <p:extLst/>
          </p:nvPr>
        </p:nvGraphicFramePr>
        <p:xfrm>
          <a:off x="5240132" y="2045367"/>
          <a:ext cx="863600" cy="342900"/>
        </p:xfrm>
        <a:graphic>
          <a:graphicData uri="http://schemas.openxmlformats.org/presentationml/2006/ole">
            <mc:AlternateContent xmlns:mc="http://schemas.openxmlformats.org/markup-compatibility/2006">
              <mc:Choice xmlns:v="urn:schemas-microsoft-com:vml" Requires="v">
                <p:oleObj spid="_x0000_s34849" name="Equation" r:id="rId5" imgW="863280" imgH="342720" progId="Equation.DSMT4">
                  <p:embed/>
                </p:oleObj>
              </mc:Choice>
              <mc:Fallback>
                <p:oleObj name="Equation" r:id="rId5" imgW="863280" imgH="342720" progId="Equation.DSMT4">
                  <p:embed/>
                  <p:pic>
                    <p:nvPicPr>
                      <p:cNvPr id="3" name="Object 2" descr="62 degrees Celsius?&#10;"/>
                      <p:cNvPicPr/>
                      <p:nvPr/>
                    </p:nvPicPr>
                    <p:blipFill>
                      <a:blip r:embed="rId6"/>
                      <a:stretch>
                        <a:fillRect/>
                      </a:stretch>
                    </p:blipFill>
                    <p:spPr>
                      <a:xfrm>
                        <a:off x="5240132" y="2045367"/>
                        <a:ext cx="863600" cy="342900"/>
                      </a:xfrm>
                      <a:prstGeom prst="rect">
                        <a:avLst/>
                      </a:prstGeom>
                    </p:spPr>
                  </p:pic>
                </p:oleObj>
              </mc:Fallback>
            </mc:AlternateContent>
          </a:graphicData>
        </a:graphic>
      </p:graphicFrame>
      <p:sp>
        <p:nvSpPr>
          <p:cNvPr id="8" name="Content Placeholder 7"/>
          <p:cNvSpPr>
            <a:spLocks noGrp="1"/>
          </p:cNvSpPr>
          <p:nvPr>
            <p:ph sz="quarter" idx="17"/>
          </p:nvPr>
        </p:nvSpPr>
        <p:spPr>
          <a:xfrm>
            <a:off x="6196677" y="2015871"/>
            <a:ext cx="2785091" cy="387319"/>
          </a:xfrm>
        </p:spPr>
        <p:txBody>
          <a:bodyPr/>
          <a:lstStyle/>
          <a:p>
            <a:pPr marL="432" indent="0">
              <a:buNone/>
            </a:pPr>
            <a:r>
              <a:rPr lang="en-IN" sz="2400" dirty="0"/>
              <a:t>(Volume and moles</a:t>
            </a:r>
          </a:p>
        </p:txBody>
      </p:sp>
      <p:sp>
        <p:nvSpPr>
          <p:cNvPr id="9" name="Content Placeholder 8"/>
          <p:cNvSpPr>
            <a:spLocks noGrp="1"/>
          </p:cNvSpPr>
          <p:nvPr>
            <p:ph sz="quarter" idx="18"/>
          </p:nvPr>
        </p:nvSpPr>
        <p:spPr>
          <a:xfrm>
            <a:off x="457199" y="2484109"/>
            <a:ext cx="2521974" cy="415298"/>
          </a:xfrm>
        </p:spPr>
        <p:txBody>
          <a:bodyPr/>
          <a:lstStyle/>
          <a:p>
            <a:pPr marL="432" indent="0">
              <a:buNone/>
            </a:pPr>
            <a:r>
              <a:rPr lang="en-IN" sz="2400" dirty="0"/>
              <a:t>remain constant.)</a:t>
            </a:r>
          </a:p>
        </p:txBody>
      </p:sp>
      <p:sp>
        <p:nvSpPr>
          <p:cNvPr id="10" name="Content Placeholder 9"/>
          <p:cNvSpPr>
            <a:spLocks noGrp="1"/>
          </p:cNvSpPr>
          <p:nvPr>
            <p:ph sz="quarter" idx="19"/>
          </p:nvPr>
        </p:nvSpPr>
        <p:spPr>
          <a:xfrm>
            <a:off x="457199" y="2981633"/>
            <a:ext cx="7344698" cy="410851"/>
          </a:xfrm>
        </p:spPr>
        <p:txBody>
          <a:bodyPr/>
          <a:lstStyle/>
          <a:p>
            <a:pPr marL="0" indent="0">
              <a:buNone/>
            </a:pPr>
            <a:r>
              <a:rPr lang="en-IN" sz="2400" b="1" dirty="0"/>
              <a:t>STEP 2 Rearrange to solve for unknown quantity,</a:t>
            </a:r>
          </a:p>
        </p:txBody>
      </p:sp>
      <p:graphicFrame>
        <p:nvGraphicFramePr>
          <p:cNvPr id="15" name="Object 14" descr="P sub 2&#10;"/>
          <p:cNvGraphicFramePr>
            <a:graphicFrameLocks noChangeAspect="1"/>
          </p:cNvGraphicFramePr>
          <p:nvPr>
            <p:extLst/>
          </p:nvPr>
        </p:nvGraphicFramePr>
        <p:xfrm>
          <a:off x="7905544" y="2988754"/>
          <a:ext cx="342900" cy="381000"/>
        </p:xfrm>
        <a:graphic>
          <a:graphicData uri="http://schemas.openxmlformats.org/presentationml/2006/ole">
            <mc:AlternateContent xmlns:mc="http://schemas.openxmlformats.org/markup-compatibility/2006">
              <mc:Choice xmlns:v="urn:schemas-microsoft-com:vml" Requires="v">
                <p:oleObj spid="_x0000_s34850" name="Equation" r:id="rId7" imgW="342720" imgH="380880" progId="Equation.DSMT4">
                  <p:embed/>
                </p:oleObj>
              </mc:Choice>
              <mc:Fallback>
                <p:oleObj name="Equation" r:id="rId7" imgW="342720" imgH="380880" progId="Equation.DSMT4">
                  <p:embed/>
                  <p:pic>
                    <p:nvPicPr>
                      <p:cNvPr id="15" name="Object 14" descr="P sub 2&#10;"/>
                      <p:cNvPicPr/>
                      <p:nvPr/>
                    </p:nvPicPr>
                    <p:blipFill>
                      <a:blip r:embed="rId8"/>
                      <a:stretch>
                        <a:fillRect/>
                      </a:stretch>
                    </p:blipFill>
                    <p:spPr>
                      <a:xfrm>
                        <a:off x="7905544" y="2988754"/>
                        <a:ext cx="342900" cy="381000"/>
                      </a:xfrm>
                      <a:prstGeom prst="rect">
                        <a:avLst/>
                      </a:prstGeom>
                    </p:spPr>
                  </p:pic>
                </p:oleObj>
              </mc:Fallback>
            </mc:AlternateContent>
          </a:graphicData>
        </a:graphic>
      </p:graphicFrame>
      <p:sp>
        <p:nvSpPr>
          <p:cNvPr id="11" name="Content Placeholder 10"/>
          <p:cNvSpPr>
            <a:spLocks noGrp="1"/>
          </p:cNvSpPr>
          <p:nvPr>
            <p:ph sz="quarter" idx="20"/>
          </p:nvPr>
        </p:nvSpPr>
        <p:spPr>
          <a:xfrm>
            <a:off x="1563326" y="3449409"/>
            <a:ext cx="3819833" cy="383475"/>
          </a:xfrm>
        </p:spPr>
        <p:txBody>
          <a:bodyPr/>
          <a:lstStyle/>
          <a:p>
            <a:pPr marL="0" indent="0">
              <a:buNone/>
            </a:pPr>
            <a:r>
              <a:rPr lang="en-IN" sz="2400" dirty="0"/>
              <a:t>Solve Gay-Lussac’s law for</a:t>
            </a:r>
          </a:p>
        </p:txBody>
      </p:sp>
      <p:graphicFrame>
        <p:nvGraphicFramePr>
          <p:cNvPr id="16" name="Object 15" descr="P sub 2&#10;"/>
          <p:cNvGraphicFramePr>
            <a:graphicFrameLocks noChangeAspect="1"/>
          </p:cNvGraphicFramePr>
          <p:nvPr>
            <p:extLst/>
          </p:nvPr>
        </p:nvGraphicFramePr>
        <p:xfrm>
          <a:off x="5424127" y="3494912"/>
          <a:ext cx="457200" cy="381000"/>
        </p:xfrm>
        <a:graphic>
          <a:graphicData uri="http://schemas.openxmlformats.org/presentationml/2006/ole">
            <mc:AlternateContent xmlns:mc="http://schemas.openxmlformats.org/markup-compatibility/2006">
              <mc:Choice xmlns:v="urn:schemas-microsoft-com:vml" Requires="v">
                <p:oleObj spid="_x0000_s34851" name="Equation" r:id="rId9" imgW="457200" imgH="380880" progId="Equation.DSMT4">
                  <p:embed/>
                </p:oleObj>
              </mc:Choice>
              <mc:Fallback>
                <p:oleObj name="Equation" r:id="rId9" imgW="457200" imgH="380880" progId="Equation.DSMT4">
                  <p:embed/>
                  <p:pic>
                    <p:nvPicPr>
                      <p:cNvPr id="16" name="Object 15" descr="P sub 2&#10;"/>
                      <p:cNvPicPr/>
                      <p:nvPr/>
                    </p:nvPicPr>
                    <p:blipFill>
                      <a:blip r:embed="rId10"/>
                      <a:stretch>
                        <a:fillRect/>
                      </a:stretch>
                    </p:blipFill>
                    <p:spPr>
                      <a:xfrm>
                        <a:off x="5424127" y="3494912"/>
                        <a:ext cx="457200" cy="381000"/>
                      </a:xfrm>
                      <a:prstGeom prst="rect">
                        <a:avLst/>
                      </a:prstGeom>
                    </p:spPr>
                  </p:pic>
                </p:oleObj>
              </mc:Fallback>
            </mc:AlternateContent>
          </a:graphicData>
        </a:graphic>
      </p:graphicFrame>
      <p:graphicFrame>
        <p:nvGraphicFramePr>
          <p:cNvPr id="18" name="Object 17" descr="First. Start fraction P sub 1 over T sub 1 end fraction times T sub 2 = start fraction P sub 2 over T sub 2 end fraction times T sub 2. Second. P sub 2 = P sub 1 times start fraction T sub 2 over T sub 1 end fraction."/>
          <p:cNvGraphicFramePr>
            <a:graphicFrameLocks noChangeAspect="1"/>
          </p:cNvGraphicFramePr>
          <p:nvPr>
            <p:extLst/>
          </p:nvPr>
        </p:nvGraphicFramePr>
        <p:xfrm>
          <a:off x="1897164" y="3938818"/>
          <a:ext cx="4114800" cy="825500"/>
        </p:xfrm>
        <a:graphic>
          <a:graphicData uri="http://schemas.openxmlformats.org/presentationml/2006/ole">
            <mc:AlternateContent xmlns:mc="http://schemas.openxmlformats.org/markup-compatibility/2006">
              <mc:Choice xmlns:v="urn:schemas-microsoft-com:vml" Requires="v">
                <p:oleObj spid="_x0000_s34852" name="Equation" r:id="rId11" imgW="4114800" imgH="825480" progId="Equation.DSMT4">
                  <p:embed/>
                </p:oleObj>
              </mc:Choice>
              <mc:Fallback>
                <p:oleObj name="Equation" r:id="rId11" imgW="4114800" imgH="825480" progId="Equation.DSMT4">
                  <p:embed/>
                  <p:pic>
                    <p:nvPicPr>
                      <p:cNvPr id="18" name="Object 17" descr="First. Start fraction P sub 1 over T sub 1 end fraction times T sub 2 = start fraction P sub 2 over T sub 2 end fraction times T sub 2. Second. P sub 2 = P sub 1 times start fraction T sub 2 over T sub 1 end fraction."/>
                      <p:cNvPicPr/>
                      <p:nvPr/>
                    </p:nvPicPr>
                    <p:blipFill>
                      <a:blip r:embed="rId12"/>
                      <a:stretch>
                        <a:fillRect/>
                      </a:stretch>
                    </p:blipFill>
                    <p:spPr>
                      <a:xfrm>
                        <a:off x="1897164" y="3938818"/>
                        <a:ext cx="4114800" cy="825500"/>
                      </a:xfrm>
                      <a:prstGeom prst="rect">
                        <a:avLst/>
                      </a:prstGeom>
                    </p:spPr>
                  </p:pic>
                </p:oleObj>
              </mc:Fallback>
            </mc:AlternateContent>
          </a:graphicData>
        </a:graphic>
      </p:graphicFrame>
      <p:sp>
        <p:nvSpPr>
          <p:cNvPr id="12" name="Content Placeholder 11"/>
          <p:cNvSpPr>
            <a:spLocks noGrp="1"/>
          </p:cNvSpPr>
          <p:nvPr>
            <p:ph sz="quarter" idx="21"/>
          </p:nvPr>
        </p:nvSpPr>
        <p:spPr>
          <a:xfrm>
            <a:off x="457200" y="4849569"/>
            <a:ext cx="8406580" cy="781442"/>
          </a:xfrm>
        </p:spPr>
        <p:txBody>
          <a:bodyPr/>
          <a:lstStyle/>
          <a:p>
            <a:pPr marL="1165225" indent="-1165225">
              <a:buNone/>
            </a:pPr>
            <a:r>
              <a:rPr lang="en-IN" sz="2400" b="1" dirty="0"/>
              <a:t>STEP 3 Substitute values into the gas law equation and calculate.</a:t>
            </a:r>
          </a:p>
        </p:txBody>
      </p:sp>
      <p:graphicFrame>
        <p:nvGraphicFramePr>
          <p:cNvPr id="19" name="Object 18" descr="P sub 2 = 2.0 atmospheres times start fraction 335 Kelvin over 291 Kelvin end fraction, with Kelvin cancelled, = 2.3 atmospheres."/>
          <p:cNvGraphicFramePr>
            <a:graphicFrameLocks noChangeAspect="1"/>
          </p:cNvGraphicFramePr>
          <p:nvPr>
            <p:extLst/>
          </p:nvPr>
        </p:nvGraphicFramePr>
        <p:xfrm>
          <a:off x="2448062" y="5722197"/>
          <a:ext cx="3835400" cy="787400"/>
        </p:xfrm>
        <a:graphic>
          <a:graphicData uri="http://schemas.openxmlformats.org/presentationml/2006/ole">
            <mc:AlternateContent xmlns:mc="http://schemas.openxmlformats.org/markup-compatibility/2006">
              <mc:Choice xmlns:v="urn:schemas-microsoft-com:vml" Requires="v">
                <p:oleObj spid="_x0000_s34853" name="Equation" r:id="rId13" imgW="3835080" imgH="787320" progId="Equation.DSMT4">
                  <p:embed/>
                </p:oleObj>
              </mc:Choice>
              <mc:Fallback>
                <p:oleObj name="Equation" r:id="rId13" imgW="3835080" imgH="787320" progId="Equation.DSMT4">
                  <p:embed/>
                  <p:pic>
                    <p:nvPicPr>
                      <p:cNvPr id="19" name="Object 18" descr="P sub 2 = 2.0 atmospheres times start fraction 335 Kelvin over 291 Kelvin end fraction, with Kelvin cancelled, = 2.3 atmospheres."/>
                      <p:cNvPicPr/>
                      <p:nvPr/>
                    </p:nvPicPr>
                    <p:blipFill>
                      <a:blip r:embed="rId14"/>
                      <a:stretch>
                        <a:fillRect/>
                      </a:stretch>
                    </p:blipFill>
                    <p:spPr>
                      <a:xfrm>
                        <a:off x="2448062" y="5722197"/>
                        <a:ext cx="3835400" cy="787400"/>
                      </a:xfrm>
                      <a:prstGeom prst="rect">
                        <a:avLst/>
                      </a:prstGeom>
                    </p:spPr>
                  </p:pic>
                </p:oleObj>
              </mc:Fallback>
            </mc:AlternateContent>
          </a:graphicData>
        </a:graphic>
      </p:graphicFrame>
    </p:spTree>
    <p:extLst>
      <p:ext uri="{BB962C8B-B14F-4D97-AF65-F5344CB8AC3E}">
        <p14:creationId xmlns:p14="http://schemas.microsoft.com/office/powerpoint/2010/main" val="121537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Learning Check 2</a:t>
            </a:r>
          </a:p>
        </p:txBody>
      </p:sp>
      <p:sp>
        <p:nvSpPr>
          <p:cNvPr id="5" name="Content Placeholder 4"/>
          <p:cNvSpPr>
            <a:spLocks noGrp="1"/>
          </p:cNvSpPr>
          <p:nvPr>
            <p:ph sz="quarter" idx="14"/>
          </p:nvPr>
        </p:nvSpPr>
        <p:spPr>
          <a:xfrm>
            <a:off x="457200" y="1549406"/>
            <a:ext cx="4955458" cy="434644"/>
          </a:xfrm>
        </p:spPr>
        <p:txBody>
          <a:bodyPr/>
          <a:lstStyle/>
          <a:p>
            <a:pPr marL="432" indent="0">
              <a:buNone/>
            </a:pPr>
            <a:r>
              <a:rPr lang="en-IN" sz="2400" dirty="0"/>
              <a:t>A gas has a pressure of 645 </a:t>
            </a:r>
            <a:r>
              <a:rPr lang="en-IN" sz="2400" dirty="0" err="1"/>
              <a:t>Torr</a:t>
            </a:r>
            <a:r>
              <a:rPr lang="en-IN" sz="2400" dirty="0"/>
              <a:t> at</a:t>
            </a:r>
          </a:p>
        </p:txBody>
      </p:sp>
      <p:graphicFrame>
        <p:nvGraphicFramePr>
          <p:cNvPr id="2" name="Object 1" descr="128 degrees Celsius&#10;"/>
          <p:cNvGraphicFramePr>
            <a:graphicFrameLocks noChangeAspect="1"/>
          </p:cNvGraphicFramePr>
          <p:nvPr>
            <p:extLst/>
          </p:nvPr>
        </p:nvGraphicFramePr>
        <p:xfrm>
          <a:off x="5484813" y="1543050"/>
          <a:ext cx="914400" cy="342900"/>
        </p:xfrm>
        <a:graphic>
          <a:graphicData uri="http://schemas.openxmlformats.org/presentationml/2006/ole">
            <mc:AlternateContent xmlns:mc="http://schemas.openxmlformats.org/markup-compatibility/2006">
              <mc:Choice xmlns:v="urn:schemas-microsoft-com:vml" Requires="v">
                <p:oleObj spid="_x0000_s35847" name="Equation" r:id="rId3" imgW="914400" imgH="342720" progId="Equation.DSMT4">
                  <p:embed/>
                </p:oleObj>
              </mc:Choice>
              <mc:Fallback>
                <p:oleObj name="Equation" r:id="rId3" imgW="914400" imgH="342720" progId="Equation.DSMT4">
                  <p:embed/>
                  <p:pic>
                    <p:nvPicPr>
                      <p:cNvPr id="2" name="Object 1" descr="128 degrees Celsius&#10;"/>
                      <p:cNvPicPr/>
                      <p:nvPr/>
                    </p:nvPicPr>
                    <p:blipFill>
                      <a:blip r:embed="rId4"/>
                      <a:stretch>
                        <a:fillRect/>
                      </a:stretch>
                    </p:blipFill>
                    <p:spPr>
                      <a:xfrm>
                        <a:off x="5484813" y="1543050"/>
                        <a:ext cx="914400" cy="342900"/>
                      </a:xfrm>
                      <a:prstGeom prst="rect">
                        <a:avLst/>
                      </a:prstGeom>
                    </p:spPr>
                  </p:pic>
                </p:oleObj>
              </mc:Fallback>
            </mc:AlternateContent>
          </a:graphicData>
        </a:graphic>
      </p:graphicFrame>
      <p:sp>
        <p:nvSpPr>
          <p:cNvPr id="6" name="Content Placeholder 5"/>
          <p:cNvSpPr>
            <a:spLocks noGrp="1"/>
          </p:cNvSpPr>
          <p:nvPr>
            <p:ph sz="quarter" idx="15"/>
          </p:nvPr>
        </p:nvSpPr>
        <p:spPr>
          <a:xfrm>
            <a:off x="6471368" y="1549406"/>
            <a:ext cx="1654347" cy="382826"/>
          </a:xfrm>
        </p:spPr>
        <p:txBody>
          <a:bodyPr/>
          <a:lstStyle/>
          <a:p>
            <a:pPr marL="432" indent="0">
              <a:buNone/>
            </a:pPr>
            <a:r>
              <a:rPr lang="en-IN" sz="2400" dirty="0"/>
              <a:t>What is the</a:t>
            </a:r>
          </a:p>
        </p:txBody>
      </p:sp>
      <p:sp>
        <p:nvSpPr>
          <p:cNvPr id="7" name="Content Placeholder 6"/>
          <p:cNvSpPr>
            <a:spLocks noGrp="1"/>
          </p:cNvSpPr>
          <p:nvPr>
            <p:ph sz="quarter" idx="16"/>
          </p:nvPr>
        </p:nvSpPr>
        <p:spPr>
          <a:xfrm>
            <a:off x="457200" y="2045783"/>
            <a:ext cx="8232776" cy="844902"/>
          </a:xfrm>
        </p:spPr>
        <p:txBody>
          <a:bodyPr/>
          <a:lstStyle/>
          <a:p>
            <a:pPr marL="432" indent="0">
              <a:buNone/>
            </a:pPr>
            <a:r>
              <a:rPr lang="en-IN" sz="2400" dirty="0"/>
              <a:t>temperature in degrees Celsius if the pressure increases to 824 </a:t>
            </a:r>
            <a:r>
              <a:rPr lang="en-IN" sz="2400" dirty="0" err="1"/>
              <a:t>Torr</a:t>
            </a:r>
            <a:r>
              <a:rPr lang="en-IN" sz="2400" dirty="0"/>
              <a:t>? (</a:t>
            </a:r>
            <a:r>
              <a:rPr lang="en-IN" sz="2400" i="1" dirty="0"/>
              <a:t>V</a:t>
            </a:r>
            <a:r>
              <a:rPr lang="en-IN" sz="2400" dirty="0"/>
              <a:t> and </a:t>
            </a:r>
            <a:r>
              <a:rPr lang="en-IN" sz="2400" i="1" dirty="0"/>
              <a:t>n</a:t>
            </a:r>
            <a:r>
              <a:rPr lang="en-IN" sz="2400" dirty="0"/>
              <a:t> remain constant.)</a:t>
            </a:r>
          </a:p>
        </p:txBody>
      </p:sp>
    </p:spTree>
    <p:extLst>
      <p:ext uri="{BB962C8B-B14F-4D97-AF65-F5344CB8AC3E}">
        <p14:creationId xmlns:p14="http://schemas.microsoft.com/office/powerpoint/2010/main" val="267848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2 </a:t>
            </a:r>
            <a:r>
              <a:rPr lang="en-IN" sz="2000" b="0" dirty="0"/>
              <a:t>(1 of 2)</a:t>
            </a:r>
          </a:p>
        </p:txBody>
      </p:sp>
      <p:sp>
        <p:nvSpPr>
          <p:cNvPr id="5" name="Content Placeholder 4"/>
          <p:cNvSpPr>
            <a:spLocks noGrp="1"/>
          </p:cNvSpPr>
          <p:nvPr>
            <p:ph sz="quarter" idx="14"/>
          </p:nvPr>
        </p:nvSpPr>
        <p:spPr>
          <a:xfrm>
            <a:off x="457200" y="1549406"/>
            <a:ext cx="4955458" cy="434644"/>
          </a:xfrm>
        </p:spPr>
        <p:txBody>
          <a:bodyPr/>
          <a:lstStyle/>
          <a:p>
            <a:pPr marL="432" indent="0">
              <a:buNone/>
            </a:pPr>
            <a:r>
              <a:rPr lang="en-IN" sz="2400" dirty="0"/>
              <a:t>A gas has a pressure of 645 </a:t>
            </a:r>
            <a:r>
              <a:rPr lang="en-IN" sz="2400" dirty="0" err="1"/>
              <a:t>Torr</a:t>
            </a:r>
            <a:r>
              <a:rPr lang="en-IN" sz="2400" dirty="0"/>
              <a:t> at</a:t>
            </a:r>
          </a:p>
        </p:txBody>
      </p:sp>
      <p:graphicFrame>
        <p:nvGraphicFramePr>
          <p:cNvPr id="2" name="Object 1" descr="128 degrees Celsius&#10;"/>
          <p:cNvGraphicFramePr>
            <a:graphicFrameLocks noChangeAspect="1"/>
          </p:cNvGraphicFramePr>
          <p:nvPr>
            <p:extLst/>
          </p:nvPr>
        </p:nvGraphicFramePr>
        <p:xfrm>
          <a:off x="5484813" y="1543050"/>
          <a:ext cx="914400" cy="342900"/>
        </p:xfrm>
        <a:graphic>
          <a:graphicData uri="http://schemas.openxmlformats.org/presentationml/2006/ole">
            <mc:AlternateContent xmlns:mc="http://schemas.openxmlformats.org/markup-compatibility/2006">
              <mc:Choice xmlns:v="urn:schemas-microsoft-com:vml" Requires="v">
                <p:oleObj spid="_x0000_s36901" name="Equation" r:id="rId3" imgW="914400" imgH="342720" progId="Equation.DSMT4">
                  <p:embed/>
                </p:oleObj>
              </mc:Choice>
              <mc:Fallback>
                <p:oleObj name="Equation" r:id="rId3" imgW="914400" imgH="342720" progId="Equation.DSMT4">
                  <p:embed/>
                  <p:pic>
                    <p:nvPicPr>
                      <p:cNvPr id="2" name="Object 1" descr="128 degrees Celsius&#10;"/>
                      <p:cNvPicPr/>
                      <p:nvPr/>
                    </p:nvPicPr>
                    <p:blipFill>
                      <a:blip r:embed="rId4"/>
                      <a:stretch>
                        <a:fillRect/>
                      </a:stretch>
                    </p:blipFill>
                    <p:spPr>
                      <a:xfrm>
                        <a:off x="5484813" y="1543050"/>
                        <a:ext cx="914400" cy="342900"/>
                      </a:xfrm>
                      <a:prstGeom prst="rect">
                        <a:avLst/>
                      </a:prstGeom>
                    </p:spPr>
                  </p:pic>
                </p:oleObj>
              </mc:Fallback>
            </mc:AlternateContent>
          </a:graphicData>
        </a:graphic>
      </p:graphicFrame>
      <p:sp>
        <p:nvSpPr>
          <p:cNvPr id="6" name="Content Placeholder 5"/>
          <p:cNvSpPr>
            <a:spLocks noGrp="1"/>
          </p:cNvSpPr>
          <p:nvPr>
            <p:ph sz="quarter" idx="15"/>
          </p:nvPr>
        </p:nvSpPr>
        <p:spPr>
          <a:xfrm>
            <a:off x="6471368" y="1549406"/>
            <a:ext cx="1654347" cy="382826"/>
          </a:xfrm>
        </p:spPr>
        <p:txBody>
          <a:bodyPr/>
          <a:lstStyle/>
          <a:p>
            <a:pPr marL="432" indent="0">
              <a:buNone/>
            </a:pPr>
            <a:r>
              <a:rPr lang="en-IN" sz="2400" dirty="0"/>
              <a:t>What is the</a:t>
            </a:r>
          </a:p>
        </p:txBody>
      </p:sp>
      <p:sp>
        <p:nvSpPr>
          <p:cNvPr id="7" name="Content Placeholder 6"/>
          <p:cNvSpPr>
            <a:spLocks noGrp="1"/>
          </p:cNvSpPr>
          <p:nvPr>
            <p:ph sz="quarter" idx="16"/>
          </p:nvPr>
        </p:nvSpPr>
        <p:spPr>
          <a:xfrm>
            <a:off x="457200" y="2045783"/>
            <a:ext cx="8232776" cy="844902"/>
          </a:xfrm>
        </p:spPr>
        <p:txBody>
          <a:bodyPr/>
          <a:lstStyle/>
          <a:p>
            <a:pPr marL="432" indent="0">
              <a:buNone/>
            </a:pPr>
            <a:r>
              <a:rPr lang="en-IN" sz="2400" dirty="0"/>
              <a:t>temperature in degrees Celsius if the pressure increases to 824 </a:t>
            </a:r>
            <a:r>
              <a:rPr lang="en-IN" sz="2400" dirty="0" err="1"/>
              <a:t>Torr</a:t>
            </a:r>
            <a:r>
              <a:rPr lang="en-IN" sz="2400" dirty="0"/>
              <a:t>? (</a:t>
            </a:r>
            <a:r>
              <a:rPr lang="en-IN" sz="2400" i="1" dirty="0"/>
              <a:t>V</a:t>
            </a:r>
            <a:r>
              <a:rPr lang="en-IN" sz="2400" dirty="0"/>
              <a:t> and </a:t>
            </a:r>
            <a:r>
              <a:rPr lang="en-IN" sz="2400" i="1" dirty="0"/>
              <a:t>n</a:t>
            </a:r>
            <a:r>
              <a:rPr lang="en-IN" sz="2400" dirty="0"/>
              <a:t> remain constant.)</a:t>
            </a:r>
          </a:p>
        </p:txBody>
      </p:sp>
      <p:sp>
        <p:nvSpPr>
          <p:cNvPr id="8" name="Content Placeholder 7"/>
          <p:cNvSpPr>
            <a:spLocks noGrp="1"/>
          </p:cNvSpPr>
          <p:nvPr>
            <p:ph sz="quarter" idx="17"/>
          </p:nvPr>
        </p:nvSpPr>
        <p:spPr>
          <a:xfrm>
            <a:off x="457848" y="3004236"/>
            <a:ext cx="8232128" cy="446887"/>
          </a:xfrm>
        </p:spPr>
        <p:txBody>
          <a:bodyPr/>
          <a:lstStyle/>
          <a:p>
            <a:pPr marL="432" indent="0">
              <a:buNone/>
            </a:pPr>
            <a:r>
              <a:rPr lang="en-IN" sz="2400" b="1" dirty="0"/>
              <a:t>STEP 1 State the given and needed quantities.</a:t>
            </a:r>
          </a:p>
        </p:txBody>
      </p:sp>
      <p:graphicFrame>
        <p:nvGraphicFramePr>
          <p:cNvPr id="3" name="Object 2" descr="T sub 1 = 128 degrees Celsius plus 273 = 401 Kelvin"/>
          <p:cNvGraphicFramePr>
            <a:graphicFrameLocks noChangeAspect="1"/>
          </p:cNvGraphicFramePr>
          <p:nvPr>
            <p:extLst/>
          </p:nvPr>
        </p:nvGraphicFramePr>
        <p:xfrm>
          <a:off x="727383" y="3564674"/>
          <a:ext cx="3086100" cy="355600"/>
        </p:xfrm>
        <a:graphic>
          <a:graphicData uri="http://schemas.openxmlformats.org/presentationml/2006/ole">
            <mc:AlternateContent xmlns:mc="http://schemas.openxmlformats.org/markup-compatibility/2006">
              <mc:Choice xmlns:v="urn:schemas-microsoft-com:vml" Requires="v">
                <p:oleObj spid="_x0000_s36902" name="Equation" r:id="rId5" imgW="3085920" imgH="355320" progId="Equation.DSMT4">
                  <p:embed/>
                </p:oleObj>
              </mc:Choice>
              <mc:Fallback>
                <p:oleObj name="Equation" r:id="rId5" imgW="3085920" imgH="355320" progId="Equation.DSMT4">
                  <p:embed/>
                  <p:pic>
                    <p:nvPicPr>
                      <p:cNvPr id="3" name="Object 2" descr="T sub 1 = 128 degrees Celsius plus 273 = 401 Kelvin"/>
                      <p:cNvPicPr/>
                      <p:nvPr/>
                    </p:nvPicPr>
                    <p:blipFill>
                      <a:blip r:embed="rId6"/>
                      <a:stretch>
                        <a:fillRect/>
                      </a:stretch>
                    </p:blipFill>
                    <p:spPr>
                      <a:xfrm>
                        <a:off x="727383" y="3564674"/>
                        <a:ext cx="3086100" cy="355600"/>
                      </a:xfrm>
                      <a:prstGeom prst="rect">
                        <a:avLst/>
                      </a:prstGeom>
                    </p:spPr>
                  </p:pic>
                </p:oleObj>
              </mc:Fallback>
            </mc:AlternateContent>
          </a:graphicData>
        </a:graphic>
      </p:graphicFrame>
      <p:graphicFrame>
        <p:nvGraphicFramePr>
          <p:cNvPr id="15" name="Content Placeholder 14"/>
          <p:cNvGraphicFramePr>
            <a:graphicFrameLocks noGrp="1"/>
          </p:cNvGraphicFramePr>
          <p:nvPr>
            <p:ph sz="quarter" idx="18"/>
            <p:extLst/>
          </p:nvPr>
        </p:nvGraphicFramePr>
        <p:xfrm>
          <a:off x="457848" y="4125688"/>
          <a:ext cx="8232776" cy="1889760"/>
        </p:xfrm>
        <a:graphic>
          <a:graphicData uri="http://schemas.openxmlformats.org/drawingml/2006/table">
            <a:tbl>
              <a:tblPr firstRow="1" bandRow="1">
                <a:tableStyleId>{2D5ABB26-0587-4C30-8999-92F81FD0307C}</a:tableStyleId>
              </a:tblPr>
              <a:tblGrid>
                <a:gridCol w="1400449">
                  <a:extLst>
                    <a:ext uri="{9D8B030D-6E8A-4147-A177-3AD203B41FA5}">
                      <a16:colId xmlns:a16="http://schemas.microsoft.com/office/drawing/2014/main" val="1180368301"/>
                    </a:ext>
                  </a:extLst>
                </a:gridCol>
                <a:gridCol w="2715939">
                  <a:extLst>
                    <a:ext uri="{9D8B030D-6E8A-4147-A177-3AD203B41FA5}">
                      <a16:colId xmlns:a16="http://schemas.microsoft.com/office/drawing/2014/main" val="3239653653"/>
                    </a:ext>
                  </a:extLst>
                </a:gridCol>
                <a:gridCol w="1516848">
                  <a:extLst>
                    <a:ext uri="{9D8B030D-6E8A-4147-A177-3AD203B41FA5}">
                      <a16:colId xmlns:a16="http://schemas.microsoft.com/office/drawing/2014/main" val="3088220167"/>
                    </a:ext>
                  </a:extLst>
                </a:gridCol>
                <a:gridCol w="2599540">
                  <a:extLst>
                    <a:ext uri="{9D8B030D-6E8A-4147-A177-3AD203B41FA5}">
                      <a16:colId xmlns:a16="http://schemas.microsoft.com/office/drawing/2014/main" val="3048221434"/>
                    </a:ext>
                  </a:extLst>
                </a:gridCol>
              </a:tblGrid>
              <a:tr h="370840">
                <a:tc>
                  <a:txBody>
                    <a:bodyPr/>
                    <a:lstStyle/>
                    <a:p>
                      <a:r>
                        <a:rPr lang="en-US" sz="1600" b="1" dirty="0">
                          <a:solidFill>
                            <a:schemeClr val="tx1"/>
                          </a:solidFill>
                          <a:latin typeface="+mn-lt"/>
                        </a:rPr>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8754693"/>
                  </a:ext>
                </a:extLst>
              </a:tr>
              <a:tr h="370840">
                <a:tc>
                  <a:txBody>
                    <a:bodyPr/>
                    <a:lstStyle/>
                    <a:p>
                      <a:r>
                        <a:rPr lang="en-US" sz="100" b="1" dirty="0">
                          <a:solidFill>
                            <a:schemeClr val="tx1"/>
                          </a:solidFill>
                          <a:latin typeface="+mn-lt"/>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0" dirty="0">
                          <a:solidFill>
                            <a:schemeClr val="tx1"/>
                          </a:solidFill>
                          <a:latin typeface="+mn-lt"/>
                          <a:cs typeface="Times New Roman" pitchFamily="18" charset="0"/>
                        </a:rPr>
                        <a:t>P sub 1 = 645 </a:t>
                      </a:r>
                      <a:r>
                        <a:rPr lang="en-US" sz="100" b="0" dirty="0" err="1">
                          <a:solidFill>
                            <a:schemeClr val="tx1"/>
                          </a:solidFill>
                          <a:latin typeface="+mn-lt"/>
                          <a:cs typeface="Times New Roman" pitchFamily="18" charset="0"/>
                        </a:rPr>
                        <a:t>Torr</a:t>
                      </a:r>
                      <a:r>
                        <a:rPr lang="en-US" sz="100" b="0" dirty="0">
                          <a:solidFill>
                            <a:schemeClr val="tx1"/>
                          </a:solidFill>
                          <a:latin typeface="+mn-lt"/>
                          <a:cs typeface="Times New Roman" pitchFamily="18" charset="0"/>
                        </a:rPr>
                        <a:t>, T sub 1 = 401 kelvin, P sub 2 = 824 </a:t>
                      </a:r>
                      <a:r>
                        <a:rPr lang="en-US" sz="100" b="0" dirty="0" err="1">
                          <a:solidFill>
                            <a:schemeClr val="tx1"/>
                          </a:solidFill>
                          <a:latin typeface="+mn-lt"/>
                          <a:cs typeface="Times New Roman" pitchFamily="18" charset="0"/>
                        </a:rPr>
                        <a:t>Torr</a:t>
                      </a:r>
                      <a:r>
                        <a:rPr lang="en-US" sz="1600" b="1" dirty="0">
                          <a:solidFill>
                            <a:schemeClr val="tx1"/>
                          </a:solidFill>
                          <a:latin typeface="+mn-lt"/>
                          <a:cs typeface="Times New Roman" pitchFamily="18" charset="0"/>
                        </a:rPr>
                        <a:t> </a:t>
                      </a:r>
                    </a:p>
                    <a:p>
                      <a:endParaRPr lang="en-US" sz="1600" b="1" dirty="0">
                        <a:solidFill>
                          <a:schemeClr val="tx1"/>
                        </a:solidFill>
                        <a:latin typeface="+mn-lt"/>
                        <a:cs typeface="Times New Roman" pitchFamily="18" charset="0"/>
                      </a:endParaRPr>
                    </a:p>
                    <a:p>
                      <a:endParaRPr lang="en-US" sz="1600" b="1" dirty="0">
                        <a:solidFill>
                          <a:schemeClr val="tx1"/>
                        </a:solidFill>
                        <a:latin typeface="+mn-lt"/>
                        <a:cs typeface="Times New Roman" pitchFamily="18" charset="0"/>
                      </a:endParaRPr>
                    </a:p>
                    <a:p>
                      <a:r>
                        <a:rPr lang="en-US" sz="1600" b="1" dirty="0">
                          <a:solidFill>
                            <a:schemeClr val="tx1"/>
                          </a:solidFill>
                          <a:latin typeface="+mn-lt"/>
                          <a:cs typeface="Times New Roman" pitchFamily="18" charset="0"/>
                        </a:rPr>
                        <a:t>Factors that do not change</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V</a:t>
                      </a:r>
                      <a:r>
                        <a:rPr lang="en-US" sz="1600" dirty="0">
                          <a:solidFill>
                            <a:schemeClr val="tx1"/>
                          </a:solidFill>
                          <a:latin typeface="+mn-lt"/>
                          <a:cs typeface="Times New Roman" pitchFamily="18" charset="0"/>
                        </a:rPr>
                        <a:t> and </a:t>
                      </a:r>
                      <a:r>
                        <a:rPr lang="en-US" sz="1600" i="1" dirty="0">
                          <a:solidFill>
                            <a:schemeClr val="tx1"/>
                          </a:solidFill>
                          <a:latin typeface="+mn-lt"/>
                          <a:cs typeface="Times New Roman" pitchFamily="18" charset="0"/>
                        </a:rPr>
                        <a:t>n</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i="1" baseline="0" dirty="0">
                          <a:solidFill>
                            <a:schemeClr val="tx1"/>
                          </a:solidFill>
                          <a:latin typeface="+mn-lt"/>
                          <a:cs typeface="Times New Roman" pitchFamily="18" charset="0"/>
                        </a:rPr>
                        <a:t>T sub 2</a:t>
                      </a:r>
                      <a:r>
                        <a:rPr lang="en-US" sz="1600" i="1" baseline="0" dirty="0">
                          <a:solidFill>
                            <a:schemeClr val="tx1"/>
                          </a:solidFill>
                          <a:latin typeface="+mn-lt"/>
                          <a:cs typeface="Times New Roman" pitchFamily="18" charset="0"/>
                        </a:rPr>
                        <a:t>  </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cs typeface="Times New Roman" pitchFamily="18" charset="0"/>
                        </a:rPr>
                        <a:t>Gay-Lussac’s law </a:t>
                      </a:r>
                      <a:r>
                        <a:rPr lang="en-US" sz="100" dirty="0">
                          <a:solidFill>
                            <a:schemeClr val="tx1"/>
                          </a:solidFill>
                          <a:latin typeface="+mn-lt"/>
                          <a:cs typeface="Times New Roman" pitchFamily="18" charset="0"/>
                        </a:rPr>
                        <a:t>P sub 1 over T sub 1 = P sub 2 over T sub 2.</a:t>
                      </a:r>
                      <a:r>
                        <a:rPr lang="en-US" sz="1600" dirty="0">
                          <a:solidFill>
                            <a:schemeClr val="tx1"/>
                          </a:solidFill>
                          <a:latin typeface="+mn-lt"/>
                          <a:cs typeface="Times New Roman" pitchFamily="18" charset="0"/>
                        </a:rPr>
                        <a:t> </a:t>
                      </a:r>
                      <a:endParaRPr lang="en-US" sz="1600" b="1" dirty="0">
                        <a:solidFill>
                          <a:schemeClr val="tx1"/>
                        </a:solidFill>
                        <a:latin typeface="+mn-lt"/>
                        <a:cs typeface="Times New Roman" pitchFamily="18" charset="0"/>
                      </a:endParaRPr>
                    </a:p>
                    <a:p>
                      <a:endParaRPr lang="en-US" sz="1600" b="1" dirty="0">
                        <a:solidFill>
                          <a:schemeClr val="tx1"/>
                        </a:solidFill>
                        <a:latin typeface="+mn-lt"/>
                        <a:cs typeface="Times New Roman" pitchFamily="18" charset="0"/>
                      </a:endParaRPr>
                    </a:p>
                    <a:p>
                      <a:r>
                        <a:rPr lang="en-US" sz="1600" b="1" dirty="0">
                          <a:solidFill>
                            <a:schemeClr val="tx1"/>
                          </a:solidFill>
                          <a:latin typeface="+mn-lt"/>
                          <a:cs typeface="Times New Roman" pitchFamily="18" charset="0"/>
                        </a:rPr>
                        <a:t>Predict:</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P</a:t>
                      </a:r>
                      <a:r>
                        <a:rPr lang="en-US" sz="1600" dirty="0">
                          <a:solidFill>
                            <a:schemeClr val="tx1"/>
                          </a:solidFill>
                          <a:latin typeface="+mn-lt"/>
                          <a:cs typeface="Times New Roman" pitchFamily="18" charset="0"/>
                        </a:rPr>
                        <a:t> increases, </a:t>
                      </a:r>
                      <a:r>
                        <a:rPr lang="en-US" sz="1600" i="1" dirty="0">
                          <a:solidFill>
                            <a:schemeClr val="tx1"/>
                          </a:solidFill>
                          <a:latin typeface="+mn-lt"/>
                          <a:cs typeface="Times New Roman" pitchFamily="18" charset="0"/>
                        </a:rPr>
                        <a:t>T</a:t>
                      </a:r>
                      <a:r>
                        <a:rPr lang="en-US" sz="1600" dirty="0">
                          <a:solidFill>
                            <a:schemeClr val="tx1"/>
                          </a:solidFill>
                          <a:latin typeface="+mn-lt"/>
                          <a:cs typeface="Times New Roman" pitchFamily="18" charset="0"/>
                        </a:rPr>
                        <a:t> increases</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0925227"/>
                  </a:ext>
                </a:extLst>
              </a:tr>
            </a:tbl>
          </a:graphicData>
        </a:graphic>
      </p:graphicFrame>
      <p:graphicFrame>
        <p:nvGraphicFramePr>
          <p:cNvPr id="16" name="Object 15">
            <a:extLst>
              <a:ext uri="{C183D7F6-B498-43B3-948B-1728B52AA6E4}">
                <adec:decorative xmlns:adec="http://schemas.microsoft.com/office/drawing/2017/decorative" val="1"/>
              </a:ext>
            </a:extLst>
          </p:cNvPr>
          <p:cNvGraphicFramePr>
            <a:graphicFrameLocks noChangeAspect="1"/>
          </p:cNvGraphicFramePr>
          <p:nvPr>
            <p:extLst/>
          </p:nvPr>
        </p:nvGraphicFramePr>
        <p:xfrm>
          <a:off x="1873693" y="4735750"/>
          <a:ext cx="1257300" cy="279400"/>
        </p:xfrm>
        <a:graphic>
          <a:graphicData uri="http://schemas.openxmlformats.org/presentationml/2006/ole">
            <mc:AlternateContent xmlns:mc="http://schemas.openxmlformats.org/markup-compatibility/2006">
              <mc:Choice xmlns:v="urn:schemas-microsoft-com:vml" Requires="v">
                <p:oleObj spid="_x0000_s36903" name="Equation" r:id="rId7" imgW="1257120" imgH="279360" progId="Equation.DSMT4">
                  <p:embed/>
                </p:oleObj>
              </mc:Choice>
              <mc:Fallback>
                <p:oleObj name="Equation" r:id="rId7" imgW="1257120" imgH="279360" progId="Equation.DSMT4">
                  <p:embed/>
                  <p:pic>
                    <p:nvPicPr>
                      <p:cNvPr id="16" name="Object 15">
                        <a:extLst>
                          <a:ext uri="{C183D7F6-B498-43B3-948B-1728B52AA6E4}">
                            <adec:decorative xmlns:adec="http://schemas.microsoft.com/office/drawing/2017/decorative" val="1"/>
                          </a:ext>
                        </a:extLst>
                      </p:cNvPr>
                      <p:cNvPicPr/>
                      <p:nvPr/>
                    </p:nvPicPr>
                    <p:blipFill>
                      <a:blip r:embed="rId8"/>
                      <a:stretch>
                        <a:fillRect/>
                      </a:stretch>
                    </p:blipFill>
                    <p:spPr>
                      <a:xfrm>
                        <a:off x="1873693" y="4735750"/>
                        <a:ext cx="1257300" cy="279400"/>
                      </a:xfrm>
                      <a:prstGeom prst="rect">
                        <a:avLst/>
                      </a:prstGeom>
                      <a:solidFill>
                        <a:schemeClr val="bg1"/>
                      </a:solidFill>
                    </p:spPr>
                  </p:pic>
                </p:oleObj>
              </mc:Fallback>
            </mc:AlternateContent>
          </a:graphicData>
        </a:graphic>
      </p:graphicFrame>
      <p:graphicFrame>
        <p:nvGraphicFramePr>
          <p:cNvPr id="17" name="Object 16">
            <a:extLst>
              <a:ext uri="{C183D7F6-B498-43B3-948B-1728B52AA6E4}">
                <adec:decorative xmlns:adec="http://schemas.microsoft.com/office/drawing/2017/decorative" val="1"/>
              </a:ext>
            </a:extLst>
          </p:cNvPr>
          <p:cNvGraphicFramePr>
            <a:graphicFrameLocks noChangeAspect="1"/>
          </p:cNvGraphicFramePr>
          <p:nvPr>
            <p:extLst/>
          </p:nvPr>
        </p:nvGraphicFramePr>
        <p:xfrm>
          <a:off x="3389875" y="4743349"/>
          <a:ext cx="965200" cy="279400"/>
        </p:xfrm>
        <a:graphic>
          <a:graphicData uri="http://schemas.openxmlformats.org/presentationml/2006/ole">
            <mc:AlternateContent xmlns:mc="http://schemas.openxmlformats.org/markup-compatibility/2006">
              <mc:Choice xmlns:v="urn:schemas-microsoft-com:vml" Requires="v">
                <p:oleObj spid="_x0000_s36904" name="Equation" r:id="rId9" imgW="965160" imgH="279360" progId="Equation.DSMT4">
                  <p:embed/>
                </p:oleObj>
              </mc:Choice>
              <mc:Fallback>
                <p:oleObj name="Equation" r:id="rId9" imgW="965160" imgH="279360" progId="Equation.DSMT4">
                  <p:embed/>
                  <p:pic>
                    <p:nvPicPr>
                      <p:cNvPr id="17" name="Object 16">
                        <a:extLst>
                          <a:ext uri="{C183D7F6-B498-43B3-948B-1728B52AA6E4}">
                            <adec:decorative xmlns:adec="http://schemas.microsoft.com/office/drawing/2017/decorative" val="1"/>
                          </a:ext>
                        </a:extLst>
                      </p:cNvPr>
                      <p:cNvPicPr/>
                      <p:nvPr/>
                    </p:nvPicPr>
                    <p:blipFill>
                      <a:blip r:embed="rId10"/>
                      <a:stretch>
                        <a:fillRect/>
                      </a:stretch>
                    </p:blipFill>
                    <p:spPr>
                      <a:xfrm>
                        <a:off x="3389875" y="4743349"/>
                        <a:ext cx="965200" cy="279400"/>
                      </a:xfrm>
                      <a:prstGeom prst="rect">
                        <a:avLst/>
                      </a:prstGeom>
                      <a:solidFill>
                        <a:schemeClr val="bg1"/>
                      </a:solidFill>
                    </p:spPr>
                  </p:pic>
                </p:oleObj>
              </mc:Fallback>
            </mc:AlternateContent>
          </a:graphicData>
        </a:graphic>
      </p:graphicFrame>
      <p:graphicFrame>
        <p:nvGraphicFramePr>
          <p:cNvPr id="18" name="Object 17">
            <a:extLst>
              <a:ext uri="{C183D7F6-B498-43B3-948B-1728B52AA6E4}">
                <adec:decorative xmlns:adec="http://schemas.microsoft.com/office/drawing/2017/decorative" val="1"/>
              </a:ext>
            </a:extLst>
          </p:cNvPr>
          <p:cNvGraphicFramePr>
            <a:graphicFrameLocks noChangeAspect="1"/>
          </p:cNvGraphicFramePr>
          <p:nvPr>
            <p:extLst/>
          </p:nvPr>
        </p:nvGraphicFramePr>
        <p:xfrm>
          <a:off x="1901141" y="5072273"/>
          <a:ext cx="1244600" cy="279400"/>
        </p:xfrm>
        <a:graphic>
          <a:graphicData uri="http://schemas.openxmlformats.org/presentationml/2006/ole">
            <mc:AlternateContent xmlns:mc="http://schemas.openxmlformats.org/markup-compatibility/2006">
              <mc:Choice xmlns:v="urn:schemas-microsoft-com:vml" Requires="v">
                <p:oleObj spid="_x0000_s36905" name="Equation" r:id="rId11" imgW="1244520" imgH="279360" progId="Equation.DSMT4">
                  <p:embed/>
                </p:oleObj>
              </mc:Choice>
              <mc:Fallback>
                <p:oleObj name="Equation" r:id="rId11" imgW="1244520" imgH="279360" progId="Equation.DSMT4">
                  <p:embed/>
                  <p:pic>
                    <p:nvPicPr>
                      <p:cNvPr id="18" name="Object 17">
                        <a:extLst>
                          <a:ext uri="{C183D7F6-B498-43B3-948B-1728B52AA6E4}">
                            <adec:decorative xmlns:adec="http://schemas.microsoft.com/office/drawing/2017/decorative" val="1"/>
                          </a:ext>
                        </a:extLst>
                      </p:cNvPr>
                      <p:cNvPicPr/>
                      <p:nvPr/>
                    </p:nvPicPr>
                    <p:blipFill>
                      <a:blip r:embed="rId12"/>
                      <a:stretch>
                        <a:fillRect/>
                      </a:stretch>
                    </p:blipFill>
                    <p:spPr>
                      <a:xfrm>
                        <a:off x="1901141" y="5072273"/>
                        <a:ext cx="1244600" cy="279400"/>
                      </a:xfrm>
                      <a:prstGeom prst="rect">
                        <a:avLst/>
                      </a:prstGeom>
                      <a:solidFill>
                        <a:schemeClr val="bg1"/>
                      </a:solidFill>
                    </p:spPr>
                  </p:pic>
                </p:oleObj>
              </mc:Fallback>
            </mc:AlternateContent>
          </a:graphicData>
        </a:graphic>
      </p:graphicFrame>
      <p:graphicFrame>
        <p:nvGraphicFramePr>
          <p:cNvPr id="19" name="Object 18">
            <a:extLst>
              <a:ext uri="{C183D7F6-B498-43B3-948B-1728B52AA6E4}">
                <adec:decorative xmlns:adec="http://schemas.microsoft.com/office/drawing/2017/decorative" val="1"/>
              </a:ext>
            </a:extLst>
          </p:cNvPr>
          <p:cNvGraphicFramePr>
            <a:graphicFrameLocks noChangeAspect="1"/>
          </p:cNvGraphicFramePr>
          <p:nvPr>
            <p:extLst/>
          </p:nvPr>
        </p:nvGraphicFramePr>
        <p:xfrm>
          <a:off x="5214987" y="4743349"/>
          <a:ext cx="241300" cy="279400"/>
        </p:xfrm>
        <a:graphic>
          <a:graphicData uri="http://schemas.openxmlformats.org/presentationml/2006/ole">
            <mc:AlternateContent xmlns:mc="http://schemas.openxmlformats.org/markup-compatibility/2006">
              <mc:Choice xmlns:v="urn:schemas-microsoft-com:vml" Requires="v">
                <p:oleObj spid="_x0000_s36906" name="Equation" r:id="rId13" imgW="241200" imgH="279360" progId="Equation.DSMT4">
                  <p:embed/>
                </p:oleObj>
              </mc:Choice>
              <mc:Fallback>
                <p:oleObj name="Equation" r:id="rId13" imgW="241200" imgH="279360" progId="Equation.DSMT4">
                  <p:embed/>
                  <p:pic>
                    <p:nvPicPr>
                      <p:cNvPr id="19" name="Object 18">
                        <a:extLst>
                          <a:ext uri="{C183D7F6-B498-43B3-948B-1728B52AA6E4}">
                            <adec:decorative xmlns:adec="http://schemas.microsoft.com/office/drawing/2017/decorative" val="1"/>
                          </a:ext>
                        </a:extLst>
                      </p:cNvPr>
                      <p:cNvPicPr/>
                      <p:nvPr/>
                    </p:nvPicPr>
                    <p:blipFill>
                      <a:blip r:embed="rId14"/>
                      <a:stretch>
                        <a:fillRect/>
                      </a:stretch>
                    </p:blipFill>
                    <p:spPr>
                      <a:xfrm>
                        <a:off x="5214987" y="4743349"/>
                        <a:ext cx="241300" cy="279400"/>
                      </a:xfrm>
                      <a:prstGeom prst="rect">
                        <a:avLst/>
                      </a:prstGeom>
                      <a:solidFill>
                        <a:schemeClr val="bg1"/>
                      </a:solidFill>
                    </p:spPr>
                  </p:pic>
                </p:oleObj>
              </mc:Fallback>
            </mc:AlternateContent>
          </a:graphicData>
        </a:graphic>
      </p:graphicFrame>
      <p:graphicFrame>
        <p:nvGraphicFramePr>
          <p:cNvPr id="20" name="Object 19">
            <a:extLst>
              <a:ext uri="{C183D7F6-B498-43B3-948B-1728B52AA6E4}">
                <adec:decorative xmlns:adec="http://schemas.microsoft.com/office/drawing/2017/decorative" val="1"/>
              </a:ext>
            </a:extLst>
          </p:cNvPr>
          <p:cNvGraphicFramePr>
            <a:graphicFrameLocks noChangeAspect="1"/>
          </p:cNvGraphicFramePr>
          <p:nvPr>
            <p:extLst/>
          </p:nvPr>
        </p:nvGraphicFramePr>
        <p:xfrm>
          <a:off x="7842513" y="4723224"/>
          <a:ext cx="635000" cy="495300"/>
        </p:xfrm>
        <a:graphic>
          <a:graphicData uri="http://schemas.openxmlformats.org/presentationml/2006/ole">
            <mc:AlternateContent xmlns:mc="http://schemas.openxmlformats.org/markup-compatibility/2006">
              <mc:Choice xmlns:v="urn:schemas-microsoft-com:vml" Requires="v">
                <p:oleObj spid="_x0000_s36907" name="Equation" r:id="rId15" imgW="634680" imgH="495000" progId="Equation.DSMT4">
                  <p:embed/>
                </p:oleObj>
              </mc:Choice>
              <mc:Fallback>
                <p:oleObj name="Equation" r:id="rId15" imgW="634680" imgH="495000" progId="Equation.DSMT4">
                  <p:embed/>
                  <p:pic>
                    <p:nvPicPr>
                      <p:cNvPr id="20" name="Object 19">
                        <a:extLst>
                          <a:ext uri="{C183D7F6-B498-43B3-948B-1728B52AA6E4}">
                            <adec:decorative xmlns:adec="http://schemas.microsoft.com/office/drawing/2017/decorative" val="1"/>
                          </a:ext>
                        </a:extLst>
                      </p:cNvPr>
                      <p:cNvPicPr/>
                      <p:nvPr/>
                    </p:nvPicPr>
                    <p:blipFill>
                      <a:blip r:embed="rId16"/>
                      <a:stretch>
                        <a:fillRect/>
                      </a:stretch>
                    </p:blipFill>
                    <p:spPr>
                      <a:xfrm>
                        <a:off x="7842513" y="4723224"/>
                        <a:ext cx="635000" cy="495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5014844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2 </a:t>
            </a:r>
            <a:r>
              <a:rPr lang="en-IN" sz="2000" b="0" dirty="0"/>
              <a:t>(2 of 2)</a:t>
            </a:r>
          </a:p>
        </p:txBody>
      </p:sp>
      <p:sp>
        <p:nvSpPr>
          <p:cNvPr id="5" name="Content Placeholder 4"/>
          <p:cNvSpPr>
            <a:spLocks noGrp="1"/>
          </p:cNvSpPr>
          <p:nvPr>
            <p:ph sz="quarter" idx="14"/>
          </p:nvPr>
        </p:nvSpPr>
        <p:spPr>
          <a:xfrm>
            <a:off x="457200" y="1549406"/>
            <a:ext cx="4955458" cy="434644"/>
          </a:xfrm>
        </p:spPr>
        <p:txBody>
          <a:bodyPr/>
          <a:lstStyle/>
          <a:p>
            <a:pPr marL="432" indent="0">
              <a:buNone/>
            </a:pPr>
            <a:r>
              <a:rPr lang="en-IN" sz="2400" dirty="0"/>
              <a:t>A gas has a pressure of 645 </a:t>
            </a:r>
            <a:r>
              <a:rPr lang="en-IN" sz="2400" dirty="0" err="1"/>
              <a:t>Torr</a:t>
            </a:r>
            <a:r>
              <a:rPr lang="en-IN" sz="2400" dirty="0"/>
              <a:t> at</a:t>
            </a:r>
          </a:p>
        </p:txBody>
      </p:sp>
      <p:graphicFrame>
        <p:nvGraphicFramePr>
          <p:cNvPr id="2" name="Object 1" descr="128 degrees Celsius&#10;"/>
          <p:cNvGraphicFramePr>
            <a:graphicFrameLocks noChangeAspect="1"/>
          </p:cNvGraphicFramePr>
          <p:nvPr>
            <p:extLst/>
          </p:nvPr>
        </p:nvGraphicFramePr>
        <p:xfrm>
          <a:off x="5484813" y="1543050"/>
          <a:ext cx="914400" cy="342900"/>
        </p:xfrm>
        <a:graphic>
          <a:graphicData uri="http://schemas.openxmlformats.org/presentationml/2006/ole">
            <mc:AlternateContent xmlns:mc="http://schemas.openxmlformats.org/markup-compatibility/2006">
              <mc:Choice xmlns:v="urn:schemas-microsoft-com:vml" Requires="v">
                <p:oleObj spid="_x0000_s37915" name="Equation" r:id="rId3" imgW="914400" imgH="342720" progId="Equation.DSMT4">
                  <p:embed/>
                </p:oleObj>
              </mc:Choice>
              <mc:Fallback>
                <p:oleObj name="Equation" r:id="rId3" imgW="914400" imgH="342720" progId="Equation.DSMT4">
                  <p:embed/>
                  <p:pic>
                    <p:nvPicPr>
                      <p:cNvPr id="2" name="Object 1" descr="128 degrees Celsius&#10;"/>
                      <p:cNvPicPr/>
                      <p:nvPr/>
                    </p:nvPicPr>
                    <p:blipFill>
                      <a:blip r:embed="rId4"/>
                      <a:stretch>
                        <a:fillRect/>
                      </a:stretch>
                    </p:blipFill>
                    <p:spPr>
                      <a:xfrm>
                        <a:off x="5484813" y="1543050"/>
                        <a:ext cx="914400" cy="342900"/>
                      </a:xfrm>
                      <a:prstGeom prst="rect">
                        <a:avLst/>
                      </a:prstGeom>
                    </p:spPr>
                  </p:pic>
                </p:oleObj>
              </mc:Fallback>
            </mc:AlternateContent>
          </a:graphicData>
        </a:graphic>
      </p:graphicFrame>
      <p:sp>
        <p:nvSpPr>
          <p:cNvPr id="6" name="Content Placeholder 5"/>
          <p:cNvSpPr>
            <a:spLocks noGrp="1"/>
          </p:cNvSpPr>
          <p:nvPr>
            <p:ph sz="quarter" idx="15"/>
          </p:nvPr>
        </p:nvSpPr>
        <p:spPr>
          <a:xfrm>
            <a:off x="6471368" y="1549406"/>
            <a:ext cx="1654347" cy="382826"/>
          </a:xfrm>
        </p:spPr>
        <p:txBody>
          <a:bodyPr/>
          <a:lstStyle/>
          <a:p>
            <a:pPr marL="432" indent="0">
              <a:buNone/>
            </a:pPr>
            <a:r>
              <a:rPr lang="en-IN" sz="2400" dirty="0"/>
              <a:t>What is the</a:t>
            </a:r>
          </a:p>
        </p:txBody>
      </p:sp>
      <p:sp>
        <p:nvSpPr>
          <p:cNvPr id="7" name="Content Placeholder 6"/>
          <p:cNvSpPr>
            <a:spLocks noGrp="1"/>
          </p:cNvSpPr>
          <p:nvPr>
            <p:ph sz="quarter" idx="16"/>
          </p:nvPr>
        </p:nvSpPr>
        <p:spPr>
          <a:xfrm>
            <a:off x="457200" y="2045783"/>
            <a:ext cx="8232776" cy="844902"/>
          </a:xfrm>
        </p:spPr>
        <p:txBody>
          <a:bodyPr/>
          <a:lstStyle/>
          <a:p>
            <a:pPr marL="432" indent="0">
              <a:buNone/>
            </a:pPr>
            <a:r>
              <a:rPr lang="en-IN" sz="2400" dirty="0"/>
              <a:t>temperature in degrees Celsius if the pressure increases to 824 </a:t>
            </a:r>
            <a:r>
              <a:rPr lang="en-IN" sz="2400" dirty="0" err="1"/>
              <a:t>Torr</a:t>
            </a:r>
            <a:r>
              <a:rPr lang="en-IN" sz="2400" dirty="0"/>
              <a:t>? (</a:t>
            </a:r>
            <a:r>
              <a:rPr lang="en-IN" sz="2400" i="1" dirty="0"/>
              <a:t>V</a:t>
            </a:r>
            <a:r>
              <a:rPr lang="en-IN" sz="2400" dirty="0"/>
              <a:t> and </a:t>
            </a:r>
            <a:r>
              <a:rPr lang="en-IN" sz="2400" i="1" dirty="0"/>
              <a:t>n</a:t>
            </a:r>
            <a:r>
              <a:rPr lang="en-IN" sz="2400" dirty="0"/>
              <a:t> remain constant.)</a:t>
            </a:r>
          </a:p>
        </p:txBody>
      </p:sp>
      <p:sp>
        <p:nvSpPr>
          <p:cNvPr id="8" name="Content Placeholder 7"/>
          <p:cNvSpPr>
            <a:spLocks noGrp="1"/>
          </p:cNvSpPr>
          <p:nvPr>
            <p:ph sz="quarter" idx="17"/>
          </p:nvPr>
        </p:nvSpPr>
        <p:spPr>
          <a:xfrm>
            <a:off x="457848" y="2959992"/>
            <a:ext cx="7270307" cy="446887"/>
          </a:xfrm>
        </p:spPr>
        <p:txBody>
          <a:bodyPr/>
          <a:lstStyle/>
          <a:p>
            <a:pPr marL="432" indent="0">
              <a:buNone/>
            </a:pPr>
            <a:r>
              <a:rPr lang="en-IN" sz="2400" b="1" dirty="0"/>
              <a:t>STEP 2 Rearrange to solve for unknown quantity,</a:t>
            </a:r>
          </a:p>
        </p:txBody>
      </p:sp>
      <p:graphicFrame>
        <p:nvGraphicFramePr>
          <p:cNvPr id="9" name="Object 8" descr="T sub 2"/>
          <p:cNvGraphicFramePr>
            <a:graphicFrameLocks noChangeAspect="1"/>
          </p:cNvGraphicFramePr>
          <p:nvPr>
            <p:extLst/>
          </p:nvPr>
        </p:nvGraphicFramePr>
        <p:xfrm>
          <a:off x="7845903" y="2988472"/>
          <a:ext cx="368300" cy="381000"/>
        </p:xfrm>
        <a:graphic>
          <a:graphicData uri="http://schemas.openxmlformats.org/presentationml/2006/ole">
            <mc:AlternateContent xmlns:mc="http://schemas.openxmlformats.org/markup-compatibility/2006">
              <mc:Choice xmlns:v="urn:schemas-microsoft-com:vml" Requires="v">
                <p:oleObj spid="_x0000_s37916" name="Equation" r:id="rId5" imgW="368280" imgH="380880" progId="Equation.DSMT4">
                  <p:embed/>
                </p:oleObj>
              </mc:Choice>
              <mc:Fallback>
                <p:oleObj name="Equation" r:id="rId5" imgW="368280" imgH="380880" progId="Equation.DSMT4">
                  <p:embed/>
                  <p:pic>
                    <p:nvPicPr>
                      <p:cNvPr id="9" name="Object 8" descr="T sub 2"/>
                      <p:cNvPicPr/>
                      <p:nvPr/>
                    </p:nvPicPr>
                    <p:blipFill>
                      <a:blip r:embed="rId6"/>
                      <a:stretch>
                        <a:fillRect/>
                      </a:stretch>
                    </p:blipFill>
                    <p:spPr>
                      <a:xfrm>
                        <a:off x="7845903" y="2988472"/>
                        <a:ext cx="368300" cy="381000"/>
                      </a:xfrm>
                      <a:prstGeom prst="rect">
                        <a:avLst/>
                      </a:prstGeom>
                    </p:spPr>
                  </p:pic>
                </p:oleObj>
              </mc:Fallback>
            </mc:AlternateContent>
          </a:graphicData>
        </a:graphic>
      </p:graphicFrame>
      <p:sp>
        <p:nvSpPr>
          <p:cNvPr id="10" name="Content Placeholder 9"/>
          <p:cNvSpPr>
            <a:spLocks noGrp="1"/>
          </p:cNvSpPr>
          <p:nvPr>
            <p:ph sz="quarter" idx="19"/>
          </p:nvPr>
        </p:nvSpPr>
        <p:spPr>
          <a:xfrm>
            <a:off x="1604921" y="3446691"/>
            <a:ext cx="3807737" cy="400576"/>
          </a:xfrm>
        </p:spPr>
        <p:txBody>
          <a:bodyPr/>
          <a:lstStyle/>
          <a:p>
            <a:pPr marL="0" indent="0">
              <a:buNone/>
            </a:pPr>
            <a:r>
              <a:rPr lang="en-IN" sz="2400" dirty="0"/>
              <a:t>Solve Gay-Lussac’s law for</a:t>
            </a:r>
          </a:p>
        </p:txBody>
      </p:sp>
      <p:graphicFrame>
        <p:nvGraphicFramePr>
          <p:cNvPr id="22" name="Object 21" descr="T sub 2"/>
          <p:cNvGraphicFramePr>
            <a:graphicFrameLocks noChangeAspect="1"/>
          </p:cNvGraphicFramePr>
          <p:nvPr>
            <p:extLst/>
          </p:nvPr>
        </p:nvGraphicFramePr>
        <p:xfrm>
          <a:off x="5547417" y="3476338"/>
          <a:ext cx="431800" cy="381000"/>
        </p:xfrm>
        <a:graphic>
          <a:graphicData uri="http://schemas.openxmlformats.org/presentationml/2006/ole">
            <mc:AlternateContent xmlns:mc="http://schemas.openxmlformats.org/markup-compatibility/2006">
              <mc:Choice xmlns:v="urn:schemas-microsoft-com:vml" Requires="v">
                <p:oleObj spid="_x0000_s37917" name="Equation" r:id="rId7" imgW="431640" imgH="380880" progId="Equation.DSMT4">
                  <p:embed/>
                </p:oleObj>
              </mc:Choice>
              <mc:Fallback>
                <p:oleObj name="Equation" r:id="rId7" imgW="431640" imgH="380880" progId="Equation.DSMT4">
                  <p:embed/>
                  <p:pic>
                    <p:nvPicPr>
                      <p:cNvPr id="22" name="Object 21" descr="T sub 2"/>
                      <p:cNvPicPr/>
                      <p:nvPr/>
                    </p:nvPicPr>
                    <p:blipFill>
                      <a:blip r:embed="rId8"/>
                      <a:stretch>
                        <a:fillRect/>
                      </a:stretch>
                    </p:blipFill>
                    <p:spPr>
                      <a:xfrm>
                        <a:off x="5547417" y="3476338"/>
                        <a:ext cx="431800" cy="381000"/>
                      </a:xfrm>
                      <a:prstGeom prst="rect">
                        <a:avLst/>
                      </a:prstGeom>
                    </p:spPr>
                  </p:pic>
                </p:oleObj>
              </mc:Fallback>
            </mc:AlternateContent>
          </a:graphicData>
        </a:graphic>
      </p:graphicFrame>
      <p:graphicFrame>
        <p:nvGraphicFramePr>
          <p:cNvPr id="23" name="Object 22" descr="First. P sub 1 over T sub 1 = P sub 2 over T sub 2. Second. T sub 2 = T sub 1 times start fraction P sub 2 over P sub 1 end fraction."/>
          <p:cNvGraphicFramePr>
            <a:graphicFrameLocks noChangeAspect="1"/>
          </p:cNvGraphicFramePr>
          <p:nvPr>
            <p:extLst/>
          </p:nvPr>
        </p:nvGraphicFramePr>
        <p:xfrm>
          <a:off x="2105537" y="3960819"/>
          <a:ext cx="2984500" cy="825500"/>
        </p:xfrm>
        <a:graphic>
          <a:graphicData uri="http://schemas.openxmlformats.org/presentationml/2006/ole">
            <mc:AlternateContent xmlns:mc="http://schemas.openxmlformats.org/markup-compatibility/2006">
              <mc:Choice xmlns:v="urn:schemas-microsoft-com:vml" Requires="v">
                <p:oleObj spid="_x0000_s37918" name="Equation" r:id="rId9" imgW="2984400" imgH="825480" progId="Equation.DSMT4">
                  <p:embed/>
                </p:oleObj>
              </mc:Choice>
              <mc:Fallback>
                <p:oleObj name="Equation" r:id="rId9" imgW="2984400" imgH="825480" progId="Equation.DSMT4">
                  <p:embed/>
                  <p:pic>
                    <p:nvPicPr>
                      <p:cNvPr id="23" name="Object 22" descr="First. P sub 1 over T sub 1 = P sub 2 over T sub 2. Second. T sub 2 = T sub 1 times start fraction P sub 2 over P sub 1 end fraction."/>
                      <p:cNvPicPr/>
                      <p:nvPr/>
                    </p:nvPicPr>
                    <p:blipFill>
                      <a:blip r:embed="rId10"/>
                      <a:stretch>
                        <a:fillRect/>
                      </a:stretch>
                    </p:blipFill>
                    <p:spPr>
                      <a:xfrm>
                        <a:off x="2105537" y="3960819"/>
                        <a:ext cx="2984500" cy="825500"/>
                      </a:xfrm>
                      <a:prstGeom prst="rect">
                        <a:avLst/>
                      </a:prstGeom>
                    </p:spPr>
                  </p:pic>
                </p:oleObj>
              </mc:Fallback>
            </mc:AlternateContent>
          </a:graphicData>
        </a:graphic>
      </p:graphicFrame>
      <p:sp>
        <p:nvSpPr>
          <p:cNvPr id="11" name="Content Placeholder 10"/>
          <p:cNvSpPr>
            <a:spLocks noGrp="1"/>
          </p:cNvSpPr>
          <p:nvPr>
            <p:ph sz="quarter" idx="20"/>
          </p:nvPr>
        </p:nvSpPr>
        <p:spPr>
          <a:xfrm>
            <a:off x="457848" y="4872692"/>
            <a:ext cx="8228952" cy="757111"/>
          </a:xfrm>
        </p:spPr>
        <p:txBody>
          <a:bodyPr/>
          <a:lstStyle/>
          <a:p>
            <a:pPr marL="1165225" indent="-1165225">
              <a:buNone/>
            </a:pPr>
            <a:r>
              <a:rPr lang="en-IN" sz="2400" b="1" dirty="0"/>
              <a:t>STEP 3 Substitute values into the gas law equation and calculate.</a:t>
            </a:r>
          </a:p>
        </p:txBody>
      </p:sp>
      <p:graphicFrame>
        <p:nvGraphicFramePr>
          <p:cNvPr id="24" name="Object 23" descr="First. T sub 2 = 401 Kelvin times start fraction 824 torr over 645 torr end fraction, with torr cancelled, = 512 Kelvin. Second. 512 Kelvin minus 273 = 239 degrees Celsius."/>
          <p:cNvGraphicFramePr>
            <a:graphicFrameLocks noChangeAspect="1"/>
          </p:cNvGraphicFramePr>
          <p:nvPr>
            <p:extLst/>
          </p:nvPr>
        </p:nvGraphicFramePr>
        <p:xfrm>
          <a:off x="1229203" y="5667210"/>
          <a:ext cx="6616700" cy="787400"/>
        </p:xfrm>
        <a:graphic>
          <a:graphicData uri="http://schemas.openxmlformats.org/presentationml/2006/ole">
            <mc:AlternateContent xmlns:mc="http://schemas.openxmlformats.org/markup-compatibility/2006">
              <mc:Choice xmlns:v="urn:schemas-microsoft-com:vml" Requires="v">
                <p:oleObj spid="_x0000_s37919" name="Equation" r:id="rId11" imgW="6616440" imgH="787320" progId="Equation.DSMT4">
                  <p:embed/>
                </p:oleObj>
              </mc:Choice>
              <mc:Fallback>
                <p:oleObj name="Equation" r:id="rId11" imgW="6616440" imgH="787320" progId="Equation.DSMT4">
                  <p:embed/>
                  <p:pic>
                    <p:nvPicPr>
                      <p:cNvPr id="24" name="Object 23" descr="First. T sub 2 = 401 Kelvin times start fraction 824 torr over 645 torr end fraction, with torr cancelled, = 512 Kelvin. Second. 512 Kelvin minus 273 = 239 degrees Celsius."/>
                      <p:cNvPicPr/>
                      <p:nvPr/>
                    </p:nvPicPr>
                    <p:blipFill>
                      <a:blip r:embed="rId12"/>
                      <a:stretch>
                        <a:fillRect/>
                      </a:stretch>
                    </p:blipFill>
                    <p:spPr>
                      <a:xfrm>
                        <a:off x="1229203" y="5667210"/>
                        <a:ext cx="6616700" cy="787400"/>
                      </a:xfrm>
                      <a:prstGeom prst="rect">
                        <a:avLst/>
                      </a:prstGeom>
                    </p:spPr>
                  </p:pic>
                </p:oleObj>
              </mc:Fallback>
            </mc:AlternateContent>
          </a:graphicData>
        </a:graphic>
      </p:graphicFrame>
    </p:spTree>
    <p:extLst>
      <p:ext uri="{BB962C8B-B14F-4D97-AF65-F5344CB8AC3E}">
        <p14:creationId xmlns:p14="http://schemas.microsoft.com/office/powerpoint/2010/main" val="12542258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E9776-2E56-458E-814B-1E3DAF629A7D}"/>
              </a:ext>
            </a:extLst>
          </p:cNvPr>
          <p:cNvSpPr>
            <a:spLocks noGrp="1"/>
          </p:cNvSpPr>
          <p:nvPr>
            <p:ph type="title"/>
          </p:nvPr>
        </p:nvSpPr>
        <p:spPr/>
        <p:txBody>
          <a:bodyPr/>
          <a:lstStyle/>
          <a:p>
            <a:r>
              <a:rPr lang="en-US" dirty="0"/>
              <a:t>Learning Check 3</a:t>
            </a:r>
          </a:p>
        </p:txBody>
      </p:sp>
      <p:sp>
        <p:nvSpPr>
          <p:cNvPr id="3" name="Content Placeholder 2">
            <a:extLst>
              <a:ext uri="{FF2B5EF4-FFF2-40B4-BE49-F238E27FC236}">
                <a16:creationId xmlns:a16="http://schemas.microsoft.com/office/drawing/2014/main" id="{CF6B6CE1-A3D9-4DC9-9EF1-4AD527F63CC7}"/>
              </a:ext>
            </a:extLst>
          </p:cNvPr>
          <p:cNvSpPr>
            <a:spLocks noGrp="1"/>
          </p:cNvSpPr>
          <p:nvPr>
            <p:ph sz="quarter" idx="13"/>
          </p:nvPr>
        </p:nvSpPr>
        <p:spPr/>
        <p:txBody>
          <a:bodyPr/>
          <a:lstStyle/>
          <a:p>
            <a:pPr marL="432" indent="0">
              <a:buNone/>
            </a:pPr>
            <a:r>
              <a:rPr lang="en-US" dirty="0"/>
              <a:t>Explain why water boils at a lower temperature in the mountains than at sea level.</a:t>
            </a:r>
          </a:p>
        </p:txBody>
      </p:sp>
    </p:spTree>
    <p:extLst>
      <p:ext uri="{BB962C8B-B14F-4D97-AF65-F5344CB8AC3E}">
        <p14:creationId xmlns:p14="http://schemas.microsoft.com/office/powerpoint/2010/main" val="1816567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50A60-92A1-410D-9734-53287EDA8B4F}"/>
              </a:ext>
            </a:extLst>
          </p:cNvPr>
          <p:cNvSpPr>
            <a:spLocks noGrp="1"/>
          </p:cNvSpPr>
          <p:nvPr>
            <p:ph type="title"/>
          </p:nvPr>
        </p:nvSpPr>
        <p:spPr/>
        <p:txBody>
          <a:bodyPr/>
          <a:lstStyle/>
          <a:p>
            <a:r>
              <a:rPr lang="en-US" dirty="0"/>
              <a:t>Solution 3</a:t>
            </a:r>
          </a:p>
        </p:txBody>
      </p:sp>
      <p:sp>
        <p:nvSpPr>
          <p:cNvPr id="3" name="Content Placeholder 2">
            <a:extLst>
              <a:ext uri="{FF2B5EF4-FFF2-40B4-BE49-F238E27FC236}">
                <a16:creationId xmlns:a16="http://schemas.microsoft.com/office/drawing/2014/main" id="{D34A2CFE-BC57-4760-BD33-596F6076E19B}"/>
              </a:ext>
            </a:extLst>
          </p:cNvPr>
          <p:cNvSpPr>
            <a:spLocks noGrp="1"/>
          </p:cNvSpPr>
          <p:nvPr>
            <p:ph sz="quarter" idx="13"/>
          </p:nvPr>
        </p:nvSpPr>
        <p:spPr/>
        <p:txBody>
          <a:bodyPr/>
          <a:lstStyle/>
          <a:p>
            <a:pPr marL="432" indent="0">
              <a:buNone/>
            </a:pPr>
            <a:r>
              <a:rPr lang="en-US" dirty="0"/>
              <a:t>Explain why water boils at a lower temperature in the mountains than at sea level.</a:t>
            </a:r>
          </a:p>
          <a:p>
            <a:pPr marL="432" indent="0">
              <a:buNone/>
            </a:pPr>
            <a:r>
              <a:rPr lang="en-US" dirty="0"/>
              <a:t>Atmospheric pressure in the mountains is less than at sea level. The vapor pressure of the water reaches the atmospheric pressure at a lower temperature.</a:t>
            </a:r>
          </a:p>
        </p:txBody>
      </p:sp>
    </p:spTree>
    <p:extLst>
      <p:ext uri="{BB962C8B-B14F-4D97-AF65-F5344CB8AC3E}">
        <p14:creationId xmlns:p14="http://schemas.microsoft.com/office/powerpoint/2010/main" val="2437264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8.5 The Combined Gas Law</a:t>
            </a:r>
          </a:p>
        </p:txBody>
      </p:sp>
      <p:sp>
        <p:nvSpPr>
          <p:cNvPr id="5" name="Content Placeholder 4"/>
          <p:cNvSpPr>
            <a:spLocks noGrp="1"/>
          </p:cNvSpPr>
          <p:nvPr>
            <p:ph sz="quarter" idx="14"/>
          </p:nvPr>
        </p:nvSpPr>
        <p:spPr>
          <a:xfrm>
            <a:off x="457200" y="1542421"/>
            <a:ext cx="5163671" cy="2826379"/>
          </a:xfrm>
        </p:spPr>
        <p:txBody>
          <a:bodyPr/>
          <a:lstStyle/>
          <a:p>
            <a:pPr marL="432" indent="0">
              <a:buNone/>
            </a:pPr>
            <a:r>
              <a:rPr lang="en-IN" sz="2400" dirty="0"/>
              <a:t>Under water, the pressure on a diver is greater than the atmospheric pressure.</a:t>
            </a:r>
          </a:p>
          <a:p>
            <a:pPr marL="432" indent="0">
              <a:buNone/>
            </a:pPr>
            <a:r>
              <a:rPr lang="en-IN" sz="2400" dirty="0"/>
              <a:t>The combined gas law comes from the pressure–volume–temperature relationships for gases that we have studied.</a:t>
            </a:r>
          </a:p>
        </p:txBody>
      </p:sp>
      <p:pic>
        <p:nvPicPr>
          <p:cNvPr id="2" name="Content Placeholder 1" descr="A scuba diver touches the nose of a dolphin in the water."/>
          <p:cNvPicPr>
            <a:picLocks noGrp="1" noChangeAspect="1"/>
          </p:cNvPicPr>
          <p:nvPr>
            <p:ph sz="quarter" idx="16"/>
          </p:nvPr>
        </p:nvPicPr>
        <p:blipFill>
          <a:blip r:embed="rId2"/>
          <a:stretch>
            <a:fillRect/>
          </a:stretch>
        </p:blipFill>
        <p:spPr>
          <a:xfrm>
            <a:off x="6124334" y="1619250"/>
            <a:ext cx="1964219" cy="2506663"/>
          </a:xfrm>
          <a:prstGeom prst="rect">
            <a:avLst/>
          </a:prstGeom>
        </p:spPr>
      </p:pic>
      <p:sp>
        <p:nvSpPr>
          <p:cNvPr id="6" name="Content Placeholder 5"/>
          <p:cNvSpPr>
            <a:spLocks noGrp="1"/>
          </p:cNvSpPr>
          <p:nvPr>
            <p:ph sz="quarter" idx="15"/>
          </p:nvPr>
        </p:nvSpPr>
        <p:spPr>
          <a:xfrm>
            <a:off x="454672" y="4642158"/>
            <a:ext cx="8438316" cy="1526413"/>
          </a:xfrm>
        </p:spPr>
        <p:txBody>
          <a:bodyPr/>
          <a:lstStyle/>
          <a:p>
            <a:pPr marL="432" indent="0">
              <a:buNone/>
            </a:pPr>
            <a:r>
              <a:rPr lang="en-IN" sz="2400" b="1" dirty="0"/>
              <a:t>Learning Goal </a:t>
            </a:r>
            <a:r>
              <a:rPr lang="en-IN" sz="2400" dirty="0"/>
              <a:t>Use the combined gas law to calculate the unknown pressure, volume, or temperature of a gas when changes in two of these properties are given and the amount of gas does not change.</a:t>
            </a:r>
          </a:p>
        </p:txBody>
      </p:sp>
    </p:spTree>
    <p:extLst>
      <p:ext uri="{BB962C8B-B14F-4D97-AF65-F5344CB8AC3E}">
        <p14:creationId xmlns:p14="http://schemas.microsoft.com/office/powerpoint/2010/main" val="3636874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a:t>Volume</a:t>
            </a:r>
          </a:p>
        </p:txBody>
      </p:sp>
      <p:sp>
        <p:nvSpPr>
          <p:cNvPr id="7" name="Content Placeholder 6"/>
          <p:cNvSpPr>
            <a:spLocks noGrp="1"/>
          </p:cNvSpPr>
          <p:nvPr>
            <p:ph sz="quarter" idx="13"/>
          </p:nvPr>
        </p:nvSpPr>
        <p:spPr>
          <a:xfrm>
            <a:off x="457200" y="1556327"/>
            <a:ext cx="4347029" cy="3777674"/>
          </a:xfrm>
        </p:spPr>
        <p:txBody>
          <a:bodyPr/>
          <a:lstStyle/>
          <a:p>
            <a:pPr marL="432" indent="0">
              <a:buNone/>
            </a:pPr>
            <a:r>
              <a:rPr lang="en-IN" sz="2400" dirty="0"/>
              <a:t>The volume of a gas</a:t>
            </a:r>
          </a:p>
          <a:p>
            <a:r>
              <a:rPr lang="en-IN" sz="2400" dirty="0"/>
              <a:t>is the same as the volume of the container it occupies</a:t>
            </a:r>
          </a:p>
          <a:p>
            <a:r>
              <a:rPr lang="en-IN" sz="2400" dirty="0"/>
              <a:t>is usually measured in </a:t>
            </a:r>
            <a:r>
              <a:rPr lang="en-IN" sz="2400" dirty="0" err="1"/>
              <a:t>liters</a:t>
            </a:r>
            <a:r>
              <a:rPr lang="en-IN" sz="2400" dirty="0"/>
              <a:t> or </a:t>
            </a:r>
            <a:r>
              <a:rPr lang="en-IN" sz="2400" dirty="0" err="1"/>
              <a:t>milliliters</a:t>
            </a:r>
            <a:endParaRPr lang="en-IN" sz="2400" dirty="0"/>
          </a:p>
          <a:p>
            <a:r>
              <a:rPr lang="en-IN" sz="2400" dirty="0"/>
              <a:t>increases with an increase in temperature at a constant pressure</a:t>
            </a:r>
          </a:p>
        </p:txBody>
      </p:sp>
      <p:pic>
        <p:nvPicPr>
          <p:cNvPr id="9" name="Content Placeholder 8" descr="Gas particles in a closed container move in straight lines and collide with the walls of the container."/>
          <p:cNvPicPr>
            <a:picLocks noGrp="1" noChangeAspect="1"/>
          </p:cNvPicPr>
          <p:nvPr>
            <p:ph sz="quarter" idx="14"/>
          </p:nvPr>
        </p:nvPicPr>
        <p:blipFill>
          <a:blip r:embed="rId2"/>
          <a:stretch>
            <a:fillRect/>
          </a:stretch>
        </p:blipFill>
        <p:spPr>
          <a:xfrm>
            <a:off x="5377491" y="1874605"/>
            <a:ext cx="3084843" cy="3883489"/>
          </a:xfrm>
          <a:prstGeom prst="rect">
            <a:avLst/>
          </a:prstGeom>
        </p:spPr>
      </p:pic>
    </p:spTree>
    <p:extLst>
      <p:ext uri="{BB962C8B-B14F-4D97-AF65-F5344CB8AC3E}">
        <p14:creationId xmlns:p14="http://schemas.microsoft.com/office/powerpoint/2010/main" val="29865531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IN" dirty="0"/>
              <a:t>The Combined Gas Law</a:t>
            </a:r>
          </a:p>
        </p:txBody>
      </p:sp>
      <p:sp>
        <p:nvSpPr>
          <p:cNvPr id="14" name="Content Placeholder 13"/>
          <p:cNvSpPr>
            <a:spLocks noGrp="1"/>
          </p:cNvSpPr>
          <p:nvPr>
            <p:ph sz="quarter" idx="13"/>
          </p:nvPr>
        </p:nvSpPr>
        <p:spPr>
          <a:xfrm>
            <a:off x="457200" y="1556327"/>
            <a:ext cx="8229600" cy="1157844"/>
          </a:xfrm>
        </p:spPr>
        <p:txBody>
          <a:bodyPr/>
          <a:lstStyle/>
          <a:p>
            <a:pPr marL="432" indent="0">
              <a:buNone/>
            </a:pPr>
            <a:r>
              <a:rPr lang="en-IN" sz="2400" dirty="0"/>
              <a:t>The combined gas law uses the pressure–volume temperature relationships from Boyle’s law, Charles’s law, and Gay-Lussac’s law where </a:t>
            </a:r>
            <a:r>
              <a:rPr lang="en-IN" sz="2400" i="1" dirty="0"/>
              <a:t>n</a:t>
            </a:r>
            <a:r>
              <a:rPr lang="en-IN" sz="2400" dirty="0"/>
              <a:t> is constant.</a:t>
            </a:r>
          </a:p>
        </p:txBody>
      </p:sp>
      <p:pic>
        <p:nvPicPr>
          <p:cNvPr id="16" name="Content Placeholder 15" descr="The equations of the three gas laws are as follows. For long description in Notes pane, press F6."/>
          <p:cNvPicPr>
            <a:picLocks noGrp="1" noChangeAspect="1"/>
          </p:cNvPicPr>
          <p:nvPr>
            <p:ph sz="quarter" idx="14"/>
          </p:nvPr>
        </p:nvPicPr>
        <p:blipFill>
          <a:blip r:embed="rId3"/>
          <a:stretch>
            <a:fillRect/>
          </a:stretch>
        </p:blipFill>
        <p:spPr>
          <a:xfrm>
            <a:off x="1256498" y="3260725"/>
            <a:ext cx="6166545" cy="2105025"/>
          </a:xfrm>
          <a:prstGeom prst="rect">
            <a:avLst/>
          </a:prstGeom>
        </p:spPr>
      </p:pic>
    </p:spTree>
    <p:extLst>
      <p:ext uri="{BB962C8B-B14F-4D97-AF65-F5344CB8AC3E}">
        <p14:creationId xmlns:p14="http://schemas.microsoft.com/office/powerpoint/2010/main" val="768767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Summary of Gas Laws</a:t>
            </a:r>
          </a:p>
        </p:txBody>
      </p:sp>
      <p:sp>
        <p:nvSpPr>
          <p:cNvPr id="5" name="Content Placeholder 4"/>
          <p:cNvSpPr>
            <a:spLocks noGrp="1"/>
          </p:cNvSpPr>
          <p:nvPr>
            <p:ph sz="quarter" idx="13"/>
          </p:nvPr>
        </p:nvSpPr>
        <p:spPr>
          <a:xfrm>
            <a:off x="457200" y="1556327"/>
            <a:ext cx="8229600" cy="482368"/>
          </a:xfrm>
        </p:spPr>
        <p:txBody>
          <a:bodyPr/>
          <a:lstStyle/>
          <a:p>
            <a:pPr marL="432" indent="0">
              <a:buNone/>
            </a:pPr>
            <a:r>
              <a:rPr lang="en-IN" sz="2400" b="1" dirty="0"/>
              <a:t>Table 8.4 </a:t>
            </a:r>
            <a:r>
              <a:rPr lang="en-IN" sz="2400" dirty="0"/>
              <a:t>Summary of Gas Laws</a:t>
            </a:r>
          </a:p>
        </p:txBody>
      </p:sp>
      <p:graphicFrame>
        <p:nvGraphicFramePr>
          <p:cNvPr id="7" name="Content Placeholder 6"/>
          <p:cNvGraphicFramePr>
            <a:graphicFrameLocks noGrp="1"/>
          </p:cNvGraphicFramePr>
          <p:nvPr>
            <p:ph sz="quarter" idx="14"/>
            <p:extLst/>
          </p:nvPr>
        </p:nvGraphicFramePr>
        <p:xfrm>
          <a:off x="457200" y="2263775"/>
          <a:ext cx="8229600" cy="3440351"/>
        </p:xfrm>
        <a:graphic>
          <a:graphicData uri="http://schemas.openxmlformats.org/drawingml/2006/table">
            <a:tbl>
              <a:tblPr firstRow="1" bandRow="1">
                <a:tableStyleId>{2D5ABB26-0587-4C30-8999-92F81FD0307C}</a:tableStyleId>
              </a:tblPr>
              <a:tblGrid>
                <a:gridCol w="2057400">
                  <a:extLst>
                    <a:ext uri="{9D8B030D-6E8A-4147-A177-3AD203B41FA5}">
                      <a16:colId xmlns:a16="http://schemas.microsoft.com/office/drawing/2014/main" val="1981660497"/>
                    </a:ext>
                  </a:extLst>
                </a:gridCol>
                <a:gridCol w="2057400">
                  <a:extLst>
                    <a:ext uri="{9D8B030D-6E8A-4147-A177-3AD203B41FA5}">
                      <a16:colId xmlns:a16="http://schemas.microsoft.com/office/drawing/2014/main" val="2462049523"/>
                    </a:ext>
                  </a:extLst>
                </a:gridCol>
                <a:gridCol w="2057400">
                  <a:extLst>
                    <a:ext uri="{9D8B030D-6E8A-4147-A177-3AD203B41FA5}">
                      <a16:colId xmlns:a16="http://schemas.microsoft.com/office/drawing/2014/main" val="2403034920"/>
                    </a:ext>
                  </a:extLst>
                </a:gridCol>
                <a:gridCol w="2057400">
                  <a:extLst>
                    <a:ext uri="{9D8B030D-6E8A-4147-A177-3AD203B41FA5}">
                      <a16:colId xmlns:a16="http://schemas.microsoft.com/office/drawing/2014/main" val="1860439148"/>
                    </a:ext>
                  </a:extLst>
                </a:gridCol>
              </a:tblGrid>
              <a:tr h="784225">
                <a:tc>
                  <a:txBody>
                    <a:bodyPr/>
                    <a:lstStyle/>
                    <a:p>
                      <a:r>
                        <a:rPr lang="en-US" sz="1800" b="1" dirty="0">
                          <a:solidFill>
                            <a:schemeClr val="tx1"/>
                          </a:solidFill>
                        </a:rPr>
                        <a:t>Combined Gas Law</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Properties That Do Not Change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Relationship</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Name of Gas Law</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60486"/>
                  </a:ext>
                </a:extLst>
              </a:tr>
              <a:tr h="986971">
                <a:tc>
                  <a:txBody>
                    <a:bodyPr/>
                    <a:lstStyle/>
                    <a:p>
                      <a:r>
                        <a:rPr lang="en-US" sz="100" b="0" i="0" u="none" strike="noStrike" cap="none" dirty="0">
                          <a:solidFill>
                            <a:schemeClr val="tx1"/>
                          </a:solidFill>
                          <a:effectLst/>
                          <a:latin typeface="+mn-lt"/>
                          <a:ea typeface="+mn-ea"/>
                          <a:cs typeface="+mn-cs"/>
                          <a:sym typeface="Arial"/>
                        </a:rPr>
                        <a:t>Start fraction, P 1 times V 1, over T 1, end fraction = start fraction, P 2 times V 2, over T 2, end fraction. Both T values are crossed out.</a:t>
                      </a:r>
                      <a:endParaRPr lang="en-IN"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u="none" strike="noStrike" cap="none" baseline="0" dirty="0">
                          <a:solidFill>
                            <a:schemeClr val="tx1"/>
                          </a:solidFill>
                          <a:latin typeface="+mn-lt"/>
                          <a:ea typeface="+mn-ea"/>
                          <a:cs typeface="+mn-cs"/>
                          <a:sym typeface="Arial"/>
                        </a:rPr>
                        <a:t>T</a:t>
                      </a:r>
                      <a:r>
                        <a:rPr lang="en-US" sz="1800" b="0" i="0" u="none" strike="noStrike" cap="none" baseline="0" dirty="0">
                          <a:solidFill>
                            <a:schemeClr val="tx1"/>
                          </a:solidFill>
                          <a:latin typeface="+mn-lt"/>
                          <a:ea typeface="+mn-ea"/>
                          <a:cs typeface="+mn-cs"/>
                          <a:sym typeface="Arial"/>
                        </a:rPr>
                        <a:t>, </a:t>
                      </a:r>
                      <a:r>
                        <a:rPr lang="en-US" sz="1800" b="0" i="1" u="none" strike="noStrike" cap="none" baseline="0" dirty="0">
                          <a:solidFill>
                            <a:schemeClr val="tx1"/>
                          </a:solidFill>
                          <a:latin typeface="+mn-lt"/>
                          <a:ea typeface="+mn-ea"/>
                          <a:cs typeface="+mn-cs"/>
                          <a:sym typeface="Arial"/>
                        </a:rPr>
                        <a:t>n</a:t>
                      </a:r>
                      <a:endParaRPr lang="en-US"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00" dirty="0"/>
                        <a:t>P sub 1 times V sub 1 = P sub 2 times V sub 2.</a:t>
                      </a:r>
                      <a:endParaRPr lang="en-US" sz="100" baseline="-25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Boyle’s law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3202717"/>
                  </a:ext>
                </a:extLst>
              </a:tr>
              <a:tr h="928915">
                <a:tc>
                  <a:txBody>
                    <a:bodyPr/>
                    <a:lstStyle/>
                    <a:p>
                      <a:r>
                        <a:rPr lang="en-US" sz="100" dirty="0">
                          <a:solidFill>
                            <a:schemeClr val="tx1"/>
                          </a:solidFill>
                        </a:rPr>
                        <a:t>Start fraction, P 1 times V 1, over T 1, end fraction = start fraction, P 2 times V 2, over T 2, end fraction. Both P values are crossed 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u="none" strike="noStrike" cap="none" baseline="0" dirty="0">
                          <a:solidFill>
                            <a:schemeClr val="tx1"/>
                          </a:solidFill>
                          <a:latin typeface="+mn-lt"/>
                          <a:ea typeface="+mn-ea"/>
                          <a:cs typeface="+mn-cs"/>
                          <a:sym typeface="Arial"/>
                        </a:rPr>
                        <a:t>P</a:t>
                      </a:r>
                      <a:r>
                        <a:rPr lang="en-US" sz="1800" b="0" i="0" u="none" strike="noStrike" cap="none" baseline="0" dirty="0">
                          <a:solidFill>
                            <a:schemeClr val="tx1"/>
                          </a:solidFill>
                          <a:latin typeface="+mn-lt"/>
                          <a:ea typeface="+mn-ea"/>
                          <a:cs typeface="+mn-cs"/>
                          <a:sym typeface="Arial"/>
                        </a:rPr>
                        <a:t>, </a:t>
                      </a:r>
                      <a:r>
                        <a:rPr lang="en-US" sz="1800" b="0" i="1" u="none" strike="noStrike" cap="none" baseline="0" dirty="0">
                          <a:solidFill>
                            <a:schemeClr val="tx1"/>
                          </a:solidFill>
                          <a:latin typeface="+mn-lt"/>
                          <a:ea typeface="+mn-ea"/>
                          <a:cs typeface="+mn-cs"/>
                          <a:sym typeface="Arial"/>
                        </a:rPr>
                        <a:t>n</a:t>
                      </a:r>
                      <a:endParaRPr lang="en-US"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rPr>
                        <a:t>Start fraction, V 1 over T 1, end fraction = Start fraction, V 2 over T 2, end fraction.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Charles’s law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557167"/>
                  </a:ext>
                </a:extLst>
              </a:tr>
              <a:tr h="740240">
                <a:tc>
                  <a:txBody>
                    <a:bodyPr/>
                    <a:lstStyle/>
                    <a:p>
                      <a:r>
                        <a:rPr lang="en-US" sz="100" dirty="0">
                          <a:solidFill>
                            <a:schemeClr val="tx1"/>
                          </a:solidFill>
                        </a:rPr>
                        <a:t>Start fraction, P 1 times V 1, over T 1, end fraction = start fraction, P 2 times V 2, over T 2, end fraction. Both V values are crossed 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u="none" strike="noStrike" cap="none" baseline="0" dirty="0">
                          <a:solidFill>
                            <a:schemeClr val="tx1"/>
                          </a:solidFill>
                          <a:latin typeface="+mn-lt"/>
                          <a:ea typeface="+mn-ea"/>
                          <a:cs typeface="+mn-cs"/>
                          <a:sym typeface="Arial"/>
                        </a:rPr>
                        <a:t>V</a:t>
                      </a:r>
                      <a:r>
                        <a:rPr lang="en-US" sz="1800" b="0" i="0" u="none" strike="noStrike" cap="none" baseline="0" dirty="0">
                          <a:solidFill>
                            <a:schemeClr val="tx1"/>
                          </a:solidFill>
                          <a:latin typeface="+mn-lt"/>
                          <a:ea typeface="+mn-ea"/>
                          <a:cs typeface="+mn-cs"/>
                          <a:sym typeface="Arial"/>
                        </a:rPr>
                        <a:t>, </a:t>
                      </a:r>
                      <a:r>
                        <a:rPr lang="en-US" sz="1800" b="0" i="1" u="none" strike="noStrike" cap="none" baseline="0" dirty="0">
                          <a:solidFill>
                            <a:schemeClr val="tx1"/>
                          </a:solidFill>
                          <a:latin typeface="+mn-lt"/>
                          <a:ea typeface="+mn-ea"/>
                          <a:cs typeface="+mn-cs"/>
                          <a:sym typeface="Arial"/>
                        </a:rPr>
                        <a:t>n</a:t>
                      </a:r>
                      <a:endParaRPr lang="en-US"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rPr>
                        <a:t>Start fraction, P 1 over T 1, end fraction = Start fraction, P 2 over T 2, end fraction.</a:t>
                      </a:r>
                      <a:endParaRPr lang="en-IN" sz="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Gay-Lussac’s law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3321293"/>
                  </a:ext>
                </a:extLst>
              </a:tr>
            </a:tbl>
          </a:graphicData>
        </a:graphic>
      </p:graphicFrame>
      <p:graphicFrame>
        <p:nvGraphicFramePr>
          <p:cNvPr id="8" name="Object 7">
            <a:extLst>
              <a:ext uri="{C183D7F6-B498-43B3-948B-1728B52AA6E4}">
                <adec:decorative xmlns:adec="http://schemas.microsoft.com/office/drawing/2017/decorative" val="1"/>
              </a:ext>
            </a:extLst>
          </p:cNvPr>
          <p:cNvGraphicFramePr>
            <a:graphicFrameLocks noChangeAspect="1"/>
          </p:cNvGraphicFramePr>
          <p:nvPr>
            <p:extLst/>
          </p:nvPr>
        </p:nvGraphicFramePr>
        <p:xfrm>
          <a:off x="515256" y="3092699"/>
          <a:ext cx="1193800" cy="673100"/>
        </p:xfrm>
        <a:graphic>
          <a:graphicData uri="http://schemas.openxmlformats.org/presentationml/2006/ole">
            <mc:AlternateContent xmlns:mc="http://schemas.openxmlformats.org/markup-compatibility/2006">
              <mc:Choice xmlns:v="urn:schemas-microsoft-com:vml" Requires="v">
                <p:oleObj spid="_x0000_s38938" name="Equation" r:id="rId3" imgW="1193760" imgH="672840" progId="Equation.DSMT4">
                  <p:embed/>
                </p:oleObj>
              </mc:Choice>
              <mc:Fallback>
                <p:oleObj name="Equation" r:id="rId3" imgW="1193760" imgH="672840" progId="Equation.DSMT4">
                  <p:embed/>
                  <p:pic>
                    <p:nvPicPr>
                      <p:cNvPr id="8" name="Object 7">
                        <a:extLst>
                          <a:ext uri="{C183D7F6-B498-43B3-948B-1728B52AA6E4}">
                            <adec:decorative xmlns:adec="http://schemas.microsoft.com/office/drawing/2017/decorative" val="1"/>
                          </a:ext>
                        </a:extLst>
                      </p:cNvPr>
                      <p:cNvPicPr/>
                      <p:nvPr/>
                    </p:nvPicPr>
                    <p:blipFill>
                      <a:blip r:embed="rId4"/>
                      <a:stretch>
                        <a:fillRect/>
                      </a:stretch>
                    </p:blipFill>
                    <p:spPr>
                      <a:xfrm>
                        <a:off x="515256" y="3092699"/>
                        <a:ext cx="1193800" cy="673100"/>
                      </a:xfrm>
                      <a:prstGeom prst="rect">
                        <a:avLst/>
                      </a:prstGeom>
                      <a:solidFill>
                        <a:schemeClr val="bg1"/>
                      </a:solidFill>
                    </p:spPr>
                  </p:pic>
                </p:oleObj>
              </mc:Fallback>
            </mc:AlternateContent>
          </a:graphicData>
        </a:graphic>
      </p:graphicFrame>
      <p:graphicFrame>
        <p:nvGraphicFramePr>
          <p:cNvPr id="9" name="Object 8">
            <a:extLst>
              <a:ext uri="{C183D7F6-B498-43B3-948B-1728B52AA6E4}">
                <adec:decorative xmlns:adec="http://schemas.microsoft.com/office/drawing/2017/decorative" val="1"/>
              </a:ext>
            </a:extLst>
          </p:cNvPr>
          <p:cNvGraphicFramePr>
            <a:graphicFrameLocks noChangeAspect="1"/>
          </p:cNvGraphicFramePr>
          <p:nvPr>
            <p:extLst/>
          </p:nvPr>
        </p:nvGraphicFramePr>
        <p:xfrm>
          <a:off x="515256" y="4067532"/>
          <a:ext cx="1346200" cy="698500"/>
        </p:xfrm>
        <a:graphic>
          <a:graphicData uri="http://schemas.openxmlformats.org/presentationml/2006/ole">
            <mc:AlternateContent xmlns:mc="http://schemas.openxmlformats.org/markup-compatibility/2006">
              <mc:Choice xmlns:v="urn:schemas-microsoft-com:vml" Requires="v">
                <p:oleObj spid="_x0000_s38939" name="Equation" r:id="rId5" imgW="1346040" imgH="698400" progId="Equation.DSMT4">
                  <p:embed/>
                </p:oleObj>
              </mc:Choice>
              <mc:Fallback>
                <p:oleObj name="Equation" r:id="rId5" imgW="1346040" imgH="698400" progId="Equation.DSMT4">
                  <p:embed/>
                  <p:pic>
                    <p:nvPicPr>
                      <p:cNvPr id="9" name="Object 8">
                        <a:extLst>
                          <a:ext uri="{C183D7F6-B498-43B3-948B-1728B52AA6E4}">
                            <adec:decorative xmlns:adec="http://schemas.microsoft.com/office/drawing/2017/decorative" val="1"/>
                          </a:ext>
                        </a:extLst>
                      </p:cNvPr>
                      <p:cNvPicPr/>
                      <p:nvPr/>
                    </p:nvPicPr>
                    <p:blipFill>
                      <a:blip r:embed="rId6"/>
                      <a:stretch>
                        <a:fillRect/>
                      </a:stretch>
                    </p:blipFill>
                    <p:spPr>
                      <a:xfrm>
                        <a:off x="515256" y="4067532"/>
                        <a:ext cx="1346200" cy="698500"/>
                      </a:xfrm>
                      <a:prstGeom prst="rect">
                        <a:avLst/>
                      </a:prstGeom>
                      <a:solidFill>
                        <a:schemeClr val="bg1"/>
                      </a:solidFill>
                    </p:spPr>
                  </p:pic>
                </p:oleObj>
              </mc:Fallback>
            </mc:AlternateContent>
          </a:graphicData>
        </a:graphic>
      </p:graphicFrame>
      <p:graphicFrame>
        <p:nvGraphicFramePr>
          <p:cNvPr id="10" name="Object 9">
            <a:extLst>
              <a:ext uri="{C183D7F6-B498-43B3-948B-1728B52AA6E4}">
                <adec:decorative xmlns:adec="http://schemas.microsoft.com/office/drawing/2017/decorative" val="1"/>
              </a:ext>
            </a:extLst>
          </p:cNvPr>
          <p:cNvGraphicFramePr>
            <a:graphicFrameLocks noChangeAspect="1"/>
          </p:cNvGraphicFramePr>
          <p:nvPr>
            <p:extLst/>
          </p:nvPr>
        </p:nvGraphicFramePr>
        <p:xfrm>
          <a:off x="515256" y="4991112"/>
          <a:ext cx="1384300" cy="698500"/>
        </p:xfrm>
        <a:graphic>
          <a:graphicData uri="http://schemas.openxmlformats.org/presentationml/2006/ole">
            <mc:AlternateContent xmlns:mc="http://schemas.openxmlformats.org/markup-compatibility/2006">
              <mc:Choice xmlns:v="urn:schemas-microsoft-com:vml" Requires="v">
                <p:oleObj spid="_x0000_s38940" name="Equation" r:id="rId7" imgW="1384200" imgH="698400" progId="Equation.DSMT4">
                  <p:embed/>
                </p:oleObj>
              </mc:Choice>
              <mc:Fallback>
                <p:oleObj name="Equation" r:id="rId7" imgW="1384200" imgH="698400" progId="Equation.DSMT4">
                  <p:embed/>
                  <p:pic>
                    <p:nvPicPr>
                      <p:cNvPr id="10" name="Object 9">
                        <a:extLst>
                          <a:ext uri="{C183D7F6-B498-43B3-948B-1728B52AA6E4}">
                            <adec:decorative xmlns:adec="http://schemas.microsoft.com/office/drawing/2017/decorative" val="1"/>
                          </a:ext>
                        </a:extLst>
                      </p:cNvPr>
                      <p:cNvPicPr/>
                      <p:nvPr/>
                    </p:nvPicPr>
                    <p:blipFill>
                      <a:blip r:embed="rId8"/>
                      <a:stretch>
                        <a:fillRect/>
                      </a:stretch>
                    </p:blipFill>
                    <p:spPr>
                      <a:xfrm>
                        <a:off x="515256" y="4991112"/>
                        <a:ext cx="1384300" cy="698500"/>
                      </a:xfrm>
                      <a:prstGeom prst="rect">
                        <a:avLst/>
                      </a:prstGeom>
                      <a:solidFill>
                        <a:schemeClr val="bg1"/>
                      </a:solidFill>
                    </p:spPr>
                  </p:pic>
                </p:oleObj>
              </mc:Fallback>
            </mc:AlternateContent>
          </a:graphicData>
        </a:graphic>
      </p:graphicFrame>
      <p:graphicFrame>
        <p:nvGraphicFramePr>
          <p:cNvPr id="11" name="Object 10">
            <a:extLst>
              <a:ext uri="{C183D7F6-B498-43B3-948B-1728B52AA6E4}">
                <adec:decorative xmlns:adec="http://schemas.microsoft.com/office/drawing/2017/decorative" val="1"/>
              </a:ext>
            </a:extLst>
          </p:cNvPr>
          <p:cNvGraphicFramePr>
            <a:graphicFrameLocks noChangeAspect="1"/>
          </p:cNvGraphicFramePr>
          <p:nvPr>
            <p:extLst/>
          </p:nvPr>
        </p:nvGraphicFramePr>
        <p:xfrm>
          <a:off x="4698091" y="3405286"/>
          <a:ext cx="1104900" cy="304800"/>
        </p:xfrm>
        <a:graphic>
          <a:graphicData uri="http://schemas.openxmlformats.org/presentationml/2006/ole">
            <mc:AlternateContent xmlns:mc="http://schemas.openxmlformats.org/markup-compatibility/2006">
              <mc:Choice xmlns:v="urn:schemas-microsoft-com:vml" Requires="v">
                <p:oleObj spid="_x0000_s38941" name="Equation" r:id="rId9" imgW="1104840" imgH="304560" progId="Equation.DSMT4">
                  <p:embed/>
                </p:oleObj>
              </mc:Choice>
              <mc:Fallback>
                <p:oleObj name="Equation" r:id="rId9" imgW="1104840" imgH="304560" progId="Equation.DSMT4">
                  <p:embed/>
                  <p:pic>
                    <p:nvPicPr>
                      <p:cNvPr id="11" name="Object 10">
                        <a:extLst>
                          <a:ext uri="{C183D7F6-B498-43B3-948B-1728B52AA6E4}">
                            <adec:decorative xmlns:adec="http://schemas.microsoft.com/office/drawing/2017/decorative" val="1"/>
                          </a:ext>
                        </a:extLst>
                      </p:cNvPr>
                      <p:cNvPicPr/>
                      <p:nvPr/>
                    </p:nvPicPr>
                    <p:blipFill>
                      <a:blip r:embed="rId10"/>
                      <a:stretch>
                        <a:fillRect/>
                      </a:stretch>
                    </p:blipFill>
                    <p:spPr>
                      <a:xfrm>
                        <a:off x="4698091" y="3405286"/>
                        <a:ext cx="1104900" cy="304800"/>
                      </a:xfrm>
                      <a:prstGeom prst="rect">
                        <a:avLst/>
                      </a:prstGeom>
                      <a:solidFill>
                        <a:schemeClr val="bg1"/>
                      </a:solidFill>
                    </p:spPr>
                  </p:pic>
                </p:oleObj>
              </mc:Fallback>
            </mc:AlternateContent>
          </a:graphicData>
        </a:graphic>
      </p:graphicFrame>
      <p:graphicFrame>
        <p:nvGraphicFramePr>
          <p:cNvPr id="12" name="Object 11">
            <a:extLst>
              <a:ext uri="{C183D7F6-B498-43B3-948B-1728B52AA6E4}">
                <adec:decorative xmlns:adec="http://schemas.microsoft.com/office/drawing/2017/decorative" val="1"/>
              </a:ext>
            </a:extLst>
          </p:cNvPr>
          <p:cNvGraphicFramePr>
            <a:graphicFrameLocks noChangeAspect="1"/>
          </p:cNvGraphicFramePr>
          <p:nvPr>
            <p:extLst/>
          </p:nvPr>
        </p:nvGraphicFramePr>
        <p:xfrm>
          <a:off x="4659994" y="4143732"/>
          <a:ext cx="774700" cy="622300"/>
        </p:xfrm>
        <a:graphic>
          <a:graphicData uri="http://schemas.openxmlformats.org/presentationml/2006/ole">
            <mc:AlternateContent xmlns:mc="http://schemas.openxmlformats.org/markup-compatibility/2006">
              <mc:Choice xmlns:v="urn:schemas-microsoft-com:vml" Requires="v">
                <p:oleObj spid="_x0000_s38942" name="Equation" r:id="rId11" imgW="774360" imgH="622080" progId="Equation.DSMT4">
                  <p:embed/>
                </p:oleObj>
              </mc:Choice>
              <mc:Fallback>
                <p:oleObj name="Equation" r:id="rId11" imgW="774360" imgH="622080" progId="Equation.DSMT4">
                  <p:embed/>
                  <p:pic>
                    <p:nvPicPr>
                      <p:cNvPr id="12" name="Object 11">
                        <a:extLst>
                          <a:ext uri="{C183D7F6-B498-43B3-948B-1728B52AA6E4}">
                            <adec:decorative xmlns:adec="http://schemas.microsoft.com/office/drawing/2017/decorative" val="1"/>
                          </a:ext>
                        </a:extLst>
                      </p:cNvPr>
                      <p:cNvPicPr/>
                      <p:nvPr/>
                    </p:nvPicPr>
                    <p:blipFill>
                      <a:blip r:embed="rId12"/>
                      <a:stretch>
                        <a:fillRect/>
                      </a:stretch>
                    </p:blipFill>
                    <p:spPr>
                      <a:xfrm>
                        <a:off x="4659994" y="4143732"/>
                        <a:ext cx="774700" cy="622300"/>
                      </a:xfrm>
                      <a:prstGeom prst="rect">
                        <a:avLst/>
                      </a:prstGeom>
                      <a:solidFill>
                        <a:schemeClr val="bg1"/>
                      </a:solidFill>
                    </p:spPr>
                  </p:pic>
                </p:oleObj>
              </mc:Fallback>
            </mc:AlternateContent>
          </a:graphicData>
        </a:graphic>
      </p:graphicFrame>
      <p:graphicFrame>
        <p:nvGraphicFramePr>
          <p:cNvPr id="13" name="Object 12">
            <a:extLst>
              <a:ext uri="{C183D7F6-B498-43B3-948B-1728B52AA6E4}">
                <adec:decorative xmlns:adec="http://schemas.microsoft.com/office/drawing/2017/decorative" val="1"/>
              </a:ext>
            </a:extLst>
          </p:cNvPr>
          <p:cNvGraphicFramePr>
            <a:graphicFrameLocks noChangeAspect="1"/>
          </p:cNvGraphicFramePr>
          <p:nvPr>
            <p:extLst/>
          </p:nvPr>
        </p:nvGraphicFramePr>
        <p:xfrm>
          <a:off x="4634594" y="4991112"/>
          <a:ext cx="800100" cy="622300"/>
        </p:xfrm>
        <a:graphic>
          <a:graphicData uri="http://schemas.openxmlformats.org/presentationml/2006/ole">
            <mc:AlternateContent xmlns:mc="http://schemas.openxmlformats.org/markup-compatibility/2006">
              <mc:Choice xmlns:v="urn:schemas-microsoft-com:vml" Requires="v">
                <p:oleObj spid="_x0000_s38943" name="Equation" r:id="rId13" imgW="799920" imgH="622080" progId="Equation.DSMT4">
                  <p:embed/>
                </p:oleObj>
              </mc:Choice>
              <mc:Fallback>
                <p:oleObj name="Equation" r:id="rId13" imgW="799920" imgH="622080" progId="Equation.DSMT4">
                  <p:embed/>
                  <p:pic>
                    <p:nvPicPr>
                      <p:cNvPr id="13" name="Object 12">
                        <a:extLst>
                          <a:ext uri="{C183D7F6-B498-43B3-948B-1728B52AA6E4}">
                            <adec:decorative xmlns:adec="http://schemas.microsoft.com/office/drawing/2017/decorative" val="1"/>
                          </a:ext>
                        </a:extLst>
                      </p:cNvPr>
                      <p:cNvPicPr/>
                      <p:nvPr/>
                    </p:nvPicPr>
                    <p:blipFill>
                      <a:blip r:embed="rId14"/>
                      <a:stretch>
                        <a:fillRect/>
                      </a:stretch>
                    </p:blipFill>
                    <p:spPr>
                      <a:xfrm>
                        <a:off x="4634594" y="4991112"/>
                        <a:ext cx="800100" cy="622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4091863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000" dirty="0"/>
              <a:t>Calculations Using Combined Gas Law</a:t>
            </a:r>
            <a:r>
              <a:rPr lang="en-IN" sz="3400" dirty="0"/>
              <a:t> </a:t>
            </a:r>
            <a:r>
              <a:rPr lang="en-IN" sz="2000" b="0" dirty="0"/>
              <a:t>(1 of 2)</a:t>
            </a:r>
          </a:p>
        </p:txBody>
      </p:sp>
      <p:sp>
        <p:nvSpPr>
          <p:cNvPr id="5" name="Content Placeholder 4"/>
          <p:cNvSpPr>
            <a:spLocks noGrp="1"/>
          </p:cNvSpPr>
          <p:nvPr>
            <p:ph sz="quarter" idx="14"/>
          </p:nvPr>
        </p:nvSpPr>
        <p:spPr>
          <a:xfrm>
            <a:off x="457201" y="1554417"/>
            <a:ext cx="4641850" cy="392293"/>
          </a:xfrm>
        </p:spPr>
        <p:txBody>
          <a:bodyPr/>
          <a:lstStyle/>
          <a:p>
            <a:pPr marL="432" indent="0">
              <a:buNone/>
            </a:pPr>
            <a:r>
              <a:rPr lang="en-IN" sz="2400" dirty="0"/>
              <a:t>A gas has a volume of 675 m</a:t>
            </a:r>
            <a:r>
              <a:rPr lang="en-IN" sz="100" dirty="0"/>
              <a:t> </a:t>
            </a:r>
            <a:r>
              <a:rPr lang="en-IN" sz="2400" dirty="0"/>
              <a:t>L at</a:t>
            </a:r>
          </a:p>
        </p:txBody>
      </p:sp>
      <p:graphicFrame>
        <p:nvGraphicFramePr>
          <p:cNvPr id="2" name="Object 1" descr="35 degrees Celsius&#10;"/>
          <p:cNvGraphicFramePr>
            <a:graphicFrameLocks noChangeAspect="1"/>
          </p:cNvGraphicFramePr>
          <p:nvPr>
            <p:extLst/>
          </p:nvPr>
        </p:nvGraphicFramePr>
        <p:xfrm>
          <a:off x="5123381" y="1557564"/>
          <a:ext cx="596900" cy="317500"/>
        </p:xfrm>
        <a:graphic>
          <a:graphicData uri="http://schemas.openxmlformats.org/presentationml/2006/ole">
            <mc:AlternateContent xmlns:mc="http://schemas.openxmlformats.org/markup-compatibility/2006">
              <mc:Choice xmlns:v="urn:schemas-microsoft-com:vml" Requires="v">
                <p:oleObj spid="_x0000_s39978" name="Equation" r:id="rId4" imgW="596880" imgH="317160" progId="Equation.DSMT4">
                  <p:embed/>
                </p:oleObj>
              </mc:Choice>
              <mc:Fallback>
                <p:oleObj name="Equation" r:id="rId4" imgW="596880" imgH="317160" progId="Equation.DSMT4">
                  <p:embed/>
                  <p:pic>
                    <p:nvPicPr>
                      <p:cNvPr id="2" name="Object 1" descr="35 degrees Celsius&#10;"/>
                      <p:cNvPicPr/>
                      <p:nvPr/>
                    </p:nvPicPr>
                    <p:blipFill>
                      <a:blip r:embed="rId5"/>
                      <a:stretch>
                        <a:fillRect/>
                      </a:stretch>
                    </p:blipFill>
                    <p:spPr>
                      <a:xfrm>
                        <a:off x="5123381" y="1557564"/>
                        <a:ext cx="596900" cy="317500"/>
                      </a:xfrm>
                      <a:prstGeom prst="rect">
                        <a:avLst/>
                      </a:prstGeom>
                    </p:spPr>
                  </p:pic>
                </p:oleObj>
              </mc:Fallback>
            </mc:AlternateContent>
          </a:graphicData>
        </a:graphic>
      </p:graphicFrame>
      <p:sp>
        <p:nvSpPr>
          <p:cNvPr id="6" name="Content Placeholder 5"/>
          <p:cNvSpPr>
            <a:spLocks noGrp="1"/>
          </p:cNvSpPr>
          <p:nvPr>
            <p:ph sz="quarter" idx="15"/>
          </p:nvPr>
        </p:nvSpPr>
        <p:spPr>
          <a:xfrm>
            <a:off x="5826514" y="1551275"/>
            <a:ext cx="2958897" cy="395285"/>
          </a:xfrm>
        </p:spPr>
        <p:txBody>
          <a:bodyPr/>
          <a:lstStyle/>
          <a:p>
            <a:pPr marL="432" indent="0">
              <a:buNone/>
            </a:pPr>
            <a:r>
              <a:rPr lang="en-IN" sz="2400" dirty="0">
                <a:solidFill>
                  <a:schemeClr val="tx1"/>
                </a:solidFill>
              </a:rPr>
              <a:t>and </a:t>
            </a:r>
            <a:r>
              <a:rPr lang="en-US" sz="2400" dirty="0">
                <a:solidFill>
                  <a:schemeClr val="tx1"/>
                </a:solidFill>
              </a:rPr>
              <a:t>646 m</a:t>
            </a:r>
            <a:r>
              <a:rPr lang="en-US" sz="100" dirty="0">
                <a:solidFill>
                  <a:schemeClr val="tx1"/>
                </a:solidFill>
              </a:rPr>
              <a:t>illi</a:t>
            </a:r>
            <a:r>
              <a:rPr lang="en-US" sz="2400" dirty="0">
                <a:solidFill>
                  <a:schemeClr val="tx1"/>
                </a:solidFill>
              </a:rPr>
              <a:t>m</a:t>
            </a:r>
            <a:r>
              <a:rPr lang="en-US" sz="100" dirty="0">
                <a:solidFill>
                  <a:schemeClr val="tx1"/>
                </a:solidFill>
              </a:rPr>
              <a:t>eters </a:t>
            </a:r>
            <a:r>
              <a:rPr lang="en-US" sz="2400" dirty="0">
                <a:solidFill>
                  <a:schemeClr val="tx1"/>
                </a:solidFill>
              </a:rPr>
              <a:t>H</a:t>
            </a:r>
            <a:r>
              <a:rPr lang="en-US" sz="200" dirty="0">
                <a:solidFill>
                  <a:schemeClr val="tx1"/>
                </a:solidFill>
              </a:rPr>
              <a:t> </a:t>
            </a:r>
            <a:r>
              <a:rPr lang="en-US" sz="2400" dirty="0">
                <a:solidFill>
                  <a:schemeClr val="tx1"/>
                </a:solidFill>
              </a:rPr>
              <a:t>g</a:t>
            </a:r>
            <a:endParaRPr lang="en-IN" sz="2400" dirty="0"/>
          </a:p>
        </p:txBody>
      </p:sp>
      <p:sp>
        <p:nvSpPr>
          <p:cNvPr id="7" name="Content Placeholder 6"/>
          <p:cNvSpPr>
            <a:spLocks noGrp="1"/>
          </p:cNvSpPr>
          <p:nvPr>
            <p:ph sz="quarter" idx="16"/>
          </p:nvPr>
        </p:nvSpPr>
        <p:spPr>
          <a:xfrm>
            <a:off x="457199" y="2023651"/>
            <a:ext cx="7655859" cy="386875"/>
          </a:xfrm>
        </p:spPr>
        <p:txBody>
          <a:bodyPr/>
          <a:lstStyle/>
          <a:p>
            <a:pPr marL="432" indent="0">
              <a:buNone/>
            </a:pPr>
            <a:r>
              <a:rPr lang="en-US" sz="2400" dirty="0"/>
              <a:t>pressure. What is the volume (in milliliters) of the gas at</a:t>
            </a:r>
            <a:endParaRPr lang="en-IN" sz="2400" dirty="0"/>
          </a:p>
        </p:txBody>
      </p:sp>
      <p:graphicFrame>
        <p:nvGraphicFramePr>
          <p:cNvPr id="3" name="Object 2" descr="negative 95 degrees Celsius&#10;"/>
          <p:cNvGraphicFramePr>
            <a:graphicFrameLocks noChangeAspect="1"/>
          </p:cNvGraphicFramePr>
          <p:nvPr>
            <p:extLst/>
          </p:nvPr>
        </p:nvGraphicFramePr>
        <p:xfrm>
          <a:off x="8189109" y="2032474"/>
          <a:ext cx="736600" cy="317500"/>
        </p:xfrm>
        <a:graphic>
          <a:graphicData uri="http://schemas.openxmlformats.org/presentationml/2006/ole">
            <mc:AlternateContent xmlns:mc="http://schemas.openxmlformats.org/markup-compatibility/2006">
              <mc:Choice xmlns:v="urn:schemas-microsoft-com:vml" Requires="v">
                <p:oleObj spid="_x0000_s39979" name="Equation" r:id="rId6" imgW="736560" imgH="317160" progId="Equation.DSMT4">
                  <p:embed/>
                </p:oleObj>
              </mc:Choice>
              <mc:Fallback>
                <p:oleObj name="Equation" r:id="rId6" imgW="736560" imgH="317160" progId="Equation.DSMT4">
                  <p:embed/>
                  <p:pic>
                    <p:nvPicPr>
                      <p:cNvPr id="3" name="Object 2" descr="negative 95 degrees Celsius&#10;"/>
                      <p:cNvPicPr/>
                      <p:nvPr/>
                    </p:nvPicPr>
                    <p:blipFill>
                      <a:blip r:embed="rId7"/>
                      <a:stretch>
                        <a:fillRect/>
                      </a:stretch>
                    </p:blipFill>
                    <p:spPr>
                      <a:xfrm>
                        <a:off x="8189109" y="2032474"/>
                        <a:ext cx="736600" cy="317500"/>
                      </a:xfrm>
                      <a:prstGeom prst="rect">
                        <a:avLst/>
                      </a:prstGeom>
                    </p:spPr>
                  </p:pic>
                </p:oleObj>
              </mc:Fallback>
            </mc:AlternateContent>
          </a:graphicData>
        </a:graphic>
      </p:graphicFrame>
      <p:sp>
        <p:nvSpPr>
          <p:cNvPr id="9" name="Content Placeholder 8"/>
          <p:cNvSpPr>
            <a:spLocks noGrp="1"/>
          </p:cNvSpPr>
          <p:nvPr>
            <p:ph sz="quarter" idx="18"/>
          </p:nvPr>
        </p:nvSpPr>
        <p:spPr>
          <a:xfrm>
            <a:off x="457201" y="2497407"/>
            <a:ext cx="7871011" cy="390936"/>
          </a:xfrm>
        </p:spPr>
        <p:txBody>
          <a:bodyPr/>
          <a:lstStyle/>
          <a:p>
            <a:pPr marL="432" indent="0">
              <a:buNone/>
            </a:pPr>
            <a:r>
              <a:rPr lang="en-US" sz="2400" dirty="0"/>
              <a:t>and a</a:t>
            </a:r>
            <a:r>
              <a:rPr lang="en-IN" sz="2400" dirty="0"/>
              <a:t> pressure of 802 </a:t>
            </a:r>
            <a:r>
              <a:rPr lang="en-IN" sz="2400" dirty="0" err="1"/>
              <a:t>m</a:t>
            </a:r>
            <a:r>
              <a:rPr lang="en-IN" sz="100" dirty="0" err="1"/>
              <a:t>illi</a:t>
            </a:r>
            <a:r>
              <a:rPr lang="en-IN" sz="2400" dirty="0" err="1"/>
              <a:t>m</a:t>
            </a:r>
            <a:r>
              <a:rPr lang="en-IN" sz="100" dirty="0" err="1"/>
              <a:t>eters</a:t>
            </a:r>
            <a:r>
              <a:rPr lang="en-IN" sz="100" dirty="0"/>
              <a:t> </a:t>
            </a:r>
            <a:r>
              <a:rPr lang="en-IN" sz="2400" dirty="0"/>
              <a:t>H</a:t>
            </a:r>
            <a:r>
              <a:rPr lang="en-IN" sz="100" dirty="0"/>
              <a:t> </a:t>
            </a:r>
            <a:r>
              <a:rPr lang="en-IN" sz="2400" dirty="0"/>
              <a:t>g? (</a:t>
            </a:r>
            <a:r>
              <a:rPr lang="en-IN" sz="2400" i="1" dirty="0"/>
              <a:t>n</a:t>
            </a:r>
            <a:r>
              <a:rPr lang="en-IN" sz="2400" dirty="0"/>
              <a:t> is constant.)</a:t>
            </a:r>
          </a:p>
        </p:txBody>
      </p:sp>
      <p:sp>
        <p:nvSpPr>
          <p:cNvPr id="10" name="Content Placeholder 9"/>
          <p:cNvSpPr>
            <a:spLocks noGrp="1"/>
          </p:cNvSpPr>
          <p:nvPr>
            <p:ph sz="quarter" idx="19"/>
          </p:nvPr>
        </p:nvSpPr>
        <p:spPr>
          <a:xfrm>
            <a:off x="457201" y="2961373"/>
            <a:ext cx="8280852" cy="1003877"/>
          </a:xfrm>
        </p:spPr>
        <p:txBody>
          <a:bodyPr/>
          <a:lstStyle/>
          <a:p>
            <a:pPr marL="0" indent="0">
              <a:buNone/>
            </a:pPr>
            <a:r>
              <a:rPr lang="en-IN" sz="2400" b="1" dirty="0"/>
              <a:t>Solution:</a:t>
            </a:r>
          </a:p>
          <a:p>
            <a:pPr marL="0" indent="0">
              <a:buNone/>
            </a:pPr>
            <a:r>
              <a:rPr lang="en-IN" sz="2400" b="1" dirty="0"/>
              <a:t>Step 1 State the given and needed quantities.</a:t>
            </a:r>
          </a:p>
        </p:txBody>
      </p:sp>
      <p:graphicFrame>
        <p:nvGraphicFramePr>
          <p:cNvPr id="15" name="Object 14" descr="T sub 1 = 35 degrees Celsius plus 273 = 308 Kelvin. T sub 2 = negative 95 degrees Celsius plus 273 = 178 Kelvin."/>
          <p:cNvGraphicFramePr>
            <a:graphicFrameLocks noChangeAspect="1"/>
          </p:cNvGraphicFramePr>
          <p:nvPr>
            <p:extLst/>
          </p:nvPr>
        </p:nvGraphicFramePr>
        <p:xfrm>
          <a:off x="457201" y="4125688"/>
          <a:ext cx="6553200" cy="355600"/>
        </p:xfrm>
        <a:graphic>
          <a:graphicData uri="http://schemas.openxmlformats.org/presentationml/2006/ole">
            <mc:AlternateContent xmlns:mc="http://schemas.openxmlformats.org/markup-compatibility/2006">
              <mc:Choice xmlns:v="urn:schemas-microsoft-com:vml" Requires="v">
                <p:oleObj spid="_x0000_s39980" name="Equation" r:id="rId8" imgW="6553080" imgH="355320" progId="Equation.DSMT4">
                  <p:embed/>
                </p:oleObj>
              </mc:Choice>
              <mc:Fallback>
                <p:oleObj name="Equation" r:id="rId8" imgW="6553080" imgH="355320" progId="Equation.DSMT4">
                  <p:embed/>
                  <p:pic>
                    <p:nvPicPr>
                      <p:cNvPr id="15" name="Object 14" descr="T sub 1 = 35 degrees Celsius plus 273 = 308 Kelvin. T sub 2 = negative 95 degrees Celsius plus 273 = 178 Kelvin."/>
                      <p:cNvPicPr/>
                      <p:nvPr/>
                    </p:nvPicPr>
                    <p:blipFill>
                      <a:blip r:embed="rId9"/>
                      <a:stretch>
                        <a:fillRect/>
                      </a:stretch>
                    </p:blipFill>
                    <p:spPr>
                      <a:xfrm>
                        <a:off x="457201" y="4125688"/>
                        <a:ext cx="6553200" cy="355600"/>
                      </a:xfrm>
                      <a:prstGeom prst="rect">
                        <a:avLst/>
                      </a:prstGeom>
                    </p:spPr>
                  </p:pic>
                </p:oleObj>
              </mc:Fallback>
            </mc:AlternateContent>
          </a:graphicData>
        </a:graphic>
      </p:graphicFrame>
      <p:graphicFrame>
        <p:nvGraphicFramePr>
          <p:cNvPr id="16" name="Content Placeholder 15"/>
          <p:cNvGraphicFramePr>
            <a:graphicFrameLocks noGrp="1"/>
          </p:cNvGraphicFramePr>
          <p:nvPr>
            <p:ph sz="quarter" idx="20"/>
            <p:extLst/>
          </p:nvPr>
        </p:nvGraphicFramePr>
        <p:xfrm>
          <a:off x="457200" y="4724176"/>
          <a:ext cx="8280852" cy="1645920"/>
        </p:xfrm>
        <a:graphic>
          <a:graphicData uri="http://schemas.openxmlformats.org/drawingml/2006/table">
            <a:tbl>
              <a:tblPr firstRow="1" bandRow="1">
                <a:tableStyleId>{2D5ABB26-0587-4C30-8999-92F81FD0307C}</a:tableStyleId>
              </a:tblPr>
              <a:tblGrid>
                <a:gridCol w="1574800">
                  <a:extLst>
                    <a:ext uri="{9D8B030D-6E8A-4147-A177-3AD203B41FA5}">
                      <a16:colId xmlns:a16="http://schemas.microsoft.com/office/drawing/2014/main" val="1657928251"/>
                    </a:ext>
                  </a:extLst>
                </a:gridCol>
                <a:gridCol w="3120571">
                  <a:extLst>
                    <a:ext uri="{9D8B030D-6E8A-4147-A177-3AD203B41FA5}">
                      <a16:colId xmlns:a16="http://schemas.microsoft.com/office/drawing/2014/main" val="2764790391"/>
                    </a:ext>
                  </a:extLst>
                </a:gridCol>
                <a:gridCol w="1698172">
                  <a:extLst>
                    <a:ext uri="{9D8B030D-6E8A-4147-A177-3AD203B41FA5}">
                      <a16:colId xmlns:a16="http://schemas.microsoft.com/office/drawing/2014/main" val="3980295542"/>
                    </a:ext>
                  </a:extLst>
                </a:gridCol>
                <a:gridCol w="1887309">
                  <a:extLst>
                    <a:ext uri="{9D8B030D-6E8A-4147-A177-3AD203B41FA5}">
                      <a16:colId xmlns:a16="http://schemas.microsoft.com/office/drawing/2014/main" val="1989176183"/>
                    </a:ext>
                  </a:extLst>
                </a:gridCol>
              </a:tblGrid>
              <a:tr h="370840">
                <a:tc>
                  <a:txBody>
                    <a:bodyPr/>
                    <a:lstStyle/>
                    <a:p>
                      <a:r>
                        <a:rPr lang="en-US" sz="1600" b="1" dirty="0">
                          <a:solidFill>
                            <a:schemeClr val="tx1"/>
                          </a:solidFill>
                          <a:latin typeface="+mn-lt"/>
                        </a:rPr>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8723487"/>
                  </a:ext>
                </a:extLst>
              </a:tr>
              <a:tr h="370840">
                <a:tc>
                  <a:txBody>
                    <a:bodyPr/>
                    <a:lstStyle/>
                    <a:p>
                      <a:r>
                        <a:rPr lang="en-US" sz="100" b="1" dirty="0">
                          <a:solidFill>
                            <a:schemeClr val="tx1"/>
                          </a:solidFill>
                          <a:latin typeface="+mn-lt"/>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0" dirty="0">
                          <a:solidFill>
                            <a:schemeClr val="tx1"/>
                          </a:solidFill>
                          <a:latin typeface="+mn-lt"/>
                          <a:cs typeface="Times New Roman" pitchFamily="18" charset="0"/>
                        </a:rPr>
                        <a:t>P sub 1 = 646 millimeters of mercury T sub 1 = 308 kelvin, V sub 1 = 675 milliliters P sub 2 = 802 millimeters of mercury, T sub 2 = 178 kelvin</a:t>
                      </a:r>
                      <a:r>
                        <a:rPr lang="en-US" sz="1600" b="1" dirty="0">
                          <a:solidFill>
                            <a:schemeClr val="tx1"/>
                          </a:solidFill>
                          <a:latin typeface="+mn-lt"/>
                          <a:cs typeface="Times New Roman" pitchFamily="18" charset="0"/>
                        </a:rPr>
                        <a:t> </a:t>
                      </a:r>
                    </a:p>
                    <a:p>
                      <a:endParaRPr lang="en-US" sz="1600" b="1" dirty="0">
                        <a:solidFill>
                          <a:schemeClr val="tx1"/>
                        </a:solidFill>
                        <a:latin typeface="+mn-lt"/>
                        <a:cs typeface="Times New Roman" pitchFamily="18" charset="0"/>
                      </a:endParaRPr>
                    </a:p>
                    <a:p>
                      <a:endParaRPr lang="en-US" sz="1600" b="1" dirty="0">
                        <a:solidFill>
                          <a:schemeClr val="tx1"/>
                        </a:solidFill>
                        <a:latin typeface="+mn-lt"/>
                        <a:cs typeface="Times New Roman" pitchFamily="18" charset="0"/>
                      </a:endParaRPr>
                    </a:p>
                    <a:p>
                      <a:r>
                        <a:rPr lang="en-US" sz="1600" b="1" dirty="0">
                          <a:solidFill>
                            <a:schemeClr val="tx1"/>
                          </a:solidFill>
                          <a:latin typeface="+mn-lt"/>
                          <a:cs typeface="Times New Roman" pitchFamily="18" charset="0"/>
                        </a:rPr>
                        <a:t>Factors that do not change</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n</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dirty="0">
                          <a:solidFill>
                            <a:schemeClr val="tx1"/>
                          </a:solidFill>
                          <a:latin typeface="+mn-lt"/>
                        </a:rPr>
                        <a:t>T sub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cs typeface="Times New Roman" pitchFamily="18" charset="0"/>
                        </a:rPr>
                        <a:t>combined gas law</a:t>
                      </a:r>
                    </a:p>
                    <a:p>
                      <a:endParaRPr lang="en-US" sz="100" dirty="0">
                        <a:solidFill>
                          <a:schemeClr val="tx1"/>
                        </a:solidFill>
                        <a:latin typeface="+mn-lt"/>
                        <a:cs typeface="Times New Roman" pitchFamily="18" charset="0"/>
                      </a:endParaRPr>
                    </a:p>
                    <a:p>
                      <a:r>
                        <a:rPr lang="en-US" sz="100" dirty="0">
                          <a:solidFill>
                            <a:schemeClr val="tx1"/>
                          </a:solidFill>
                          <a:latin typeface="+mn-lt"/>
                          <a:cs typeface="Times New Roman" pitchFamily="18" charset="0"/>
                        </a:rPr>
                        <a:t>P sub 1 V sub 1 over T sub 1 = P sub 2 V sub 2 over T sub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5445960"/>
                  </a:ext>
                </a:extLst>
              </a:tr>
            </a:tbl>
          </a:graphicData>
        </a:graphic>
      </p:graphicFrame>
      <p:graphicFrame>
        <p:nvGraphicFramePr>
          <p:cNvPr id="17" name="Object 16">
            <a:extLst>
              <a:ext uri="{C183D7F6-B498-43B3-948B-1728B52AA6E4}">
                <adec:decorative xmlns:adec="http://schemas.microsoft.com/office/drawing/2017/decorative" val="1"/>
              </a:ext>
            </a:extLst>
          </p:cNvPr>
          <p:cNvGraphicFramePr>
            <a:graphicFrameLocks noChangeAspect="1"/>
          </p:cNvGraphicFramePr>
          <p:nvPr>
            <p:extLst/>
          </p:nvPr>
        </p:nvGraphicFramePr>
        <p:xfrm>
          <a:off x="2080484" y="5319076"/>
          <a:ext cx="1536700" cy="279400"/>
        </p:xfrm>
        <a:graphic>
          <a:graphicData uri="http://schemas.openxmlformats.org/presentationml/2006/ole">
            <mc:AlternateContent xmlns:mc="http://schemas.openxmlformats.org/markup-compatibility/2006">
              <mc:Choice xmlns:v="urn:schemas-microsoft-com:vml" Requires="v">
                <p:oleObj spid="_x0000_s39981" name="Equation" r:id="rId10" imgW="1536480" imgH="279360" progId="Equation.DSMT4">
                  <p:embed/>
                </p:oleObj>
              </mc:Choice>
              <mc:Fallback>
                <p:oleObj name="Equation" r:id="rId10" imgW="1536480" imgH="279360" progId="Equation.DSMT4">
                  <p:embed/>
                  <p:pic>
                    <p:nvPicPr>
                      <p:cNvPr id="17" name="Object 16">
                        <a:extLst>
                          <a:ext uri="{C183D7F6-B498-43B3-948B-1728B52AA6E4}">
                            <adec:decorative xmlns:adec="http://schemas.microsoft.com/office/drawing/2017/decorative" val="1"/>
                          </a:ext>
                        </a:extLst>
                      </p:cNvPr>
                      <p:cNvPicPr/>
                      <p:nvPr/>
                    </p:nvPicPr>
                    <p:blipFill>
                      <a:blip r:embed="rId11"/>
                      <a:stretch>
                        <a:fillRect/>
                      </a:stretch>
                    </p:blipFill>
                    <p:spPr>
                      <a:xfrm>
                        <a:off x="2080484" y="5319076"/>
                        <a:ext cx="1536700" cy="279400"/>
                      </a:xfrm>
                      <a:prstGeom prst="rect">
                        <a:avLst/>
                      </a:prstGeom>
                      <a:solidFill>
                        <a:schemeClr val="bg1"/>
                      </a:solidFill>
                    </p:spPr>
                  </p:pic>
                </p:oleObj>
              </mc:Fallback>
            </mc:AlternateContent>
          </a:graphicData>
        </a:graphic>
      </p:graphicFrame>
      <p:graphicFrame>
        <p:nvGraphicFramePr>
          <p:cNvPr id="18" name="Object 17">
            <a:extLst>
              <a:ext uri="{C183D7F6-B498-43B3-948B-1728B52AA6E4}">
                <adec:decorative xmlns:adec="http://schemas.microsoft.com/office/drawing/2017/decorative" val="1"/>
              </a:ext>
            </a:extLst>
          </p:cNvPr>
          <p:cNvGraphicFramePr>
            <a:graphicFrameLocks noChangeAspect="1"/>
          </p:cNvGraphicFramePr>
          <p:nvPr>
            <p:extLst/>
          </p:nvPr>
        </p:nvGraphicFramePr>
        <p:xfrm>
          <a:off x="3733801" y="5342867"/>
          <a:ext cx="990600" cy="279400"/>
        </p:xfrm>
        <a:graphic>
          <a:graphicData uri="http://schemas.openxmlformats.org/presentationml/2006/ole">
            <mc:AlternateContent xmlns:mc="http://schemas.openxmlformats.org/markup-compatibility/2006">
              <mc:Choice xmlns:v="urn:schemas-microsoft-com:vml" Requires="v">
                <p:oleObj spid="_x0000_s39982" name="Equation" r:id="rId12" imgW="990360" imgH="279360" progId="Equation.DSMT4">
                  <p:embed/>
                </p:oleObj>
              </mc:Choice>
              <mc:Fallback>
                <p:oleObj name="Equation" r:id="rId12" imgW="990360" imgH="279360" progId="Equation.DSMT4">
                  <p:embed/>
                  <p:pic>
                    <p:nvPicPr>
                      <p:cNvPr id="18" name="Object 17">
                        <a:extLst>
                          <a:ext uri="{C183D7F6-B498-43B3-948B-1728B52AA6E4}">
                            <adec:decorative xmlns:adec="http://schemas.microsoft.com/office/drawing/2017/decorative" val="1"/>
                          </a:ext>
                        </a:extLst>
                      </p:cNvPr>
                      <p:cNvPicPr/>
                      <p:nvPr/>
                    </p:nvPicPr>
                    <p:blipFill>
                      <a:blip r:embed="rId13"/>
                      <a:stretch>
                        <a:fillRect/>
                      </a:stretch>
                    </p:blipFill>
                    <p:spPr>
                      <a:xfrm>
                        <a:off x="3733801" y="5342867"/>
                        <a:ext cx="990600" cy="279400"/>
                      </a:xfrm>
                      <a:prstGeom prst="rect">
                        <a:avLst/>
                      </a:prstGeom>
                      <a:solidFill>
                        <a:schemeClr val="bg1"/>
                      </a:solidFill>
                    </p:spPr>
                  </p:pic>
                </p:oleObj>
              </mc:Fallback>
            </mc:AlternateContent>
          </a:graphicData>
        </a:graphic>
      </p:graphicFrame>
      <p:graphicFrame>
        <p:nvGraphicFramePr>
          <p:cNvPr id="19" name="Object 18">
            <a:extLst>
              <a:ext uri="{C183D7F6-B498-43B3-948B-1728B52AA6E4}">
                <adec:decorative xmlns:adec="http://schemas.microsoft.com/office/drawing/2017/decorative" val="1"/>
              </a:ext>
            </a:extLst>
          </p:cNvPr>
          <p:cNvGraphicFramePr>
            <a:graphicFrameLocks noChangeAspect="1"/>
          </p:cNvGraphicFramePr>
          <p:nvPr>
            <p:extLst/>
          </p:nvPr>
        </p:nvGraphicFramePr>
        <p:xfrm>
          <a:off x="2080484" y="5607855"/>
          <a:ext cx="1155700" cy="279400"/>
        </p:xfrm>
        <a:graphic>
          <a:graphicData uri="http://schemas.openxmlformats.org/presentationml/2006/ole">
            <mc:AlternateContent xmlns:mc="http://schemas.openxmlformats.org/markup-compatibility/2006">
              <mc:Choice xmlns:v="urn:schemas-microsoft-com:vml" Requires="v">
                <p:oleObj spid="_x0000_s39983" name="Equation" r:id="rId14" imgW="1155600" imgH="279360" progId="Equation.DSMT4">
                  <p:embed/>
                </p:oleObj>
              </mc:Choice>
              <mc:Fallback>
                <p:oleObj name="Equation" r:id="rId14" imgW="1155600" imgH="279360" progId="Equation.DSMT4">
                  <p:embed/>
                  <p:pic>
                    <p:nvPicPr>
                      <p:cNvPr id="19" name="Object 18">
                        <a:extLst>
                          <a:ext uri="{C183D7F6-B498-43B3-948B-1728B52AA6E4}">
                            <adec:decorative xmlns:adec="http://schemas.microsoft.com/office/drawing/2017/decorative" val="1"/>
                          </a:ext>
                        </a:extLst>
                      </p:cNvPr>
                      <p:cNvPicPr/>
                      <p:nvPr/>
                    </p:nvPicPr>
                    <p:blipFill>
                      <a:blip r:embed="rId15"/>
                      <a:stretch>
                        <a:fillRect/>
                      </a:stretch>
                    </p:blipFill>
                    <p:spPr>
                      <a:xfrm>
                        <a:off x="2080484" y="5607855"/>
                        <a:ext cx="1155700" cy="279400"/>
                      </a:xfrm>
                      <a:prstGeom prst="rect">
                        <a:avLst/>
                      </a:prstGeom>
                      <a:solidFill>
                        <a:schemeClr val="bg1"/>
                      </a:solidFill>
                    </p:spPr>
                  </p:pic>
                </p:oleObj>
              </mc:Fallback>
            </mc:AlternateContent>
          </a:graphicData>
        </a:graphic>
      </p:graphicFrame>
      <p:graphicFrame>
        <p:nvGraphicFramePr>
          <p:cNvPr id="20" name="Object 19">
            <a:extLst>
              <a:ext uri="{C183D7F6-B498-43B3-948B-1728B52AA6E4}">
                <adec:decorative xmlns:adec="http://schemas.microsoft.com/office/drawing/2017/decorative" val="1"/>
              </a:ext>
            </a:extLst>
          </p:cNvPr>
          <p:cNvGraphicFramePr>
            <a:graphicFrameLocks noChangeAspect="1"/>
          </p:cNvGraphicFramePr>
          <p:nvPr>
            <p:extLst/>
          </p:nvPr>
        </p:nvGraphicFramePr>
        <p:xfrm>
          <a:off x="2080484" y="5857993"/>
          <a:ext cx="1536700" cy="279400"/>
        </p:xfrm>
        <a:graphic>
          <a:graphicData uri="http://schemas.openxmlformats.org/presentationml/2006/ole">
            <mc:AlternateContent xmlns:mc="http://schemas.openxmlformats.org/markup-compatibility/2006">
              <mc:Choice xmlns:v="urn:schemas-microsoft-com:vml" Requires="v">
                <p:oleObj spid="_x0000_s39984" name="Equation" r:id="rId16" imgW="1536480" imgH="279360" progId="Equation.DSMT4">
                  <p:embed/>
                </p:oleObj>
              </mc:Choice>
              <mc:Fallback>
                <p:oleObj name="Equation" r:id="rId16" imgW="1536480" imgH="279360" progId="Equation.DSMT4">
                  <p:embed/>
                  <p:pic>
                    <p:nvPicPr>
                      <p:cNvPr id="20" name="Object 19">
                        <a:extLst>
                          <a:ext uri="{C183D7F6-B498-43B3-948B-1728B52AA6E4}">
                            <adec:decorative xmlns:adec="http://schemas.microsoft.com/office/drawing/2017/decorative" val="1"/>
                          </a:ext>
                        </a:extLst>
                      </p:cNvPr>
                      <p:cNvPicPr/>
                      <p:nvPr/>
                    </p:nvPicPr>
                    <p:blipFill>
                      <a:blip r:embed="rId17"/>
                      <a:stretch>
                        <a:fillRect/>
                      </a:stretch>
                    </p:blipFill>
                    <p:spPr>
                      <a:xfrm>
                        <a:off x="2080484" y="5857993"/>
                        <a:ext cx="1536700" cy="279400"/>
                      </a:xfrm>
                      <a:prstGeom prst="rect">
                        <a:avLst/>
                      </a:prstGeom>
                      <a:solidFill>
                        <a:schemeClr val="bg1"/>
                      </a:solidFill>
                    </p:spPr>
                  </p:pic>
                </p:oleObj>
              </mc:Fallback>
            </mc:AlternateContent>
          </a:graphicData>
        </a:graphic>
      </p:graphicFrame>
      <p:graphicFrame>
        <p:nvGraphicFramePr>
          <p:cNvPr id="21" name="Object 20">
            <a:extLst>
              <a:ext uri="{C183D7F6-B498-43B3-948B-1728B52AA6E4}">
                <adec:decorative xmlns:adec="http://schemas.microsoft.com/office/drawing/2017/decorative" val="1"/>
              </a:ext>
            </a:extLst>
          </p:cNvPr>
          <p:cNvGraphicFramePr>
            <a:graphicFrameLocks noChangeAspect="1"/>
          </p:cNvGraphicFramePr>
          <p:nvPr>
            <p:extLst/>
          </p:nvPr>
        </p:nvGraphicFramePr>
        <p:xfrm>
          <a:off x="3733801" y="5849353"/>
          <a:ext cx="1016000" cy="279400"/>
        </p:xfrm>
        <a:graphic>
          <a:graphicData uri="http://schemas.openxmlformats.org/presentationml/2006/ole">
            <mc:AlternateContent xmlns:mc="http://schemas.openxmlformats.org/markup-compatibility/2006">
              <mc:Choice xmlns:v="urn:schemas-microsoft-com:vml" Requires="v">
                <p:oleObj spid="_x0000_s39985" name="Equation" r:id="rId18" imgW="1015920" imgH="279360" progId="Equation.DSMT4">
                  <p:embed/>
                </p:oleObj>
              </mc:Choice>
              <mc:Fallback>
                <p:oleObj name="Equation" r:id="rId18" imgW="1015920" imgH="279360" progId="Equation.DSMT4">
                  <p:embed/>
                  <p:pic>
                    <p:nvPicPr>
                      <p:cNvPr id="21" name="Object 20">
                        <a:extLst>
                          <a:ext uri="{C183D7F6-B498-43B3-948B-1728B52AA6E4}">
                            <adec:decorative xmlns:adec="http://schemas.microsoft.com/office/drawing/2017/decorative" val="1"/>
                          </a:ext>
                        </a:extLst>
                      </p:cNvPr>
                      <p:cNvPicPr/>
                      <p:nvPr/>
                    </p:nvPicPr>
                    <p:blipFill>
                      <a:blip r:embed="rId19"/>
                      <a:stretch>
                        <a:fillRect/>
                      </a:stretch>
                    </p:blipFill>
                    <p:spPr>
                      <a:xfrm>
                        <a:off x="3733801" y="5849353"/>
                        <a:ext cx="1016000" cy="279400"/>
                      </a:xfrm>
                      <a:prstGeom prst="rect">
                        <a:avLst/>
                      </a:prstGeom>
                      <a:solidFill>
                        <a:schemeClr val="bg1"/>
                      </a:solidFill>
                    </p:spPr>
                  </p:pic>
                </p:oleObj>
              </mc:Fallback>
            </mc:AlternateContent>
          </a:graphicData>
        </a:graphic>
      </p:graphicFrame>
      <p:graphicFrame>
        <p:nvGraphicFramePr>
          <p:cNvPr id="22" name="Object 21">
            <a:extLst>
              <a:ext uri="{C183D7F6-B498-43B3-948B-1728B52AA6E4}">
                <adec:decorative xmlns:adec="http://schemas.microsoft.com/office/drawing/2017/decorative" val="1"/>
              </a:ext>
            </a:extLst>
          </p:cNvPr>
          <p:cNvGraphicFramePr>
            <a:graphicFrameLocks noChangeAspect="1"/>
          </p:cNvGraphicFramePr>
          <p:nvPr>
            <p:extLst/>
          </p:nvPr>
        </p:nvGraphicFramePr>
        <p:xfrm>
          <a:off x="5768498" y="5338909"/>
          <a:ext cx="241300" cy="279400"/>
        </p:xfrm>
        <a:graphic>
          <a:graphicData uri="http://schemas.openxmlformats.org/presentationml/2006/ole">
            <mc:AlternateContent xmlns:mc="http://schemas.openxmlformats.org/markup-compatibility/2006">
              <mc:Choice xmlns:v="urn:schemas-microsoft-com:vml" Requires="v">
                <p:oleObj spid="_x0000_s39986" name="Equation" r:id="rId20" imgW="241200" imgH="279360" progId="Equation.DSMT4">
                  <p:embed/>
                </p:oleObj>
              </mc:Choice>
              <mc:Fallback>
                <p:oleObj name="Equation" r:id="rId20" imgW="241200" imgH="279360" progId="Equation.DSMT4">
                  <p:embed/>
                  <p:pic>
                    <p:nvPicPr>
                      <p:cNvPr id="22" name="Object 21">
                        <a:extLst>
                          <a:ext uri="{C183D7F6-B498-43B3-948B-1728B52AA6E4}">
                            <adec:decorative xmlns:adec="http://schemas.microsoft.com/office/drawing/2017/decorative" val="1"/>
                          </a:ext>
                        </a:extLst>
                      </p:cNvPr>
                      <p:cNvPicPr/>
                      <p:nvPr/>
                    </p:nvPicPr>
                    <p:blipFill>
                      <a:blip r:embed="rId21"/>
                      <a:stretch>
                        <a:fillRect/>
                      </a:stretch>
                    </p:blipFill>
                    <p:spPr>
                      <a:xfrm>
                        <a:off x="5768498" y="5338909"/>
                        <a:ext cx="241300" cy="279400"/>
                      </a:xfrm>
                      <a:prstGeom prst="rect">
                        <a:avLst/>
                      </a:prstGeom>
                      <a:solidFill>
                        <a:schemeClr val="bg1"/>
                      </a:solidFill>
                    </p:spPr>
                  </p:pic>
                </p:oleObj>
              </mc:Fallback>
            </mc:AlternateContent>
          </a:graphicData>
        </a:graphic>
      </p:graphicFrame>
      <p:graphicFrame>
        <p:nvGraphicFramePr>
          <p:cNvPr id="23" name="Object 22">
            <a:extLst>
              <a:ext uri="{C183D7F6-B498-43B3-948B-1728B52AA6E4}">
                <adec:decorative xmlns:adec="http://schemas.microsoft.com/office/drawing/2017/decorative" val="1"/>
              </a:ext>
            </a:extLst>
          </p:cNvPr>
          <p:cNvGraphicFramePr>
            <a:graphicFrameLocks noChangeAspect="1"/>
          </p:cNvGraphicFramePr>
          <p:nvPr>
            <p:extLst/>
          </p:nvPr>
        </p:nvGraphicFramePr>
        <p:xfrm>
          <a:off x="6920570" y="5581682"/>
          <a:ext cx="1033780" cy="544830"/>
        </p:xfrm>
        <a:graphic>
          <a:graphicData uri="http://schemas.openxmlformats.org/presentationml/2006/ole">
            <mc:AlternateContent xmlns:mc="http://schemas.openxmlformats.org/markup-compatibility/2006">
              <mc:Choice xmlns:v="urn:schemas-microsoft-com:vml" Requires="v">
                <p:oleObj spid="_x0000_s39987" name="Equation" r:id="rId22" imgW="939600" imgH="495000" progId="Equation.DSMT4">
                  <p:embed/>
                </p:oleObj>
              </mc:Choice>
              <mc:Fallback>
                <p:oleObj name="Equation" r:id="rId22" imgW="939600" imgH="495000" progId="Equation.DSMT4">
                  <p:embed/>
                  <p:pic>
                    <p:nvPicPr>
                      <p:cNvPr id="23" name="Object 22">
                        <a:extLst>
                          <a:ext uri="{C183D7F6-B498-43B3-948B-1728B52AA6E4}">
                            <adec:decorative xmlns:adec="http://schemas.microsoft.com/office/drawing/2017/decorative" val="1"/>
                          </a:ext>
                        </a:extLst>
                      </p:cNvPr>
                      <p:cNvPicPr/>
                      <p:nvPr/>
                    </p:nvPicPr>
                    <p:blipFill>
                      <a:blip r:embed="rId23"/>
                      <a:stretch>
                        <a:fillRect/>
                      </a:stretch>
                    </p:blipFill>
                    <p:spPr>
                      <a:xfrm>
                        <a:off x="6920570" y="5581682"/>
                        <a:ext cx="1033780" cy="54483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8466445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000" dirty="0"/>
              <a:t>Calculations Using Combined Gas Law</a:t>
            </a:r>
            <a:r>
              <a:rPr lang="en-IN" sz="3400" dirty="0"/>
              <a:t> </a:t>
            </a:r>
            <a:r>
              <a:rPr lang="en-IN" sz="2000" b="0" dirty="0"/>
              <a:t>(2 of 2)</a:t>
            </a:r>
          </a:p>
        </p:txBody>
      </p:sp>
      <p:sp>
        <p:nvSpPr>
          <p:cNvPr id="5" name="Content Placeholder 4"/>
          <p:cNvSpPr>
            <a:spLocks noGrp="1"/>
          </p:cNvSpPr>
          <p:nvPr>
            <p:ph sz="quarter" idx="14"/>
          </p:nvPr>
        </p:nvSpPr>
        <p:spPr>
          <a:xfrm>
            <a:off x="457201" y="1554417"/>
            <a:ext cx="4641850" cy="392293"/>
          </a:xfrm>
        </p:spPr>
        <p:txBody>
          <a:bodyPr/>
          <a:lstStyle/>
          <a:p>
            <a:pPr marL="432" indent="0">
              <a:buNone/>
            </a:pPr>
            <a:r>
              <a:rPr lang="en-IN" sz="2400" dirty="0"/>
              <a:t>A gas has a volume of 675 m</a:t>
            </a:r>
            <a:r>
              <a:rPr lang="en-IN" sz="100" dirty="0"/>
              <a:t> </a:t>
            </a:r>
            <a:r>
              <a:rPr lang="en-IN" sz="2400" dirty="0"/>
              <a:t>L at</a:t>
            </a:r>
          </a:p>
        </p:txBody>
      </p:sp>
      <p:graphicFrame>
        <p:nvGraphicFramePr>
          <p:cNvPr id="2" name="Object 1" descr="35 degrees Celsius&#10;"/>
          <p:cNvGraphicFramePr>
            <a:graphicFrameLocks noChangeAspect="1"/>
          </p:cNvGraphicFramePr>
          <p:nvPr>
            <p:extLst/>
          </p:nvPr>
        </p:nvGraphicFramePr>
        <p:xfrm>
          <a:off x="5204100" y="1524227"/>
          <a:ext cx="722249" cy="384175"/>
        </p:xfrm>
        <a:graphic>
          <a:graphicData uri="http://schemas.openxmlformats.org/presentationml/2006/ole">
            <mc:AlternateContent xmlns:mc="http://schemas.openxmlformats.org/markup-compatibility/2006">
              <mc:Choice xmlns:v="urn:schemas-microsoft-com:vml" Requires="v">
                <p:oleObj spid="_x0000_s40982" name="Equation" r:id="rId4" imgW="596880" imgH="317160" progId="Equation.DSMT4">
                  <p:embed/>
                </p:oleObj>
              </mc:Choice>
              <mc:Fallback>
                <p:oleObj name="Equation" r:id="rId4" imgW="596880" imgH="317160" progId="Equation.DSMT4">
                  <p:embed/>
                  <p:pic>
                    <p:nvPicPr>
                      <p:cNvPr id="2" name="Object 1" descr="35 degrees Celsius&#10;"/>
                      <p:cNvPicPr/>
                      <p:nvPr/>
                    </p:nvPicPr>
                    <p:blipFill>
                      <a:blip r:embed="rId5"/>
                      <a:stretch>
                        <a:fillRect/>
                      </a:stretch>
                    </p:blipFill>
                    <p:spPr>
                      <a:xfrm>
                        <a:off x="5204100" y="1524227"/>
                        <a:ext cx="722249" cy="384175"/>
                      </a:xfrm>
                      <a:prstGeom prst="rect">
                        <a:avLst/>
                      </a:prstGeom>
                    </p:spPr>
                  </p:pic>
                </p:oleObj>
              </mc:Fallback>
            </mc:AlternateContent>
          </a:graphicData>
        </a:graphic>
      </p:graphicFrame>
      <p:sp>
        <p:nvSpPr>
          <p:cNvPr id="6" name="Content Placeholder 5"/>
          <p:cNvSpPr>
            <a:spLocks noGrp="1"/>
          </p:cNvSpPr>
          <p:nvPr>
            <p:ph sz="quarter" idx="15"/>
          </p:nvPr>
        </p:nvSpPr>
        <p:spPr>
          <a:xfrm>
            <a:off x="6043647" y="1551275"/>
            <a:ext cx="2605053" cy="395285"/>
          </a:xfrm>
        </p:spPr>
        <p:txBody>
          <a:bodyPr/>
          <a:lstStyle/>
          <a:p>
            <a:pPr marL="432" indent="0">
              <a:buNone/>
            </a:pPr>
            <a:r>
              <a:rPr lang="en-IN" sz="2400" dirty="0">
                <a:solidFill>
                  <a:schemeClr val="tx1"/>
                </a:solidFill>
              </a:rPr>
              <a:t>and </a:t>
            </a:r>
            <a:r>
              <a:rPr lang="en-US" sz="2400" dirty="0">
                <a:solidFill>
                  <a:schemeClr val="tx1"/>
                </a:solidFill>
              </a:rPr>
              <a:t>646 m</a:t>
            </a:r>
            <a:r>
              <a:rPr lang="en-US" sz="100" dirty="0">
                <a:solidFill>
                  <a:schemeClr val="tx1"/>
                </a:solidFill>
              </a:rPr>
              <a:t>illi</a:t>
            </a:r>
            <a:r>
              <a:rPr lang="en-US" sz="2400" dirty="0">
                <a:solidFill>
                  <a:schemeClr val="tx1"/>
                </a:solidFill>
              </a:rPr>
              <a:t>m</a:t>
            </a:r>
            <a:r>
              <a:rPr lang="en-US" sz="100" dirty="0">
                <a:solidFill>
                  <a:schemeClr val="tx1"/>
                </a:solidFill>
              </a:rPr>
              <a:t>eters </a:t>
            </a:r>
            <a:r>
              <a:rPr lang="en-US" sz="2400" dirty="0">
                <a:solidFill>
                  <a:schemeClr val="tx1"/>
                </a:solidFill>
              </a:rPr>
              <a:t>H</a:t>
            </a:r>
            <a:r>
              <a:rPr lang="en-US" sz="200" dirty="0">
                <a:solidFill>
                  <a:schemeClr val="tx1"/>
                </a:solidFill>
              </a:rPr>
              <a:t> </a:t>
            </a:r>
            <a:r>
              <a:rPr lang="en-US" sz="2400" dirty="0">
                <a:solidFill>
                  <a:schemeClr val="tx1"/>
                </a:solidFill>
              </a:rPr>
              <a:t>g</a:t>
            </a:r>
            <a:endParaRPr lang="en-IN" sz="2400" dirty="0"/>
          </a:p>
        </p:txBody>
      </p:sp>
      <p:sp>
        <p:nvSpPr>
          <p:cNvPr id="7" name="Content Placeholder 6"/>
          <p:cNvSpPr>
            <a:spLocks noGrp="1"/>
          </p:cNvSpPr>
          <p:nvPr>
            <p:ph sz="quarter" idx="16"/>
          </p:nvPr>
        </p:nvSpPr>
        <p:spPr>
          <a:xfrm>
            <a:off x="457201" y="2023651"/>
            <a:ext cx="7628964" cy="386875"/>
          </a:xfrm>
        </p:spPr>
        <p:txBody>
          <a:bodyPr/>
          <a:lstStyle/>
          <a:p>
            <a:pPr marL="432" indent="0">
              <a:buNone/>
            </a:pPr>
            <a:r>
              <a:rPr lang="en-US" sz="2400" dirty="0"/>
              <a:t>pressure. What is the volume (in milliliters) of the gas at</a:t>
            </a:r>
            <a:endParaRPr lang="en-IN" sz="2400" dirty="0"/>
          </a:p>
        </p:txBody>
      </p:sp>
      <p:graphicFrame>
        <p:nvGraphicFramePr>
          <p:cNvPr id="3" name="Object 2" descr="negative 95 degrees Celsius&#10;"/>
          <p:cNvGraphicFramePr>
            <a:graphicFrameLocks noChangeAspect="1"/>
          </p:cNvGraphicFramePr>
          <p:nvPr>
            <p:extLst/>
          </p:nvPr>
        </p:nvGraphicFramePr>
        <p:xfrm>
          <a:off x="8145593" y="2020335"/>
          <a:ext cx="848028" cy="365529"/>
        </p:xfrm>
        <a:graphic>
          <a:graphicData uri="http://schemas.openxmlformats.org/presentationml/2006/ole">
            <mc:AlternateContent xmlns:mc="http://schemas.openxmlformats.org/markup-compatibility/2006">
              <mc:Choice xmlns:v="urn:schemas-microsoft-com:vml" Requires="v">
                <p:oleObj spid="_x0000_s40983" name="Equation" r:id="rId6" imgW="736560" imgH="317160" progId="Equation.DSMT4">
                  <p:embed/>
                </p:oleObj>
              </mc:Choice>
              <mc:Fallback>
                <p:oleObj name="Equation" r:id="rId6" imgW="736560" imgH="317160" progId="Equation.DSMT4">
                  <p:embed/>
                  <p:pic>
                    <p:nvPicPr>
                      <p:cNvPr id="3" name="Object 2" descr="negative 95 degrees Celsius&#10;"/>
                      <p:cNvPicPr/>
                      <p:nvPr/>
                    </p:nvPicPr>
                    <p:blipFill>
                      <a:blip r:embed="rId7"/>
                      <a:stretch>
                        <a:fillRect/>
                      </a:stretch>
                    </p:blipFill>
                    <p:spPr>
                      <a:xfrm>
                        <a:off x="8145593" y="2020335"/>
                        <a:ext cx="848028" cy="365529"/>
                      </a:xfrm>
                      <a:prstGeom prst="rect">
                        <a:avLst/>
                      </a:prstGeom>
                    </p:spPr>
                  </p:pic>
                </p:oleObj>
              </mc:Fallback>
            </mc:AlternateContent>
          </a:graphicData>
        </a:graphic>
      </p:graphicFrame>
      <p:sp>
        <p:nvSpPr>
          <p:cNvPr id="9" name="Content Placeholder 8"/>
          <p:cNvSpPr>
            <a:spLocks noGrp="1"/>
          </p:cNvSpPr>
          <p:nvPr>
            <p:ph sz="quarter" idx="18"/>
          </p:nvPr>
        </p:nvSpPr>
        <p:spPr>
          <a:xfrm>
            <a:off x="457201" y="2497407"/>
            <a:ext cx="6442363" cy="390936"/>
          </a:xfrm>
        </p:spPr>
        <p:txBody>
          <a:bodyPr/>
          <a:lstStyle/>
          <a:p>
            <a:pPr marL="432" indent="0">
              <a:buNone/>
            </a:pPr>
            <a:r>
              <a:rPr lang="en-US" sz="2400" dirty="0"/>
              <a:t>and a</a:t>
            </a:r>
            <a:r>
              <a:rPr lang="en-IN" sz="2400" dirty="0"/>
              <a:t> pressure of 802 </a:t>
            </a:r>
            <a:r>
              <a:rPr lang="en-IN" sz="2400" dirty="0" err="1"/>
              <a:t>m</a:t>
            </a:r>
            <a:r>
              <a:rPr lang="en-IN" sz="100" dirty="0" err="1"/>
              <a:t>illi</a:t>
            </a:r>
            <a:r>
              <a:rPr lang="en-IN" sz="2400" dirty="0" err="1"/>
              <a:t>m</a:t>
            </a:r>
            <a:r>
              <a:rPr lang="en-IN" sz="100" dirty="0" err="1"/>
              <a:t>eters</a:t>
            </a:r>
            <a:r>
              <a:rPr lang="en-IN" sz="100" dirty="0"/>
              <a:t> </a:t>
            </a:r>
            <a:r>
              <a:rPr lang="en-IN" sz="2400" dirty="0"/>
              <a:t>H</a:t>
            </a:r>
            <a:r>
              <a:rPr lang="en-IN" sz="100" dirty="0"/>
              <a:t> </a:t>
            </a:r>
            <a:r>
              <a:rPr lang="en-IN" sz="2400" dirty="0"/>
              <a:t>g? (</a:t>
            </a:r>
            <a:r>
              <a:rPr lang="en-IN" sz="2400" i="1" dirty="0"/>
              <a:t>n</a:t>
            </a:r>
            <a:r>
              <a:rPr lang="en-IN" sz="2400" dirty="0"/>
              <a:t> is constant.)</a:t>
            </a:r>
          </a:p>
        </p:txBody>
      </p:sp>
      <p:sp>
        <p:nvSpPr>
          <p:cNvPr id="10" name="Content Placeholder 9"/>
          <p:cNvSpPr>
            <a:spLocks noGrp="1"/>
          </p:cNvSpPr>
          <p:nvPr>
            <p:ph sz="quarter" idx="19"/>
          </p:nvPr>
        </p:nvSpPr>
        <p:spPr>
          <a:xfrm>
            <a:off x="457201" y="2961373"/>
            <a:ext cx="7310567" cy="411219"/>
          </a:xfrm>
        </p:spPr>
        <p:txBody>
          <a:bodyPr/>
          <a:lstStyle/>
          <a:p>
            <a:pPr marL="0" indent="0">
              <a:buNone/>
            </a:pPr>
            <a:r>
              <a:rPr lang="en-IN" sz="2400" b="1" dirty="0"/>
              <a:t>Step 2 Rearrange to solve for unknown quantity,</a:t>
            </a:r>
          </a:p>
        </p:txBody>
      </p:sp>
      <p:graphicFrame>
        <p:nvGraphicFramePr>
          <p:cNvPr id="24" name="Object 23" descr="V sub 2:"/>
          <p:cNvGraphicFramePr>
            <a:graphicFrameLocks noChangeAspect="1"/>
          </p:cNvGraphicFramePr>
          <p:nvPr>
            <p:extLst/>
          </p:nvPr>
        </p:nvGraphicFramePr>
        <p:xfrm>
          <a:off x="7871958" y="3000375"/>
          <a:ext cx="482600" cy="381000"/>
        </p:xfrm>
        <a:graphic>
          <a:graphicData uri="http://schemas.openxmlformats.org/presentationml/2006/ole">
            <mc:AlternateContent xmlns:mc="http://schemas.openxmlformats.org/markup-compatibility/2006">
              <mc:Choice xmlns:v="urn:schemas-microsoft-com:vml" Requires="v">
                <p:oleObj spid="_x0000_s40984" name="Equation" r:id="rId8" imgW="482400" imgH="380880" progId="Equation.DSMT4">
                  <p:embed/>
                </p:oleObj>
              </mc:Choice>
              <mc:Fallback>
                <p:oleObj name="Equation" r:id="rId8" imgW="482400" imgH="380880" progId="Equation.DSMT4">
                  <p:embed/>
                  <p:pic>
                    <p:nvPicPr>
                      <p:cNvPr id="24" name="Object 23" descr="V sub 2:"/>
                      <p:cNvPicPr/>
                      <p:nvPr/>
                    </p:nvPicPr>
                    <p:blipFill>
                      <a:blip r:embed="rId9"/>
                      <a:stretch>
                        <a:fillRect/>
                      </a:stretch>
                    </p:blipFill>
                    <p:spPr>
                      <a:xfrm>
                        <a:off x="7871958" y="3000375"/>
                        <a:ext cx="482600" cy="381000"/>
                      </a:xfrm>
                      <a:prstGeom prst="rect">
                        <a:avLst/>
                      </a:prstGeom>
                    </p:spPr>
                  </p:pic>
                </p:oleObj>
              </mc:Fallback>
            </mc:AlternateContent>
          </a:graphicData>
        </a:graphic>
      </p:graphicFrame>
      <p:graphicFrame>
        <p:nvGraphicFramePr>
          <p:cNvPr id="15" name="Object 14" descr="First. For long description in Notes pane, press F6."/>
          <p:cNvGraphicFramePr>
            <a:graphicFrameLocks noChangeAspect="1"/>
          </p:cNvGraphicFramePr>
          <p:nvPr>
            <p:extLst/>
          </p:nvPr>
        </p:nvGraphicFramePr>
        <p:xfrm>
          <a:off x="1663700" y="3512220"/>
          <a:ext cx="4140200" cy="825500"/>
        </p:xfrm>
        <a:graphic>
          <a:graphicData uri="http://schemas.openxmlformats.org/presentationml/2006/ole">
            <mc:AlternateContent xmlns:mc="http://schemas.openxmlformats.org/markup-compatibility/2006">
              <mc:Choice xmlns:v="urn:schemas-microsoft-com:vml" Requires="v">
                <p:oleObj spid="_x0000_s40985" name="Equation" r:id="rId10" imgW="4140000" imgH="825480" progId="Equation.DSMT4">
                  <p:embed/>
                </p:oleObj>
              </mc:Choice>
              <mc:Fallback>
                <p:oleObj name="Equation" r:id="rId10" imgW="4140000" imgH="825480" progId="Equation.DSMT4">
                  <p:embed/>
                  <p:pic>
                    <p:nvPicPr>
                      <p:cNvPr id="15" name="Object 14" descr="First. For long description in Notes pane, press F6."/>
                      <p:cNvPicPr/>
                      <p:nvPr/>
                    </p:nvPicPr>
                    <p:blipFill>
                      <a:blip r:embed="rId11"/>
                      <a:stretch>
                        <a:fillRect/>
                      </a:stretch>
                    </p:blipFill>
                    <p:spPr>
                      <a:xfrm>
                        <a:off x="1663700" y="3512220"/>
                        <a:ext cx="4140200" cy="825500"/>
                      </a:xfrm>
                      <a:prstGeom prst="rect">
                        <a:avLst/>
                      </a:prstGeom>
                    </p:spPr>
                  </p:pic>
                </p:oleObj>
              </mc:Fallback>
            </mc:AlternateContent>
          </a:graphicData>
        </a:graphic>
      </p:graphicFrame>
      <p:sp>
        <p:nvSpPr>
          <p:cNvPr id="12" name="Content Placeholder 11"/>
          <p:cNvSpPr>
            <a:spLocks noGrp="1"/>
          </p:cNvSpPr>
          <p:nvPr>
            <p:ph sz="quarter" idx="21"/>
          </p:nvPr>
        </p:nvSpPr>
        <p:spPr>
          <a:xfrm>
            <a:off x="457201" y="4481719"/>
            <a:ext cx="8280852" cy="830509"/>
          </a:xfrm>
        </p:spPr>
        <p:txBody>
          <a:bodyPr/>
          <a:lstStyle/>
          <a:p>
            <a:pPr marL="432" indent="0">
              <a:buNone/>
            </a:pPr>
            <a:r>
              <a:rPr lang="en-IN" sz="2400" b="1" dirty="0"/>
              <a:t>Step 3 Substitute values into the gas law equation and calculate.</a:t>
            </a:r>
          </a:p>
        </p:txBody>
      </p:sp>
      <p:graphicFrame>
        <p:nvGraphicFramePr>
          <p:cNvPr id="25" name="Object 24" descr="V sub 2 = 675 milliliters times start fraction 646 millimeters H g over 802 millimeters H g end fraction times start fraction 178 Kelvin over 308 Kelvin end fraction, with millimeters H g and Kelvin cancelled, = 314 milliliters."/>
          <p:cNvGraphicFramePr>
            <a:graphicFrameLocks noChangeAspect="1"/>
          </p:cNvGraphicFramePr>
          <p:nvPr>
            <p:extLst/>
          </p:nvPr>
        </p:nvGraphicFramePr>
        <p:xfrm>
          <a:off x="2063750" y="5380249"/>
          <a:ext cx="5575300" cy="876300"/>
        </p:xfrm>
        <a:graphic>
          <a:graphicData uri="http://schemas.openxmlformats.org/presentationml/2006/ole">
            <mc:AlternateContent xmlns:mc="http://schemas.openxmlformats.org/markup-compatibility/2006">
              <mc:Choice xmlns:v="urn:schemas-microsoft-com:vml" Requires="v">
                <p:oleObj spid="_x0000_s40986" name="Equation" r:id="rId12" imgW="5574960" imgH="876240" progId="Equation.DSMT4">
                  <p:embed/>
                </p:oleObj>
              </mc:Choice>
              <mc:Fallback>
                <p:oleObj name="Equation" r:id="rId12" imgW="5574960" imgH="876240" progId="Equation.DSMT4">
                  <p:embed/>
                  <p:pic>
                    <p:nvPicPr>
                      <p:cNvPr id="25" name="Object 24" descr="V sub 2 = 675 milliliters times start fraction 646 millimeters H g over 802 millimeters H g end fraction times start fraction 178 Kelvin over 308 Kelvin end fraction, with millimeters H g and Kelvin cancelled, = 314 milliliters."/>
                      <p:cNvPicPr/>
                      <p:nvPr/>
                    </p:nvPicPr>
                    <p:blipFill>
                      <a:blip r:embed="rId13"/>
                      <a:stretch>
                        <a:fillRect/>
                      </a:stretch>
                    </p:blipFill>
                    <p:spPr>
                      <a:xfrm>
                        <a:off x="2063750" y="5380249"/>
                        <a:ext cx="5575300" cy="876300"/>
                      </a:xfrm>
                      <a:prstGeom prst="rect">
                        <a:avLst/>
                      </a:prstGeom>
                    </p:spPr>
                  </p:pic>
                </p:oleObj>
              </mc:Fallback>
            </mc:AlternateContent>
          </a:graphicData>
        </a:graphic>
      </p:graphicFrame>
    </p:spTree>
    <p:extLst>
      <p:ext uri="{BB962C8B-B14F-4D97-AF65-F5344CB8AC3E}">
        <p14:creationId xmlns:p14="http://schemas.microsoft.com/office/powerpoint/2010/main" val="32662331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Learning Check 1</a:t>
            </a:r>
          </a:p>
        </p:txBody>
      </p:sp>
      <p:sp>
        <p:nvSpPr>
          <p:cNvPr id="5" name="Content Placeholder 4"/>
          <p:cNvSpPr>
            <a:spLocks noGrp="1"/>
          </p:cNvSpPr>
          <p:nvPr>
            <p:ph sz="quarter" idx="14"/>
          </p:nvPr>
        </p:nvSpPr>
        <p:spPr>
          <a:xfrm>
            <a:off x="457200" y="1542421"/>
            <a:ext cx="8382000" cy="402493"/>
          </a:xfrm>
        </p:spPr>
        <p:txBody>
          <a:bodyPr/>
          <a:lstStyle/>
          <a:p>
            <a:pPr marL="432" indent="0">
              <a:buNone/>
            </a:pPr>
            <a:r>
              <a:rPr lang="en-IN" sz="2400" dirty="0"/>
              <a:t>A sample of helium gas has a volume of 0.180 L, a</a:t>
            </a:r>
            <a:r>
              <a:rPr lang="en-US" sz="2400" dirty="0"/>
              <a:t> pressure</a:t>
            </a:r>
            <a:endParaRPr lang="en-IN" sz="2400" dirty="0"/>
          </a:p>
        </p:txBody>
      </p:sp>
      <p:sp>
        <p:nvSpPr>
          <p:cNvPr id="6" name="Content Placeholder 5"/>
          <p:cNvSpPr>
            <a:spLocks noGrp="1"/>
          </p:cNvSpPr>
          <p:nvPr>
            <p:ph sz="quarter" idx="15"/>
          </p:nvPr>
        </p:nvSpPr>
        <p:spPr>
          <a:xfrm>
            <a:off x="454672" y="2005394"/>
            <a:ext cx="6091271" cy="386969"/>
          </a:xfrm>
        </p:spPr>
        <p:txBody>
          <a:bodyPr/>
          <a:lstStyle/>
          <a:p>
            <a:pPr marL="432" indent="0">
              <a:buNone/>
            </a:pPr>
            <a:r>
              <a:rPr lang="en-IN" sz="2400" dirty="0"/>
              <a:t>of 0.800 atmospheres, and a temperature of</a:t>
            </a:r>
          </a:p>
        </p:txBody>
      </p:sp>
      <p:graphicFrame>
        <p:nvGraphicFramePr>
          <p:cNvPr id="2" name="Object 1" descr="29 degrees Celsius&#10;"/>
          <p:cNvGraphicFramePr>
            <a:graphicFrameLocks noChangeAspect="1"/>
          </p:cNvGraphicFramePr>
          <p:nvPr>
            <p:extLst/>
          </p:nvPr>
        </p:nvGraphicFramePr>
        <p:xfrm>
          <a:off x="6630988" y="2005013"/>
          <a:ext cx="762000" cy="342900"/>
        </p:xfrm>
        <a:graphic>
          <a:graphicData uri="http://schemas.openxmlformats.org/presentationml/2006/ole">
            <mc:AlternateContent xmlns:mc="http://schemas.openxmlformats.org/markup-compatibility/2006">
              <mc:Choice xmlns:v="urn:schemas-microsoft-com:vml" Requires="v">
                <p:oleObj spid="_x0000_s41990" name="Equation" r:id="rId3" imgW="761760" imgH="342720" progId="Equation.DSMT4">
                  <p:embed/>
                </p:oleObj>
              </mc:Choice>
              <mc:Fallback>
                <p:oleObj name="Equation" r:id="rId3" imgW="761760" imgH="342720" progId="Equation.DSMT4">
                  <p:embed/>
                  <p:pic>
                    <p:nvPicPr>
                      <p:cNvPr id="2" name="Object 1" descr="29 degrees Celsius&#10;"/>
                      <p:cNvPicPr/>
                      <p:nvPr/>
                    </p:nvPicPr>
                    <p:blipFill>
                      <a:blip r:embed="rId4"/>
                      <a:stretch>
                        <a:fillRect/>
                      </a:stretch>
                    </p:blipFill>
                    <p:spPr>
                      <a:xfrm>
                        <a:off x="6630988" y="2005013"/>
                        <a:ext cx="762000" cy="342900"/>
                      </a:xfrm>
                      <a:prstGeom prst="rect">
                        <a:avLst/>
                      </a:prstGeom>
                    </p:spPr>
                  </p:pic>
                </p:oleObj>
              </mc:Fallback>
            </mc:AlternateContent>
          </a:graphicData>
        </a:graphic>
      </p:graphicFrame>
      <p:sp>
        <p:nvSpPr>
          <p:cNvPr id="7" name="Content Placeholder 6"/>
          <p:cNvSpPr>
            <a:spLocks noGrp="1"/>
          </p:cNvSpPr>
          <p:nvPr>
            <p:ph sz="quarter" idx="16"/>
          </p:nvPr>
        </p:nvSpPr>
        <p:spPr>
          <a:xfrm>
            <a:off x="7478033" y="2010023"/>
            <a:ext cx="1211943" cy="386875"/>
          </a:xfrm>
        </p:spPr>
        <p:txBody>
          <a:bodyPr/>
          <a:lstStyle/>
          <a:p>
            <a:pPr marL="432" indent="0">
              <a:buNone/>
            </a:pPr>
            <a:r>
              <a:rPr lang="en-IN" sz="2400" dirty="0"/>
              <a:t>At what</a:t>
            </a:r>
          </a:p>
        </p:txBody>
      </p:sp>
      <p:sp>
        <p:nvSpPr>
          <p:cNvPr id="8" name="Content Placeholder 7"/>
          <p:cNvSpPr>
            <a:spLocks noGrp="1"/>
          </p:cNvSpPr>
          <p:nvPr>
            <p:ph sz="quarter" idx="17"/>
          </p:nvPr>
        </p:nvSpPr>
        <p:spPr>
          <a:xfrm>
            <a:off x="454672" y="2441958"/>
            <a:ext cx="8384528" cy="1186613"/>
          </a:xfrm>
        </p:spPr>
        <p:txBody>
          <a:bodyPr/>
          <a:lstStyle/>
          <a:p>
            <a:pPr marL="432" indent="0">
              <a:buNone/>
            </a:pPr>
            <a:r>
              <a:rPr lang="en-IN" sz="2400" dirty="0"/>
              <a:t>temperature (in degrees Celsius) will the helium have a volume of 90.0 m</a:t>
            </a:r>
            <a:r>
              <a:rPr lang="en-IN" sz="100" dirty="0"/>
              <a:t> </a:t>
            </a:r>
            <a:r>
              <a:rPr lang="en-IN" sz="2400" dirty="0"/>
              <a:t>L and a pressure of 3.20 a</a:t>
            </a:r>
            <a:r>
              <a:rPr lang="en-IN" sz="100" dirty="0"/>
              <a:t> </a:t>
            </a:r>
            <a:r>
              <a:rPr lang="en-IN" sz="2400" dirty="0"/>
              <a:t>t</a:t>
            </a:r>
            <a:r>
              <a:rPr lang="en-IN" sz="100" dirty="0"/>
              <a:t> </a:t>
            </a:r>
            <a:r>
              <a:rPr lang="en-IN" sz="2400" dirty="0"/>
              <a:t>m? (</a:t>
            </a:r>
            <a:r>
              <a:rPr lang="en-IN" sz="2400" i="1" dirty="0"/>
              <a:t>n</a:t>
            </a:r>
            <a:r>
              <a:rPr lang="en-IN" sz="2400" dirty="0"/>
              <a:t> remains constant.)</a:t>
            </a:r>
          </a:p>
        </p:txBody>
      </p:sp>
    </p:spTree>
    <p:extLst>
      <p:ext uri="{BB962C8B-B14F-4D97-AF65-F5344CB8AC3E}">
        <p14:creationId xmlns:p14="http://schemas.microsoft.com/office/powerpoint/2010/main" val="16042194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1 </a:t>
            </a:r>
            <a:r>
              <a:rPr lang="en-IN" sz="2000" b="0" dirty="0"/>
              <a:t>(1 of 3)</a:t>
            </a:r>
          </a:p>
        </p:txBody>
      </p:sp>
      <p:sp>
        <p:nvSpPr>
          <p:cNvPr id="5" name="Content Placeholder 4"/>
          <p:cNvSpPr>
            <a:spLocks noGrp="1"/>
          </p:cNvSpPr>
          <p:nvPr>
            <p:ph sz="quarter" idx="14"/>
          </p:nvPr>
        </p:nvSpPr>
        <p:spPr>
          <a:xfrm>
            <a:off x="457200" y="1542421"/>
            <a:ext cx="8382000" cy="402493"/>
          </a:xfrm>
        </p:spPr>
        <p:txBody>
          <a:bodyPr/>
          <a:lstStyle/>
          <a:p>
            <a:pPr marL="432" indent="0">
              <a:buNone/>
            </a:pPr>
            <a:r>
              <a:rPr lang="en-IN" sz="2400" dirty="0"/>
              <a:t>A sample of helium gas has a volume of 0.180 L, a</a:t>
            </a:r>
            <a:r>
              <a:rPr lang="en-US" sz="2400" dirty="0"/>
              <a:t> pressure</a:t>
            </a:r>
            <a:endParaRPr lang="en-IN" sz="2400" dirty="0"/>
          </a:p>
        </p:txBody>
      </p:sp>
      <p:sp>
        <p:nvSpPr>
          <p:cNvPr id="6" name="Content Placeholder 5"/>
          <p:cNvSpPr>
            <a:spLocks noGrp="1"/>
          </p:cNvSpPr>
          <p:nvPr>
            <p:ph sz="quarter" idx="15"/>
          </p:nvPr>
        </p:nvSpPr>
        <p:spPr>
          <a:xfrm>
            <a:off x="454672" y="2005394"/>
            <a:ext cx="6091271" cy="386969"/>
          </a:xfrm>
        </p:spPr>
        <p:txBody>
          <a:bodyPr/>
          <a:lstStyle/>
          <a:p>
            <a:pPr marL="432" indent="0">
              <a:buNone/>
            </a:pPr>
            <a:r>
              <a:rPr lang="en-IN" sz="2400" dirty="0"/>
              <a:t>of 0.800 atmospheres, and a temperature of</a:t>
            </a:r>
          </a:p>
        </p:txBody>
      </p:sp>
      <p:graphicFrame>
        <p:nvGraphicFramePr>
          <p:cNvPr id="2" name="Object 1" descr="29 degrees Celsius"/>
          <p:cNvGraphicFramePr>
            <a:graphicFrameLocks noChangeAspect="1"/>
          </p:cNvGraphicFramePr>
          <p:nvPr>
            <p:extLst/>
          </p:nvPr>
        </p:nvGraphicFramePr>
        <p:xfrm>
          <a:off x="6630988" y="2005013"/>
          <a:ext cx="762000" cy="342900"/>
        </p:xfrm>
        <a:graphic>
          <a:graphicData uri="http://schemas.openxmlformats.org/presentationml/2006/ole">
            <mc:AlternateContent xmlns:mc="http://schemas.openxmlformats.org/markup-compatibility/2006">
              <mc:Choice xmlns:v="urn:schemas-microsoft-com:vml" Requires="v">
                <p:oleObj spid="_x0000_s43046" name="Equation" r:id="rId4" imgW="761760" imgH="342720" progId="Equation.DSMT4">
                  <p:embed/>
                </p:oleObj>
              </mc:Choice>
              <mc:Fallback>
                <p:oleObj name="Equation" r:id="rId4" imgW="761760" imgH="342720" progId="Equation.DSMT4">
                  <p:embed/>
                  <p:pic>
                    <p:nvPicPr>
                      <p:cNvPr id="2" name="Object 1" descr="29 degrees Celsius"/>
                      <p:cNvPicPr/>
                      <p:nvPr/>
                    </p:nvPicPr>
                    <p:blipFill>
                      <a:blip r:embed="rId5"/>
                      <a:stretch>
                        <a:fillRect/>
                      </a:stretch>
                    </p:blipFill>
                    <p:spPr>
                      <a:xfrm>
                        <a:off x="6630988" y="2005013"/>
                        <a:ext cx="762000" cy="342900"/>
                      </a:xfrm>
                      <a:prstGeom prst="rect">
                        <a:avLst/>
                      </a:prstGeom>
                    </p:spPr>
                  </p:pic>
                </p:oleObj>
              </mc:Fallback>
            </mc:AlternateContent>
          </a:graphicData>
        </a:graphic>
      </p:graphicFrame>
      <p:sp>
        <p:nvSpPr>
          <p:cNvPr id="7" name="Content Placeholder 6"/>
          <p:cNvSpPr>
            <a:spLocks noGrp="1"/>
          </p:cNvSpPr>
          <p:nvPr>
            <p:ph sz="quarter" idx="16"/>
          </p:nvPr>
        </p:nvSpPr>
        <p:spPr>
          <a:xfrm>
            <a:off x="7478033" y="2010023"/>
            <a:ext cx="1211943" cy="386875"/>
          </a:xfrm>
        </p:spPr>
        <p:txBody>
          <a:bodyPr/>
          <a:lstStyle/>
          <a:p>
            <a:pPr marL="432" indent="0">
              <a:buNone/>
            </a:pPr>
            <a:r>
              <a:rPr lang="en-IN" sz="2400" dirty="0"/>
              <a:t>At what</a:t>
            </a:r>
          </a:p>
        </p:txBody>
      </p:sp>
      <p:sp>
        <p:nvSpPr>
          <p:cNvPr id="8" name="Content Placeholder 7"/>
          <p:cNvSpPr>
            <a:spLocks noGrp="1"/>
          </p:cNvSpPr>
          <p:nvPr>
            <p:ph sz="quarter" idx="17"/>
          </p:nvPr>
        </p:nvSpPr>
        <p:spPr>
          <a:xfrm>
            <a:off x="454672" y="2441958"/>
            <a:ext cx="8384528" cy="1125995"/>
          </a:xfrm>
        </p:spPr>
        <p:txBody>
          <a:bodyPr/>
          <a:lstStyle/>
          <a:p>
            <a:pPr marL="432" indent="0">
              <a:buNone/>
            </a:pPr>
            <a:r>
              <a:rPr lang="en-IN" sz="2400" dirty="0"/>
              <a:t>temperature (in degrees Celsius) will the helium have a volume of 90.0 m</a:t>
            </a:r>
            <a:r>
              <a:rPr lang="en-IN" sz="100" dirty="0"/>
              <a:t> </a:t>
            </a:r>
            <a:r>
              <a:rPr lang="en-IN" sz="2400" dirty="0"/>
              <a:t>L and a pressure of 3.20 a</a:t>
            </a:r>
            <a:r>
              <a:rPr lang="en-IN" sz="100" dirty="0"/>
              <a:t> </a:t>
            </a:r>
            <a:r>
              <a:rPr lang="en-IN" sz="2400" dirty="0"/>
              <a:t>t</a:t>
            </a:r>
            <a:r>
              <a:rPr lang="en-IN" sz="100" dirty="0"/>
              <a:t> </a:t>
            </a:r>
            <a:r>
              <a:rPr lang="en-IN" sz="2400" dirty="0"/>
              <a:t>m? (</a:t>
            </a:r>
            <a:r>
              <a:rPr lang="en-IN" sz="2400" i="1" dirty="0"/>
              <a:t>n</a:t>
            </a:r>
            <a:r>
              <a:rPr lang="en-IN" sz="2400" dirty="0"/>
              <a:t> remains constant.)</a:t>
            </a:r>
          </a:p>
        </p:txBody>
      </p:sp>
      <p:sp>
        <p:nvSpPr>
          <p:cNvPr id="9" name="Content Placeholder 8"/>
          <p:cNvSpPr>
            <a:spLocks noGrp="1"/>
          </p:cNvSpPr>
          <p:nvPr>
            <p:ph sz="quarter" idx="18"/>
          </p:nvPr>
        </p:nvSpPr>
        <p:spPr>
          <a:xfrm>
            <a:off x="457200" y="3653172"/>
            <a:ext cx="7166758" cy="408191"/>
          </a:xfrm>
        </p:spPr>
        <p:txBody>
          <a:bodyPr/>
          <a:lstStyle/>
          <a:p>
            <a:pPr marL="432" indent="0">
              <a:buNone/>
            </a:pPr>
            <a:r>
              <a:rPr lang="en-IN" sz="2400" b="1" dirty="0"/>
              <a:t>Step 1 State the given and needed quantities.</a:t>
            </a:r>
          </a:p>
        </p:txBody>
      </p:sp>
      <p:graphicFrame>
        <p:nvGraphicFramePr>
          <p:cNvPr id="3" name="Object 2" descr="T sub 1 = 29 degrees Celsius plus 273 = 302 Kelvin."/>
          <p:cNvGraphicFramePr>
            <a:graphicFrameLocks noChangeAspect="1"/>
          </p:cNvGraphicFramePr>
          <p:nvPr>
            <p:extLst/>
          </p:nvPr>
        </p:nvGraphicFramePr>
        <p:xfrm>
          <a:off x="528507" y="4151608"/>
          <a:ext cx="2971800" cy="355600"/>
        </p:xfrm>
        <a:graphic>
          <a:graphicData uri="http://schemas.openxmlformats.org/presentationml/2006/ole">
            <mc:AlternateContent xmlns:mc="http://schemas.openxmlformats.org/markup-compatibility/2006">
              <mc:Choice xmlns:v="urn:schemas-microsoft-com:vml" Requires="v">
                <p:oleObj spid="_x0000_s43047" name="Equation" r:id="rId6" imgW="2971800" imgH="355320" progId="Equation.DSMT4">
                  <p:embed/>
                </p:oleObj>
              </mc:Choice>
              <mc:Fallback>
                <p:oleObj name="Equation" r:id="rId6" imgW="2971800" imgH="355320" progId="Equation.DSMT4">
                  <p:embed/>
                  <p:pic>
                    <p:nvPicPr>
                      <p:cNvPr id="3" name="Object 2" descr="T sub 1 = 29 degrees Celsius plus 273 = 302 Kelvin."/>
                      <p:cNvPicPr/>
                      <p:nvPr/>
                    </p:nvPicPr>
                    <p:blipFill>
                      <a:blip r:embed="rId7"/>
                      <a:stretch>
                        <a:fillRect/>
                      </a:stretch>
                    </p:blipFill>
                    <p:spPr>
                      <a:xfrm>
                        <a:off x="528507" y="4151608"/>
                        <a:ext cx="2971800" cy="355600"/>
                      </a:xfrm>
                      <a:prstGeom prst="rect">
                        <a:avLst/>
                      </a:prstGeom>
                    </p:spPr>
                  </p:pic>
                </p:oleObj>
              </mc:Fallback>
            </mc:AlternateContent>
          </a:graphicData>
        </a:graphic>
      </p:graphicFrame>
      <p:graphicFrame>
        <p:nvGraphicFramePr>
          <p:cNvPr id="15" name="Content Placeholder 14"/>
          <p:cNvGraphicFramePr>
            <a:graphicFrameLocks noGrp="1"/>
          </p:cNvGraphicFramePr>
          <p:nvPr>
            <p:ph sz="quarter" idx="19"/>
            <p:extLst/>
          </p:nvPr>
        </p:nvGraphicFramePr>
        <p:xfrm>
          <a:off x="454025" y="4576312"/>
          <a:ext cx="8385176" cy="1813560"/>
        </p:xfrm>
        <a:graphic>
          <a:graphicData uri="http://schemas.openxmlformats.org/drawingml/2006/table">
            <a:tbl>
              <a:tblPr firstRow="1" bandRow="1">
                <a:tableStyleId>{2D5ABB26-0587-4C30-8999-92F81FD0307C}</a:tableStyleId>
              </a:tblPr>
              <a:tblGrid>
                <a:gridCol w="1505404">
                  <a:extLst>
                    <a:ext uri="{9D8B030D-6E8A-4147-A177-3AD203B41FA5}">
                      <a16:colId xmlns:a16="http://schemas.microsoft.com/office/drawing/2014/main" val="1523977933"/>
                    </a:ext>
                  </a:extLst>
                </a:gridCol>
                <a:gridCol w="3483428">
                  <a:extLst>
                    <a:ext uri="{9D8B030D-6E8A-4147-A177-3AD203B41FA5}">
                      <a16:colId xmlns:a16="http://schemas.microsoft.com/office/drawing/2014/main" val="232178527"/>
                    </a:ext>
                  </a:extLst>
                </a:gridCol>
                <a:gridCol w="1553029">
                  <a:extLst>
                    <a:ext uri="{9D8B030D-6E8A-4147-A177-3AD203B41FA5}">
                      <a16:colId xmlns:a16="http://schemas.microsoft.com/office/drawing/2014/main" val="3802078296"/>
                    </a:ext>
                  </a:extLst>
                </a:gridCol>
                <a:gridCol w="1843315">
                  <a:extLst>
                    <a:ext uri="{9D8B030D-6E8A-4147-A177-3AD203B41FA5}">
                      <a16:colId xmlns:a16="http://schemas.microsoft.com/office/drawing/2014/main" val="2491293396"/>
                    </a:ext>
                  </a:extLst>
                </a:gridCol>
              </a:tblGrid>
              <a:tr h="370840">
                <a:tc>
                  <a:txBody>
                    <a:bodyPr/>
                    <a:lstStyle/>
                    <a:p>
                      <a:r>
                        <a:rPr lang="en-US" sz="1600" b="1" dirty="0">
                          <a:solidFill>
                            <a:schemeClr val="tx1"/>
                          </a:solidFill>
                          <a:latin typeface="+mn-lt"/>
                        </a:rPr>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1720632"/>
                  </a:ext>
                </a:extLst>
              </a:tr>
              <a:tr h="370840">
                <a:tc>
                  <a:txBody>
                    <a:bodyPr/>
                    <a:lstStyle/>
                    <a:p>
                      <a:r>
                        <a:rPr lang="en-US" sz="100" b="1" dirty="0">
                          <a:solidFill>
                            <a:schemeClr val="tx1"/>
                          </a:solidFill>
                          <a:latin typeface="+mn-lt"/>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300"/>
                        </a:spcBef>
                      </a:pPr>
                      <a:r>
                        <a:rPr lang="en-US" sz="100" i="1" dirty="0">
                          <a:solidFill>
                            <a:schemeClr val="tx1"/>
                          </a:solidFill>
                          <a:latin typeface="+mn-lt"/>
                          <a:cs typeface="Times New Roman" pitchFamily="18" charset="0"/>
                        </a:rPr>
                        <a:t>P sub 1 = 0.800 atmospheres T sub 1 = 302 kelvin, V sub 1 = 0.180 liters, 180 milliliters </a:t>
                      </a:r>
                    </a:p>
                    <a:p>
                      <a:pPr>
                        <a:spcBef>
                          <a:spcPts val="300"/>
                        </a:spcBef>
                      </a:pPr>
                      <a:r>
                        <a:rPr lang="en-US" sz="100" i="1" dirty="0">
                          <a:solidFill>
                            <a:schemeClr val="tx1"/>
                          </a:solidFill>
                          <a:latin typeface="+mn-lt"/>
                          <a:cs typeface="Times New Roman" pitchFamily="18" charset="0"/>
                        </a:rPr>
                        <a:t>P sub 1 = 3.20 atmospheres, V sub 2 = 90.0 milliliters</a:t>
                      </a:r>
                      <a:r>
                        <a:rPr lang="en-US" sz="1600" i="1" dirty="0">
                          <a:solidFill>
                            <a:schemeClr val="tx1"/>
                          </a:solidFill>
                          <a:latin typeface="+mn-lt"/>
                          <a:cs typeface="Times New Roman" pitchFamily="18" charset="0"/>
                        </a:rPr>
                        <a:t> </a:t>
                      </a:r>
                    </a:p>
                    <a:p>
                      <a:pPr>
                        <a:spcBef>
                          <a:spcPts val="300"/>
                        </a:spcBef>
                      </a:pPr>
                      <a:endParaRPr lang="en-US" sz="1600" b="1" i="1" dirty="0">
                        <a:solidFill>
                          <a:schemeClr val="tx1"/>
                        </a:solidFill>
                        <a:latin typeface="+mn-lt"/>
                        <a:cs typeface="Times New Roman" pitchFamily="18" charset="0"/>
                      </a:endParaRPr>
                    </a:p>
                    <a:p>
                      <a:pPr>
                        <a:spcBef>
                          <a:spcPts val="300"/>
                        </a:spcBef>
                      </a:pPr>
                      <a:endParaRPr lang="en-US" sz="1600" b="1" i="1" dirty="0">
                        <a:solidFill>
                          <a:schemeClr val="tx1"/>
                        </a:solidFill>
                        <a:latin typeface="+mn-lt"/>
                        <a:cs typeface="Times New Roman" pitchFamily="18" charset="0"/>
                      </a:endParaRPr>
                    </a:p>
                    <a:p>
                      <a:pPr>
                        <a:spcBef>
                          <a:spcPts val="300"/>
                        </a:spcBef>
                      </a:pPr>
                      <a:r>
                        <a:rPr lang="en-US" sz="1600" b="1" i="0" dirty="0">
                          <a:solidFill>
                            <a:schemeClr val="tx1"/>
                          </a:solidFill>
                          <a:latin typeface="+mn-lt"/>
                          <a:cs typeface="Times New Roman" pitchFamily="18" charset="0"/>
                        </a:rPr>
                        <a:t>F</a:t>
                      </a:r>
                      <a:r>
                        <a:rPr lang="en-US" sz="1600" b="1" dirty="0">
                          <a:solidFill>
                            <a:schemeClr val="tx1"/>
                          </a:solidFill>
                          <a:latin typeface="+mn-lt"/>
                          <a:cs typeface="Times New Roman" pitchFamily="18" charset="0"/>
                        </a:rPr>
                        <a:t>actors that do not change</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n</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dirty="0">
                          <a:solidFill>
                            <a:schemeClr val="tx1"/>
                          </a:solidFill>
                          <a:latin typeface="+mn-lt"/>
                        </a:rPr>
                        <a:t>T sub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cs typeface="Times New Roman" pitchFamily="18" charset="0"/>
                        </a:rPr>
                        <a:t>combined gas law</a:t>
                      </a:r>
                    </a:p>
                    <a:p>
                      <a:r>
                        <a:rPr lang="en-US" sz="100" dirty="0">
                          <a:solidFill>
                            <a:schemeClr val="tx1"/>
                          </a:solidFill>
                          <a:latin typeface="+mn-lt"/>
                          <a:cs typeface="Times New Roman" pitchFamily="18" charset="0"/>
                        </a:rPr>
                        <a:t>P sub 1 V sub 1 over T sub 1 = P sub 2 V sub 2 over T sub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5140243"/>
                  </a:ext>
                </a:extLst>
              </a:tr>
            </a:tbl>
          </a:graphicData>
        </a:graphic>
      </p:graphicFrame>
      <p:graphicFrame>
        <p:nvGraphicFramePr>
          <p:cNvPr id="16" name="Object 15">
            <a:extLst>
              <a:ext uri="{C183D7F6-B498-43B3-948B-1728B52AA6E4}">
                <adec:decorative xmlns:adec="http://schemas.microsoft.com/office/drawing/2017/decorative" val="1"/>
              </a:ext>
            </a:extLst>
          </p:cNvPr>
          <p:cNvGraphicFramePr>
            <a:graphicFrameLocks noChangeAspect="1"/>
          </p:cNvGraphicFramePr>
          <p:nvPr>
            <p:extLst/>
          </p:nvPr>
        </p:nvGraphicFramePr>
        <p:xfrm>
          <a:off x="2014407" y="5172716"/>
          <a:ext cx="1384300" cy="279400"/>
        </p:xfrm>
        <a:graphic>
          <a:graphicData uri="http://schemas.openxmlformats.org/presentationml/2006/ole">
            <mc:AlternateContent xmlns:mc="http://schemas.openxmlformats.org/markup-compatibility/2006">
              <mc:Choice xmlns:v="urn:schemas-microsoft-com:vml" Requires="v">
                <p:oleObj spid="_x0000_s43048" name="Equation" r:id="rId8" imgW="1384200" imgH="279360" progId="Equation.DSMT4">
                  <p:embed/>
                </p:oleObj>
              </mc:Choice>
              <mc:Fallback>
                <p:oleObj name="Equation" r:id="rId8" imgW="1384200" imgH="279360" progId="Equation.DSMT4">
                  <p:embed/>
                  <p:pic>
                    <p:nvPicPr>
                      <p:cNvPr id="16" name="Object 15">
                        <a:extLst>
                          <a:ext uri="{C183D7F6-B498-43B3-948B-1728B52AA6E4}">
                            <adec:decorative xmlns:adec="http://schemas.microsoft.com/office/drawing/2017/decorative" val="1"/>
                          </a:ext>
                        </a:extLst>
                      </p:cNvPr>
                      <p:cNvPicPr/>
                      <p:nvPr/>
                    </p:nvPicPr>
                    <p:blipFill>
                      <a:blip r:embed="rId9"/>
                      <a:stretch>
                        <a:fillRect/>
                      </a:stretch>
                    </p:blipFill>
                    <p:spPr>
                      <a:xfrm>
                        <a:off x="2014407" y="5172716"/>
                        <a:ext cx="1384300" cy="279400"/>
                      </a:xfrm>
                      <a:prstGeom prst="rect">
                        <a:avLst/>
                      </a:prstGeom>
                      <a:solidFill>
                        <a:schemeClr val="bg1"/>
                      </a:solidFill>
                    </p:spPr>
                  </p:pic>
                </p:oleObj>
              </mc:Fallback>
            </mc:AlternateContent>
          </a:graphicData>
        </a:graphic>
      </p:graphicFrame>
      <p:graphicFrame>
        <p:nvGraphicFramePr>
          <p:cNvPr id="17" name="Object 16">
            <a:extLst>
              <a:ext uri="{C183D7F6-B498-43B3-948B-1728B52AA6E4}">
                <adec:decorative xmlns:adec="http://schemas.microsoft.com/office/drawing/2017/decorative" val="1"/>
              </a:ext>
            </a:extLst>
          </p:cNvPr>
          <p:cNvGraphicFramePr>
            <a:graphicFrameLocks noChangeAspect="1"/>
          </p:cNvGraphicFramePr>
          <p:nvPr>
            <p:extLst/>
          </p:nvPr>
        </p:nvGraphicFramePr>
        <p:xfrm>
          <a:off x="2014407" y="5493154"/>
          <a:ext cx="990600" cy="279400"/>
        </p:xfrm>
        <a:graphic>
          <a:graphicData uri="http://schemas.openxmlformats.org/presentationml/2006/ole">
            <mc:AlternateContent xmlns:mc="http://schemas.openxmlformats.org/markup-compatibility/2006">
              <mc:Choice xmlns:v="urn:schemas-microsoft-com:vml" Requires="v">
                <p:oleObj spid="_x0000_s43049" name="Equation" r:id="rId10" imgW="990360" imgH="279360" progId="Equation.DSMT4">
                  <p:embed/>
                </p:oleObj>
              </mc:Choice>
              <mc:Fallback>
                <p:oleObj name="Equation" r:id="rId10" imgW="990360" imgH="279360" progId="Equation.DSMT4">
                  <p:embed/>
                  <p:pic>
                    <p:nvPicPr>
                      <p:cNvPr id="17" name="Object 16">
                        <a:extLst>
                          <a:ext uri="{C183D7F6-B498-43B3-948B-1728B52AA6E4}">
                            <adec:decorative xmlns:adec="http://schemas.microsoft.com/office/drawing/2017/decorative" val="1"/>
                          </a:ext>
                        </a:extLst>
                      </p:cNvPr>
                      <p:cNvPicPr/>
                      <p:nvPr/>
                    </p:nvPicPr>
                    <p:blipFill>
                      <a:blip r:embed="rId11"/>
                      <a:stretch>
                        <a:fillRect/>
                      </a:stretch>
                    </p:blipFill>
                    <p:spPr>
                      <a:xfrm>
                        <a:off x="2014407" y="5493154"/>
                        <a:ext cx="990600" cy="279400"/>
                      </a:xfrm>
                      <a:prstGeom prst="rect">
                        <a:avLst/>
                      </a:prstGeom>
                      <a:solidFill>
                        <a:schemeClr val="bg1"/>
                      </a:solidFill>
                    </p:spPr>
                  </p:pic>
                </p:oleObj>
              </mc:Fallback>
            </mc:AlternateContent>
          </a:graphicData>
        </a:graphic>
      </p:graphicFrame>
      <p:graphicFrame>
        <p:nvGraphicFramePr>
          <p:cNvPr id="18" name="Object 17">
            <a:extLst>
              <a:ext uri="{C183D7F6-B498-43B3-948B-1728B52AA6E4}">
                <adec:decorative xmlns:adec="http://schemas.microsoft.com/office/drawing/2017/decorative" val="1"/>
              </a:ext>
            </a:extLst>
          </p:cNvPr>
          <p:cNvGraphicFramePr>
            <a:graphicFrameLocks noChangeAspect="1"/>
          </p:cNvGraphicFramePr>
          <p:nvPr>
            <p:extLst/>
          </p:nvPr>
        </p:nvGraphicFramePr>
        <p:xfrm>
          <a:off x="3081207" y="5464126"/>
          <a:ext cx="1143000" cy="279400"/>
        </p:xfrm>
        <a:graphic>
          <a:graphicData uri="http://schemas.openxmlformats.org/presentationml/2006/ole">
            <mc:AlternateContent xmlns:mc="http://schemas.openxmlformats.org/markup-compatibility/2006">
              <mc:Choice xmlns:v="urn:schemas-microsoft-com:vml" Requires="v">
                <p:oleObj spid="_x0000_s43050" name="Equation" r:id="rId12" imgW="1143000" imgH="279360" progId="Equation.DSMT4">
                  <p:embed/>
                </p:oleObj>
              </mc:Choice>
              <mc:Fallback>
                <p:oleObj name="Equation" r:id="rId12" imgW="1143000" imgH="279360" progId="Equation.DSMT4">
                  <p:embed/>
                  <p:pic>
                    <p:nvPicPr>
                      <p:cNvPr id="18" name="Object 17">
                        <a:extLst>
                          <a:ext uri="{C183D7F6-B498-43B3-948B-1728B52AA6E4}">
                            <adec:decorative xmlns:adec="http://schemas.microsoft.com/office/drawing/2017/decorative" val="1"/>
                          </a:ext>
                        </a:extLst>
                      </p:cNvPr>
                      <p:cNvPicPr/>
                      <p:nvPr/>
                    </p:nvPicPr>
                    <p:blipFill>
                      <a:blip r:embed="rId13"/>
                      <a:stretch>
                        <a:fillRect/>
                      </a:stretch>
                    </p:blipFill>
                    <p:spPr>
                      <a:xfrm>
                        <a:off x="3081207" y="5464126"/>
                        <a:ext cx="1143000" cy="279400"/>
                      </a:xfrm>
                      <a:prstGeom prst="rect">
                        <a:avLst/>
                      </a:prstGeom>
                      <a:solidFill>
                        <a:schemeClr val="bg1"/>
                      </a:solidFill>
                    </p:spPr>
                  </p:pic>
                </p:oleObj>
              </mc:Fallback>
            </mc:AlternateContent>
          </a:graphicData>
        </a:graphic>
      </p:graphicFrame>
      <p:graphicFrame>
        <p:nvGraphicFramePr>
          <p:cNvPr id="19" name="Object 18">
            <a:extLst>
              <a:ext uri="{C183D7F6-B498-43B3-948B-1728B52AA6E4}">
                <adec:decorative xmlns:adec="http://schemas.microsoft.com/office/drawing/2017/decorative" val="1"/>
              </a:ext>
            </a:extLst>
          </p:cNvPr>
          <p:cNvGraphicFramePr>
            <a:graphicFrameLocks noChangeAspect="1"/>
          </p:cNvGraphicFramePr>
          <p:nvPr>
            <p:extLst/>
          </p:nvPr>
        </p:nvGraphicFramePr>
        <p:xfrm>
          <a:off x="2014407" y="5798006"/>
          <a:ext cx="1270000" cy="279400"/>
        </p:xfrm>
        <a:graphic>
          <a:graphicData uri="http://schemas.openxmlformats.org/presentationml/2006/ole">
            <mc:AlternateContent xmlns:mc="http://schemas.openxmlformats.org/markup-compatibility/2006">
              <mc:Choice xmlns:v="urn:schemas-microsoft-com:vml" Requires="v">
                <p:oleObj spid="_x0000_s43051" name="Equation" r:id="rId14" imgW="1269720" imgH="279360" progId="Equation.DSMT4">
                  <p:embed/>
                </p:oleObj>
              </mc:Choice>
              <mc:Fallback>
                <p:oleObj name="Equation" r:id="rId14" imgW="1269720" imgH="279360" progId="Equation.DSMT4">
                  <p:embed/>
                  <p:pic>
                    <p:nvPicPr>
                      <p:cNvPr id="19" name="Object 18">
                        <a:extLst>
                          <a:ext uri="{C183D7F6-B498-43B3-948B-1728B52AA6E4}">
                            <adec:decorative xmlns:adec="http://schemas.microsoft.com/office/drawing/2017/decorative" val="1"/>
                          </a:ext>
                        </a:extLst>
                      </p:cNvPr>
                      <p:cNvPicPr/>
                      <p:nvPr/>
                    </p:nvPicPr>
                    <p:blipFill>
                      <a:blip r:embed="rId15"/>
                      <a:stretch>
                        <a:fillRect/>
                      </a:stretch>
                    </p:blipFill>
                    <p:spPr>
                      <a:xfrm>
                        <a:off x="2014407" y="5798006"/>
                        <a:ext cx="1270000" cy="279400"/>
                      </a:xfrm>
                      <a:prstGeom prst="rect">
                        <a:avLst/>
                      </a:prstGeom>
                      <a:solidFill>
                        <a:schemeClr val="bg1"/>
                      </a:solidFill>
                    </p:spPr>
                  </p:pic>
                </p:oleObj>
              </mc:Fallback>
            </mc:AlternateContent>
          </a:graphicData>
        </a:graphic>
      </p:graphicFrame>
      <p:graphicFrame>
        <p:nvGraphicFramePr>
          <p:cNvPr id="20" name="Object 19">
            <a:extLst>
              <a:ext uri="{C183D7F6-B498-43B3-948B-1728B52AA6E4}">
                <adec:decorative xmlns:adec="http://schemas.microsoft.com/office/drawing/2017/decorative" val="1"/>
              </a:ext>
            </a:extLst>
          </p:cNvPr>
          <p:cNvGraphicFramePr>
            <a:graphicFrameLocks noChangeAspect="1"/>
          </p:cNvGraphicFramePr>
          <p:nvPr>
            <p:extLst/>
          </p:nvPr>
        </p:nvGraphicFramePr>
        <p:xfrm>
          <a:off x="3402013" y="5772554"/>
          <a:ext cx="1244600" cy="279400"/>
        </p:xfrm>
        <a:graphic>
          <a:graphicData uri="http://schemas.openxmlformats.org/presentationml/2006/ole">
            <mc:AlternateContent xmlns:mc="http://schemas.openxmlformats.org/markup-compatibility/2006">
              <mc:Choice xmlns:v="urn:schemas-microsoft-com:vml" Requires="v">
                <p:oleObj spid="_x0000_s43052" name="Equation" r:id="rId16" imgW="1244520" imgH="279360" progId="Equation.DSMT4">
                  <p:embed/>
                </p:oleObj>
              </mc:Choice>
              <mc:Fallback>
                <p:oleObj name="Equation" r:id="rId16" imgW="1244520" imgH="279360" progId="Equation.DSMT4">
                  <p:embed/>
                  <p:pic>
                    <p:nvPicPr>
                      <p:cNvPr id="20" name="Object 19">
                        <a:extLst>
                          <a:ext uri="{C183D7F6-B498-43B3-948B-1728B52AA6E4}">
                            <adec:decorative xmlns:adec="http://schemas.microsoft.com/office/drawing/2017/decorative" val="1"/>
                          </a:ext>
                        </a:extLst>
                      </p:cNvPr>
                      <p:cNvPicPr/>
                      <p:nvPr/>
                    </p:nvPicPr>
                    <p:blipFill>
                      <a:blip r:embed="rId17"/>
                      <a:stretch>
                        <a:fillRect/>
                      </a:stretch>
                    </p:blipFill>
                    <p:spPr>
                      <a:xfrm>
                        <a:off x="3402013" y="5772554"/>
                        <a:ext cx="1244600" cy="279400"/>
                      </a:xfrm>
                      <a:prstGeom prst="rect">
                        <a:avLst/>
                      </a:prstGeom>
                      <a:solidFill>
                        <a:schemeClr val="bg1"/>
                      </a:solidFill>
                    </p:spPr>
                  </p:pic>
                </p:oleObj>
              </mc:Fallback>
            </mc:AlternateContent>
          </a:graphicData>
        </a:graphic>
      </p:graphicFrame>
      <p:graphicFrame>
        <p:nvGraphicFramePr>
          <p:cNvPr id="21" name="Object 20">
            <a:extLst>
              <a:ext uri="{C183D7F6-B498-43B3-948B-1728B52AA6E4}">
                <adec:decorative xmlns:adec="http://schemas.microsoft.com/office/drawing/2017/decorative" val="1"/>
              </a:ext>
            </a:extLst>
          </p:cNvPr>
          <p:cNvGraphicFramePr>
            <a:graphicFrameLocks noChangeAspect="1"/>
          </p:cNvGraphicFramePr>
          <p:nvPr>
            <p:extLst/>
          </p:nvPr>
        </p:nvGraphicFramePr>
        <p:xfrm>
          <a:off x="6074504" y="5213754"/>
          <a:ext cx="241300" cy="279400"/>
        </p:xfrm>
        <a:graphic>
          <a:graphicData uri="http://schemas.openxmlformats.org/presentationml/2006/ole">
            <mc:AlternateContent xmlns:mc="http://schemas.openxmlformats.org/markup-compatibility/2006">
              <mc:Choice xmlns:v="urn:schemas-microsoft-com:vml" Requires="v">
                <p:oleObj spid="_x0000_s43053" name="Equation" r:id="rId18" imgW="241200" imgH="279360" progId="Equation.DSMT4">
                  <p:embed/>
                </p:oleObj>
              </mc:Choice>
              <mc:Fallback>
                <p:oleObj name="Equation" r:id="rId18" imgW="241200" imgH="279360" progId="Equation.DSMT4">
                  <p:embed/>
                  <p:pic>
                    <p:nvPicPr>
                      <p:cNvPr id="21" name="Object 20">
                        <a:extLst>
                          <a:ext uri="{C183D7F6-B498-43B3-948B-1728B52AA6E4}">
                            <adec:decorative xmlns:adec="http://schemas.microsoft.com/office/drawing/2017/decorative" val="1"/>
                          </a:ext>
                        </a:extLst>
                      </p:cNvPr>
                      <p:cNvPicPr/>
                      <p:nvPr/>
                    </p:nvPicPr>
                    <p:blipFill>
                      <a:blip r:embed="rId19"/>
                      <a:stretch>
                        <a:fillRect/>
                      </a:stretch>
                    </p:blipFill>
                    <p:spPr>
                      <a:xfrm>
                        <a:off x="6074504" y="5213754"/>
                        <a:ext cx="241300" cy="279400"/>
                      </a:xfrm>
                      <a:prstGeom prst="rect">
                        <a:avLst/>
                      </a:prstGeom>
                      <a:solidFill>
                        <a:schemeClr val="bg1"/>
                      </a:solidFill>
                    </p:spPr>
                  </p:pic>
                </p:oleObj>
              </mc:Fallback>
            </mc:AlternateContent>
          </a:graphicData>
        </a:graphic>
      </p:graphicFrame>
      <p:graphicFrame>
        <p:nvGraphicFramePr>
          <p:cNvPr id="22" name="Object 21">
            <a:extLst>
              <a:ext uri="{C183D7F6-B498-43B3-948B-1728B52AA6E4}">
                <adec:decorative xmlns:adec="http://schemas.microsoft.com/office/drawing/2017/decorative" val="1"/>
              </a:ext>
            </a:extLst>
          </p:cNvPr>
          <p:cNvGraphicFramePr>
            <a:graphicFrameLocks noChangeAspect="1"/>
          </p:cNvGraphicFramePr>
          <p:nvPr>
            <p:extLst/>
          </p:nvPr>
        </p:nvGraphicFramePr>
        <p:xfrm>
          <a:off x="7073836" y="5442406"/>
          <a:ext cx="939800" cy="495300"/>
        </p:xfrm>
        <a:graphic>
          <a:graphicData uri="http://schemas.openxmlformats.org/presentationml/2006/ole">
            <mc:AlternateContent xmlns:mc="http://schemas.openxmlformats.org/markup-compatibility/2006">
              <mc:Choice xmlns:v="urn:schemas-microsoft-com:vml" Requires="v">
                <p:oleObj spid="_x0000_s43054" name="Equation" r:id="rId20" imgW="939600" imgH="495000" progId="Equation.DSMT4">
                  <p:embed/>
                </p:oleObj>
              </mc:Choice>
              <mc:Fallback>
                <p:oleObj name="Equation" r:id="rId20" imgW="939600" imgH="495000" progId="Equation.DSMT4">
                  <p:embed/>
                  <p:pic>
                    <p:nvPicPr>
                      <p:cNvPr id="22" name="Object 21">
                        <a:extLst>
                          <a:ext uri="{C183D7F6-B498-43B3-948B-1728B52AA6E4}">
                            <adec:decorative xmlns:adec="http://schemas.microsoft.com/office/drawing/2017/decorative" val="1"/>
                          </a:ext>
                        </a:extLst>
                      </p:cNvPr>
                      <p:cNvPicPr/>
                      <p:nvPr/>
                    </p:nvPicPr>
                    <p:blipFill>
                      <a:blip r:embed="rId21"/>
                      <a:stretch>
                        <a:fillRect/>
                      </a:stretch>
                    </p:blipFill>
                    <p:spPr>
                      <a:xfrm>
                        <a:off x="7073836" y="5442406"/>
                        <a:ext cx="939800" cy="495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992266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1 </a:t>
            </a:r>
            <a:r>
              <a:rPr lang="en-IN" sz="2000" b="0" dirty="0"/>
              <a:t>(2 of 3)</a:t>
            </a:r>
          </a:p>
        </p:txBody>
      </p:sp>
      <p:sp>
        <p:nvSpPr>
          <p:cNvPr id="5" name="Content Placeholder 4"/>
          <p:cNvSpPr>
            <a:spLocks noGrp="1"/>
          </p:cNvSpPr>
          <p:nvPr>
            <p:ph sz="quarter" idx="14"/>
          </p:nvPr>
        </p:nvSpPr>
        <p:spPr>
          <a:xfrm>
            <a:off x="457200" y="1542421"/>
            <a:ext cx="8382000" cy="402493"/>
          </a:xfrm>
        </p:spPr>
        <p:txBody>
          <a:bodyPr/>
          <a:lstStyle/>
          <a:p>
            <a:pPr marL="432" indent="0">
              <a:buNone/>
            </a:pPr>
            <a:r>
              <a:rPr lang="en-IN" sz="2400" dirty="0"/>
              <a:t>A sample of helium gas has a volume of 0.180 L, a</a:t>
            </a:r>
            <a:r>
              <a:rPr lang="en-US" sz="2400" dirty="0"/>
              <a:t> pressure</a:t>
            </a:r>
            <a:endParaRPr lang="en-IN" sz="2400" dirty="0"/>
          </a:p>
        </p:txBody>
      </p:sp>
      <p:sp>
        <p:nvSpPr>
          <p:cNvPr id="6" name="Content Placeholder 5"/>
          <p:cNvSpPr>
            <a:spLocks noGrp="1"/>
          </p:cNvSpPr>
          <p:nvPr>
            <p:ph sz="quarter" idx="15"/>
          </p:nvPr>
        </p:nvSpPr>
        <p:spPr>
          <a:xfrm>
            <a:off x="454672" y="2005394"/>
            <a:ext cx="6091271" cy="386969"/>
          </a:xfrm>
        </p:spPr>
        <p:txBody>
          <a:bodyPr/>
          <a:lstStyle/>
          <a:p>
            <a:pPr marL="432" indent="0">
              <a:buNone/>
            </a:pPr>
            <a:r>
              <a:rPr lang="en-IN" sz="2400" dirty="0"/>
              <a:t>of 0.800 atmospheres, and a temperature of</a:t>
            </a:r>
          </a:p>
        </p:txBody>
      </p:sp>
      <p:graphicFrame>
        <p:nvGraphicFramePr>
          <p:cNvPr id="2" name="Object 1" descr="29 degrees Celsius&#10;"/>
          <p:cNvGraphicFramePr>
            <a:graphicFrameLocks noChangeAspect="1"/>
          </p:cNvGraphicFramePr>
          <p:nvPr>
            <p:extLst/>
          </p:nvPr>
        </p:nvGraphicFramePr>
        <p:xfrm>
          <a:off x="6630988" y="2005013"/>
          <a:ext cx="762000" cy="342900"/>
        </p:xfrm>
        <a:graphic>
          <a:graphicData uri="http://schemas.openxmlformats.org/presentationml/2006/ole">
            <mc:AlternateContent xmlns:mc="http://schemas.openxmlformats.org/markup-compatibility/2006">
              <mc:Choice xmlns:v="urn:schemas-microsoft-com:vml" Requires="v">
                <p:oleObj spid="_x0000_s44046" name="Equation" r:id="rId4" imgW="761760" imgH="342720" progId="Equation.DSMT4">
                  <p:embed/>
                </p:oleObj>
              </mc:Choice>
              <mc:Fallback>
                <p:oleObj name="Equation" r:id="rId4" imgW="761760" imgH="342720" progId="Equation.DSMT4">
                  <p:embed/>
                  <p:pic>
                    <p:nvPicPr>
                      <p:cNvPr id="2" name="Object 1" descr="29 degrees Celsius&#10;"/>
                      <p:cNvPicPr/>
                      <p:nvPr/>
                    </p:nvPicPr>
                    <p:blipFill>
                      <a:blip r:embed="rId5"/>
                      <a:stretch>
                        <a:fillRect/>
                      </a:stretch>
                    </p:blipFill>
                    <p:spPr>
                      <a:xfrm>
                        <a:off x="6630988" y="2005013"/>
                        <a:ext cx="762000" cy="342900"/>
                      </a:xfrm>
                      <a:prstGeom prst="rect">
                        <a:avLst/>
                      </a:prstGeom>
                    </p:spPr>
                  </p:pic>
                </p:oleObj>
              </mc:Fallback>
            </mc:AlternateContent>
          </a:graphicData>
        </a:graphic>
      </p:graphicFrame>
      <p:sp>
        <p:nvSpPr>
          <p:cNvPr id="7" name="Content Placeholder 6"/>
          <p:cNvSpPr>
            <a:spLocks noGrp="1"/>
          </p:cNvSpPr>
          <p:nvPr>
            <p:ph sz="quarter" idx="16"/>
          </p:nvPr>
        </p:nvSpPr>
        <p:spPr>
          <a:xfrm>
            <a:off x="7478033" y="2010023"/>
            <a:ext cx="1211943" cy="386875"/>
          </a:xfrm>
        </p:spPr>
        <p:txBody>
          <a:bodyPr/>
          <a:lstStyle/>
          <a:p>
            <a:pPr marL="432" indent="0">
              <a:buNone/>
            </a:pPr>
            <a:r>
              <a:rPr lang="en-IN" sz="2400" dirty="0"/>
              <a:t>At what</a:t>
            </a:r>
          </a:p>
        </p:txBody>
      </p:sp>
      <p:sp>
        <p:nvSpPr>
          <p:cNvPr id="8" name="Content Placeholder 7"/>
          <p:cNvSpPr>
            <a:spLocks noGrp="1"/>
          </p:cNvSpPr>
          <p:nvPr>
            <p:ph sz="quarter" idx="17"/>
          </p:nvPr>
        </p:nvSpPr>
        <p:spPr>
          <a:xfrm>
            <a:off x="454672" y="2441958"/>
            <a:ext cx="8384528" cy="1186613"/>
          </a:xfrm>
        </p:spPr>
        <p:txBody>
          <a:bodyPr/>
          <a:lstStyle/>
          <a:p>
            <a:pPr marL="432" indent="0">
              <a:buNone/>
            </a:pPr>
            <a:r>
              <a:rPr lang="en-IN" sz="2400" dirty="0"/>
              <a:t>temperature (in degrees Celsius) will the helium have a volume of 90.0 m</a:t>
            </a:r>
            <a:r>
              <a:rPr lang="en-IN" sz="100" dirty="0"/>
              <a:t> </a:t>
            </a:r>
            <a:r>
              <a:rPr lang="en-IN" sz="2400" dirty="0"/>
              <a:t>L and a pressure of 3.20 a</a:t>
            </a:r>
            <a:r>
              <a:rPr lang="en-IN" sz="100" dirty="0"/>
              <a:t> </a:t>
            </a:r>
            <a:r>
              <a:rPr lang="en-IN" sz="2400" dirty="0"/>
              <a:t>t</a:t>
            </a:r>
            <a:r>
              <a:rPr lang="en-IN" sz="100" dirty="0"/>
              <a:t> </a:t>
            </a:r>
            <a:r>
              <a:rPr lang="en-IN" sz="2400" dirty="0"/>
              <a:t>m? (</a:t>
            </a:r>
            <a:r>
              <a:rPr lang="en-IN" sz="2400" i="1" dirty="0"/>
              <a:t>n</a:t>
            </a:r>
            <a:r>
              <a:rPr lang="en-IN" sz="2400" dirty="0"/>
              <a:t> remains constant.)</a:t>
            </a:r>
          </a:p>
        </p:txBody>
      </p:sp>
      <p:sp>
        <p:nvSpPr>
          <p:cNvPr id="9" name="Content Placeholder 8"/>
          <p:cNvSpPr>
            <a:spLocks noGrp="1"/>
          </p:cNvSpPr>
          <p:nvPr>
            <p:ph sz="quarter" idx="18"/>
          </p:nvPr>
        </p:nvSpPr>
        <p:spPr>
          <a:xfrm>
            <a:off x="457200" y="3712547"/>
            <a:ext cx="7220857" cy="408191"/>
          </a:xfrm>
        </p:spPr>
        <p:txBody>
          <a:bodyPr/>
          <a:lstStyle/>
          <a:p>
            <a:pPr marL="432" indent="0">
              <a:buNone/>
            </a:pPr>
            <a:r>
              <a:rPr lang="en-IN" sz="2400" b="1" dirty="0"/>
              <a:t>Step 2 Rearrange to solve for unknown quantity,</a:t>
            </a:r>
          </a:p>
        </p:txBody>
      </p:sp>
      <p:graphicFrame>
        <p:nvGraphicFramePr>
          <p:cNvPr id="23" name="Object 22" descr="T sub 2"/>
          <p:cNvGraphicFramePr>
            <a:graphicFrameLocks noChangeAspect="1"/>
          </p:cNvGraphicFramePr>
          <p:nvPr>
            <p:extLst/>
          </p:nvPr>
        </p:nvGraphicFramePr>
        <p:xfrm>
          <a:off x="7811902" y="3727450"/>
          <a:ext cx="381000" cy="381000"/>
        </p:xfrm>
        <a:graphic>
          <a:graphicData uri="http://schemas.openxmlformats.org/presentationml/2006/ole">
            <mc:AlternateContent xmlns:mc="http://schemas.openxmlformats.org/markup-compatibility/2006">
              <mc:Choice xmlns:v="urn:schemas-microsoft-com:vml" Requires="v">
                <p:oleObj spid="_x0000_s44047" name="Equation" r:id="rId6" imgW="380880" imgH="380880" progId="Equation.DSMT4">
                  <p:embed/>
                </p:oleObj>
              </mc:Choice>
              <mc:Fallback>
                <p:oleObj name="Equation" r:id="rId6" imgW="380880" imgH="380880" progId="Equation.DSMT4">
                  <p:embed/>
                  <p:pic>
                    <p:nvPicPr>
                      <p:cNvPr id="23" name="Object 22" descr="T sub 2"/>
                      <p:cNvPicPr/>
                      <p:nvPr/>
                    </p:nvPicPr>
                    <p:blipFill>
                      <a:blip r:embed="rId7"/>
                      <a:stretch>
                        <a:fillRect/>
                      </a:stretch>
                    </p:blipFill>
                    <p:spPr>
                      <a:xfrm>
                        <a:off x="7811902" y="3727450"/>
                        <a:ext cx="381000" cy="381000"/>
                      </a:xfrm>
                      <a:prstGeom prst="rect">
                        <a:avLst/>
                      </a:prstGeom>
                    </p:spPr>
                  </p:pic>
                </p:oleObj>
              </mc:Fallback>
            </mc:AlternateContent>
          </a:graphicData>
        </a:graphic>
      </p:graphicFrame>
      <p:graphicFrame>
        <p:nvGraphicFramePr>
          <p:cNvPr id="24" name="Object 23" descr="First. For long description in Notes pane, press F6."/>
          <p:cNvGraphicFramePr>
            <a:graphicFrameLocks noChangeAspect="1"/>
          </p:cNvGraphicFramePr>
          <p:nvPr>
            <p:extLst/>
          </p:nvPr>
        </p:nvGraphicFramePr>
        <p:xfrm>
          <a:off x="1978478" y="4235359"/>
          <a:ext cx="3771900" cy="762000"/>
        </p:xfrm>
        <a:graphic>
          <a:graphicData uri="http://schemas.openxmlformats.org/presentationml/2006/ole">
            <mc:AlternateContent xmlns:mc="http://schemas.openxmlformats.org/markup-compatibility/2006">
              <mc:Choice xmlns:v="urn:schemas-microsoft-com:vml" Requires="v">
                <p:oleObj spid="_x0000_s44048" name="Equation" r:id="rId8" imgW="3771720" imgH="761760" progId="Equation.DSMT4">
                  <p:embed/>
                </p:oleObj>
              </mc:Choice>
              <mc:Fallback>
                <p:oleObj name="Equation" r:id="rId8" imgW="3771720" imgH="761760" progId="Equation.DSMT4">
                  <p:embed/>
                  <p:pic>
                    <p:nvPicPr>
                      <p:cNvPr id="24" name="Object 23" descr="First. For long description in Notes pane, press F6."/>
                      <p:cNvPicPr/>
                      <p:nvPr/>
                    </p:nvPicPr>
                    <p:blipFill>
                      <a:blip r:embed="rId9"/>
                      <a:stretch>
                        <a:fillRect/>
                      </a:stretch>
                    </p:blipFill>
                    <p:spPr>
                      <a:xfrm>
                        <a:off x="1978478" y="4235359"/>
                        <a:ext cx="3771900" cy="762000"/>
                      </a:xfrm>
                      <a:prstGeom prst="rect">
                        <a:avLst/>
                      </a:prstGeom>
                    </p:spPr>
                  </p:pic>
                </p:oleObj>
              </mc:Fallback>
            </mc:AlternateContent>
          </a:graphicData>
        </a:graphic>
      </p:graphicFrame>
    </p:spTree>
    <p:extLst>
      <p:ext uri="{BB962C8B-B14F-4D97-AF65-F5344CB8AC3E}">
        <p14:creationId xmlns:p14="http://schemas.microsoft.com/office/powerpoint/2010/main" val="10862670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1 </a:t>
            </a:r>
            <a:r>
              <a:rPr lang="en-IN" sz="2000" b="0" dirty="0"/>
              <a:t>(3 of 3)</a:t>
            </a:r>
          </a:p>
        </p:txBody>
      </p:sp>
      <p:sp>
        <p:nvSpPr>
          <p:cNvPr id="5" name="Content Placeholder 4"/>
          <p:cNvSpPr>
            <a:spLocks noGrp="1"/>
          </p:cNvSpPr>
          <p:nvPr>
            <p:ph sz="quarter" idx="14"/>
          </p:nvPr>
        </p:nvSpPr>
        <p:spPr>
          <a:xfrm>
            <a:off x="457200" y="1542421"/>
            <a:ext cx="8382000" cy="402493"/>
          </a:xfrm>
        </p:spPr>
        <p:txBody>
          <a:bodyPr/>
          <a:lstStyle/>
          <a:p>
            <a:pPr marL="432" indent="0">
              <a:buNone/>
            </a:pPr>
            <a:r>
              <a:rPr lang="en-IN" sz="2400" dirty="0"/>
              <a:t>A sample of helium gas has a volume of 0.180 L, a</a:t>
            </a:r>
            <a:r>
              <a:rPr lang="en-US" sz="2400" dirty="0"/>
              <a:t> pressure</a:t>
            </a:r>
            <a:endParaRPr lang="en-IN" sz="2400" dirty="0"/>
          </a:p>
        </p:txBody>
      </p:sp>
      <p:sp>
        <p:nvSpPr>
          <p:cNvPr id="6" name="Content Placeholder 5"/>
          <p:cNvSpPr>
            <a:spLocks noGrp="1"/>
          </p:cNvSpPr>
          <p:nvPr>
            <p:ph sz="quarter" idx="15"/>
          </p:nvPr>
        </p:nvSpPr>
        <p:spPr>
          <a:xfrm>
            <a:off x="454672" y="2005394"/>
            <a:ext cx="6091271" cy="386969"/>
          </a:xfrm>
        </p:spPr>
        <p:txBody>
          <a:bodyPr/>
          <a:lstStyle/>
          <a:p>
            <a:pPr marL="432" indent="0">
              <a:buNone/>
            </a:pPr>
            <a:r>
              <a:rPr lang="en-IN" sz="2400" dirty="0"/>
              <a:t>of 0.800 atmospheres, and a temperature of</a:t>
            </a:r>
          </a:p>
        </p:txBody>
      </p:sp>
      <p:graphicFrame>
        <p:nvGraphicFramePr>
          <p:cNvPr id="2" name="Object 1" descr="29 degrees Celsius&#10;"/>
          <p:cNvGraphicFramePr>
            <a:graphicFrameLocks noChangeAspect="1"/>
          </p:cNvGraphicFramePr>
          <p:nvPr>
            <p:extLst/>
          </p:nvPr>
        </p:nvGraphicFramePr>
        <p:xfrm>
          <a:off x="6630988" y="2005013"/>
          <a:ext cx="762000" cy="342900"/>
        </p:xfrm>
        <a:graphic>
          <a:graphicData uri="http://schemas.openxmlformats.org/presentationml/2006/ole">
            <mc:AlternateContent xmlns:mc="http://schemas.openxmlformats.org/markup-compatibility/2006">
              <mc:Choice xmlns:v="urn:schemas-microsoft-com:vml" Requires="v">
                <p:oleObj spid="_x0000_s45066" name="Equation" r:id="rId4" imgW="761760" imgH="342720" progId="Equation.DSMT4">
                  <p:embed/>
                </p:oleObj>
              </mc:Choice>
              <mc:Fallback>
                <p:oleObj name="Equation" r:id="rId4" imgW="761760" imgH="342720" progId="Equation.DSMT4">
                  <p:embed/>
                  <p:pic>
                    <p:nvPicPr>
                      <p:cNvPr id="2" name="Object 1" descr="29 degrees Celsius&#10;"/>
                      <p:cNvPicPr/>
                      <p:nvPr/>
                    </p:nvPicPr>
                    <p:blipFill>
                      <a:blip r:embed="rId5"/>
                      <a:stretch>
                        <a:fillRect/>
                      </a:stretch>
                    </p:blipFill>
                    <p:spPr>
                      <a:xfrm>
                        <a:off x="6630988" y="2005013"/>
                        <a:ext cx="762000" cy="342900"/>
                      </a:xfrm>
                      <a:prstGeom prst="rect">
                        <a:avLst/>
                      </a:prstGeom>
                    </p:spPr>
                  </p:pic>
                </p:oleObj>
              </mc:Fallback>
            </mc:AlternateContent>
          </a:graphicData>
        </a:graphic>
      </p:graphicFrame>
      <p:sp>
        <p:nvSpPr>
          <p:cNvPr id="7" name="Content Placeholder 6"/>
          <p:cNvSpPr>
            <a:spLocks noGrp="1"/>
          </p:cNvSpPr>
          <p:nvPr>
            <p:ph sz="quarter" idx="16"/>
          </p:nvPr>
        </p:nvSpPr>
        <p:spPr>
          <a:xfrm>
            <a:off x="7478033" y="2010023"/>
            <a:ext cx="1211943" cy="386875"/>
          </a:xfrm>
        </p:spPr>
        <p:txBody>
          <a:bodyPr/>
          <a:lstStyle/>
          <a:p>
            <a:pPr marL="432" indent="0">
              <a:buNone/>
            </a:pPr>
            <a:r>
              <a:rPr lang="en-IN" sz="2400" dirty="0"/>
              <a:t>At what</a:t>
            </a:r>
          </a:p>
        </p:txBody>
      </p:sp>
      <p:sp>
        <p:nvSpPr>
          <p:cNvPr id="8" name="Content Placeholder 7"/>
          <p:cNvSpPr>
            <a:spLocks noGrp="1"/>
          </p:cNvSpPr>
          <p:nvPr>
            <p:ph sz="quarter" idx="17"/>
          </p:nvPr>
        </p:nvSpPr>
        <p:spPr>
          <a:xfrm>
            <a:off x="454672" y="2441958"/>
            <a:ext cx="8384528" cy="1186613"/>
          </a:xfrm>
        </p:spPr>
        <p:txBody>
          <a:bodyPr/>
          <a:lstStyle/>
          <a:p>
            <a:pPr marL="432" indent="0">
              <a:buNone/>
            </a:pPr>
            <a:r>
              <a:rPr lang="en-IN" sz="2400" dirty="0"/>
              <a:t>temperature (in degrees Celsius) will the helium have a volume of 90.0 m</a:t>
            </a:r>
            <a:r>
              <a:rPr lang="en-IN" sz="100" dirty="0"/>
              <a:t> </a:t>
            </a:r>
            <a:r>
              <a:rPr lang="en-IN" sz="2400" dirty="0"/>
              <a:t>L and a pressure of 3.20 a</a:t>
            </a:r>
            <a:r>
              <a:rPr lang="en-IN" sz="100" dirty="0"/>
              <a:t> </a:t>
            </a:r>
            <a:r>
              <a:rPr lang="en-IN" sz="2400" dirty="0"/>
              <a:t>t</a:t>
            </a:r>
            <a:r>
              <a:rPr lang="en-IN" sz="100" dirty="0"/>
              <a:t> </a:t>
            </a:r>
            <a:r>
              <a:rPr lang="en-IN" sz="2400" dirty="0"/>
              <a:t>m? (</a:t>
            </a:r>
            <a:r>
              <a:rPr lang="en-IN" sz="2400" i="1" dirty="0"/>
              <a:t>n</a:t>
            </a:r>
            <a:r>
              <a:rPr lang="en-IN" sz="2400" dirty="0"/>
              <a:t> remains constant.)</a:t>
            </a:r>
          </a:p>
        </p:txBody>
      </p:sp>
      <p:sp>
        <p:nvSpPr>
          <p:cNvPr id="9" name="Content Placeholder 8"/>
          <p:cNvSpPr>
            <a:spLocks noGrp="1"/>
          </p:cNvSpPr>
          <p:nvPr>
            <p:ph sz="quarter" idx="18"/>
          </p:nvPr>
        </p:nvSpPr>
        <p:spPr>
          <a:xfrm>
            <a:off x="457200" y="3712547"/>
            <a:ext cx="8232776" cy="830424"/>
          </a:xfrm>
        </p:spPr>
        <p:txBody>
          <a:bodyPr/>
          <a:lstStyle/>
          <a:p>
            <a:pPr marL="1160463" indent="-1160463">
              <a:buNone/>
            </a:pPr>
            <a:r>
              <a:rPr lang="en-IN" sz="2400" b="1" dirty="0"/>
              <a:t>Step 3 Substitute the values into the gas law equation and calculate.</a:t>
            </a:r>
          </a:p>
        </p:txBody>
      </p:sp>
      <p:graphicFrame>
        <p:nvGraphicFramePr>
          <p:cNvPr id="3" name="Object 2" descr="T sub 2 = 302 Kelvin times start fraction 3.20 atmospheres over 0.800 atmospheres end fraction times start fraction 90.0 milliliters over 180.0 milliliters, with atmospheres and liters cancelled, = 604 Kelvin = 604 Kelvin minus 273 = 331 degrees Celsius."/>
          <p:cNvGraphicFramePr>
            <a:graphicFrameLocks noChangeAspect="1"/>
          </p:cNvGraphicFramePr>
          <p:nvPr>
            <p:extLst/>
          </p:nvPr>
        </p:nvGraphicFramePr>
        <p:xfrm>
          <a:off x="1962150" y="4626947"/>
          <a:ext cx="5778500" cy="1358900"/>
        </p:xfrm>
        <a:graphic>
          <a:graphicData uri="http://schemas.openxmlformats.org/presentationml/2006/ole">
            <mc:AlternateContent xmlns:mc="http://schemas.openxmlformats.org/markup-compatibility/2006">
              <mc:Choice xmlns:v="urn:schemas-microsoft-com:vml" Requires="v">
                <p:oleObj spid="_x0000_s45067" name="Equation" r:id="rId6" imgW="5778360" imgH="1358640" progId="Equation.DSMT4">
                  <p:embed/>
                </p:oleObj>
              </mc:Choice>
              <mc:Fallback>
                <p:oleObj name="Equation" r:id="rId6" imgW="5778360" imgH="1358640" progId="Equation.DSMT4">
                  <p:embed/>
                  <p:pic>
                    <p:nvPicPr>
                      <p:cNvPr id="3" name="Object 2" descr="T sub 2 = 302 Kelvin times start fraction 3.20 atmospheres over 0.800 atmospheres end fraction times start fraction 90.0 milliliters over 180.0 milliliters, with atmospheres and liters cancelled, = 604 Kelvin = 604 Kelvin minus 273 = 331 degrees Celsius."/>
                      <p:cNvPicPr/>
                      <p:nvPr/>
                    </p:nvPicPr>
                    <p:blipFill>
                      <a:blip r:embed="rId7"/>
                      <a:stretch>
                        <a:fillRect/>
                      </a:stretch>
                    </p:blipFill>
                    <p:spPr>
                      <a:xfrm>
                        <a:off x="1962150" y="4626947"/>
                        <a:ext cx="5778500" cy="1358900"/>
                      </a:xfrm>
                      <a:prstGeom prst="rect">
                        <a:avLst/>
                      </a:prstGeom>
                    </p:spPr>
                  </p:pic>
                </p:oleObj>
              </mc:Fallback>
            </mc:AlternateContent>
          </a:graphicData>
        </a:graphic>
      </p:graphicFrame>
    </p:spTree>
    <p:extLst>
      <p:ext uri="{BB962C8B-B14F-4D97-AF65-F5344CB8AC3E}">
        <p14:creationId xmlns:p14="http://schemas.microsoft.com/office/powerpoint/2010/main" val="12740668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215371"/>
            <a:ext cx="8386549" cy="1097279"/>
          </a:xfrm>
        </p:spPr>
        <p:txBody>
          <a:bodyPr/>
          <a:lstStyle/>
          <a:p>
            <a:r>
              <a:rPr lang="en-IN" sz="3400" dirty="0"/>
              <a:t>8.6 Volume and Moles: Avogadro’s Law</a:t>
            </a:r>
          </a:p>
        </p:txBody>
      </p:sp>
      <p:sp>
        <p:nvSpPr>
          <p:cNvPr id="5" name="Content Placeholder 4"/>
          <p:cNvSpPr>
            <a:spLocks noGrp="1"/>
          </p:cNvSpPr>
          <p:nvPr>
            <p:ph sz="quarter" idx="14"/>
          </p:nvPr>
        </p:nvSpPr>
        <p:spPr>
          <a:xfrm>
            <a:off x="457200" y="1542421"/>
            <a:ext cx="3828197" cy="2583266"/>
          </a:xfrm>
        </p:spPr>
        <p:txBody>
          <a:bodyPr/>
          <a:lstStyle/>
          <a:p>
            <a:pPr marL="432" indent="0">
              <a:buNone/>
            </a:pPr>
            <a:r>
              <a:rPr lang="en-IN" sz="2400" dirty="0"/>
              <a:t>The molar volume of a gas at S</a:t>
            </a:r>
            <a:r>
              <a:rPr lang="en-IN" sz="100" dirty="0"/>
              <a:t> </a:t>
            </a:r>
            <a:r>
              <a:rPr lang="en-IN" sz="2400" dirty="0"/>
              <a:t>T</a:t>
            </a:r>
            <a:r>
              <a:rPr lang="en-IN" sz="100" dirty="0"/>
              <a:t> </a:t>
            </a:r>
            <a:r>
              <a:rPr lang="en-IN" sz="2400" dirty="0"/>
              <a:t>P is about the same as the volume of three basketballs.</a:t>
            </a:r>
          </a:p>
          <a:p>
            <a:pPr marL="432" indent="0">
              <a:buNone/>
            </a:pPr>
            <a:r>
              <a:rPr lang="en-IN" sz="2400" dirty="0"/>
              <a:t>The volume of 1 mole of gas is 22.4 </a:t>
            </a:r>
            <a:r>
              <a:rPr lang="en-IN" sz="2400" dirty="0" err="1"/>
              <a:t>liters</a:t>
            </a:r>
            <a:r>
              <a:rPr lang="en-IN" sz="2400" dirty="0"/>
              <a:t>.</a:t>
            </a:r>
          </a:p>
        </p:txBody>
      </p:sp>
      <p:pic>
        <p:nvPicPr>
          <p:cNvPr id="2" name="Content Placeholder 1" descr="Three basketballs in a row."/>
          <p:cNvPicPr>
            <a:picLocks noGrp="1" noChangeAspect="1"/>
          </p:cNvPicPr>
          <p:nvPr>
            <p:ph sz="quarter" idx="16"/>
          </p:nvPr>
        </p:nvPicPr>
        <p:blipFill>
          <a:blip r:embed="rId2"/>
          <a:stretch>
            <a:fillRect/>
          </a:stretch>
        </p:blipFill>
        <p:spPr>
          <a:xfrm>
            <a:off x="4956175" y="1938178"/>
            <a:ext cx="3730625" cy="1478281"/>
          </a:xfrm>
          <a:prstGeom prst="rect">
            <a:avLst/>
          </a:prstGeom>
        </p:spPr>
      </p:pic>
      <p:sp>
        <p:nvSpPr>
          <p:cNvPr id="6" name="Content Placeholder 5"/>
          <p:cNvSpPr>
            <a:spLocks noGrp="1"/>
          </p:cNvSpPr>
          <p:nvPr>
            <p:ph sz="quarter" idx="15"/>
          </p:nvPr>
        </p:nvSpPr>
        <p:spPr>
          <a:xfrm>
            <a:off x="454672" y="4544704"/>
            <a:ext cx="8389076" cy="1185892"/>
          </a:xfrm>
        </p:spPr>
        <p:txBody>
          <a:bodyPr/>
          <a:lstStyle/>
          <a:p>
            <a:pPr marL="432" indent="0">
              <a:buNone/>
            </a:pPr>
            <a:r>
              <a:rPr lang="en-IN" sz="2400" b="1" dirty="0"/>
              <a:t>Learning Goal </a:t>
            </a:r>
            <a:r>
              <a:rPr lang="en-IN" sz="2400" dirty="0"/>
              <a:t>Use Avogadro’s law to calculate the unknown amount or volume of a gas when the pressure and temperature do not change.</a:t>
            </a:r>
          </a:p>
        </p:txBody>
      </p:sp>
    </p:spTree>
    <p:extLst>
      <p:ext uri="{BB962C8B-B14F-4D97-AF65-F5344CB8AC3E}">
        <p14:creationId xmlns:p14="http://schemas.microsoft.com/office/powerpoint/2010/main" val="24484773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Avogadro’s Law: Volume and Moles</a:t>
            </a:r>
          </a:p>
        </p:txBody>
      </p:sp>
      <p:sp>
        <p:nvSpPr>
          <p:cNvPr id="5" name="Content Placeholder 4"/>
          <p:cNvSpPr>
            <a:spLocks noGrp="1"/>
          </p:cNvSpPr>
          <p:nvPr>
            <p:ph sz="quarter" idx="14"/>
          </p:nvPr>
        </p:nvSpPr>
        <p:spPr>
          <a:xfrm>
            <a:off x="457200" y="1542421"/>
            <a:ext cx="4043363" cy="1713790"/>
          </a:xfrm>
        </p:spPr>
        <p:txBody>
          <a:bodyPr/>
          <a:lstStyle/>
          <a:p>
            <a:pPr marL="432" indent="0">
              <a:buNone/>
            </a:pPr>
            <a:r>
              <a:rPr lang="en-IN" sz="2400" dirty="0"/>
              <a:t>In </a:t>
            </a:r>
            <a:r>
              <a:rPr lang="en-IN" sz="2400" b="1" dirty="0"/>
              <a:t>Avogadro’s law</a:t>
            </a:r>
            <a:r>
              <a:rPr lang="en-IN" sz="2400" dirty="0"/>
              <a:t>,</a:t>
            </a:r>
          </a:p>
          <a:p>
            <a:r>
              <a:rPr lang="en-IN" sz="2400" dirty="0"/>
              <a:t>the volume of a gas is directly related to the number of moles (</a:t>
            </a:r>
            <a:r>
              <a:rPr lang="en-IN" sz="2400" i="1" dirty="0"/>
              <a:t>n</a:t>
            </a:r>
            <a:r>
              <a:rPr lang="en-IN" sz="2400" dirty="0"/>
              <a:t>) of gas</a:t>
            </a:r>
          </a:p>
        </p:txBody>
      </p:sp>
      <p:graphicFrame>
        <p:nvGraphicFramePr>
          <p:cNvPr id="2" name="Object 1" descr="V sub 1 over n sub 1 = V sub 2 over n sub 2."/>
          <p:cNvGraphicFramePr>
            <a:graphicFrameLocks noChangeAspect="1"/>
          </p:cNvGraphicFramePr>
          <p:nvPr>
            <p:extLst/>
          </p:nvPr>
        </p:nvGraphicFramePr>
        <p:xfrm>
          <a:off x="709613" y="3433151"/>
          <a:ext cx="1054100" cy="825500"/>
        </p:xfrm>
        <a:graphic>
          <a:graphicData uri="http://schemas.openxmlformats.org/presentationml/2006/ole">
            <mc:AlternateContent xmlns:mc="http://schemas.openxmlformats.org/markup-compatibility/2006">
              <mc:Choice xmlns:v="urn:schemas-microsoft-com:vml" Requires="v">
                <p:oleObj spid="_x0000_s46086" name="Equation" r:id="rId4" imgW="1054080" imgH="825480" progId="Equation.DSMT4">
                  <p:embed/>
                </p:oleObj>
              </mc:Choice>
              <mc:Fallback>
                <p:oleObj name="Equation" r:id="rId4" imgW="1054080" imgH="825480" progId="Equation.DSMT4">
                  <p:embed/>
                  <p:pic>
                    <p:nvPicPr>
                      <p:cNvPr id="2" name="Object 1" descr="V sub 1 over n sub 1 = V sub 2 over n sub 2."/>
                      <p:cNvPicPr/>
                      <p:nvPr/>
                    </p:nvPicPr>
                    <p:blipFill>
                      <a:blip r:embed="rId5"/>
                      <a:stretch>
                        <a:fillRect/>
                      </a:stretch>
                    </p:blipFill>
                    <p:spPr>
                      <a:xfrm>
                        <a:off x="709613" y="3433151"/>
                        <a:ext cx="1054100" cy="825500"/>
                      </a:xfrm>
                      <a:prstGeom prst="rect">
                        <a:avLst/>
                      </a:prstGeom>
                    </p:spPr>
                  </p:pic>
                </p:oleObj>
              </mc:Fallback>
            </mc:AlternateContent>
          </a:graphicData>
        </a:graphic>
      </p:graphicFrame>
      <p:sp>
        <p:nvSpPr>
          <p:cNvPr id="6" name="Content Placeholder 5"/>
          <p:cNvSpPr>
            <a:spLocks noGrp="1"/>
          </p:cNvSpPr>
          <p:nvPr>
            <p:ph sz="quarter" idx="15"/>
          </p:nvPr>
        </p:nvSpPr>
        <p:spPr>
          <a:xfrm>
            <a:off x="454672" y="4435591"/>
            <a:ext cx="3732767" cy="401330"/>
          </a:xfrm>
        </p:spPr>
        <p:txBody>
          <a:bodyPr/>
          <a:lstStyle/>
          <a:p>
            <a:r>
              <a:rPr lang="en-IN" sz="2400" i="1" dirty="0"/>
              <a:t>T</a:t>
            </a:r>
            <a:r>
              <a:rPr lang="en-IN" sz="2400" dirty="0"/>
              <a:t> and </a:t>
            </a:r>
            <a:r>
              <a:rPr lang="en-IN" sz="2400" i="1" dirty="0"/>
              <a:t>P</a:t>
            </a:r>
            <a:r>
              <a:rPr lang="en-IN" sz="2400" dirty="0"/>
              <a:t> are constant</a:t>
            </a:r>
          </a:p>
        </p:txBody>
      </p:sp>
      <p:pic>
        <p:nvPicPr>
          <p:cNvPr id="3" name="Content Placeholder 2" descr="Gas particles fill a cylinder with a piston lowered to the halfway point. For long description in Notes pane, press F6."/>
          <p:cNvPicPr>
            <a:picLocks noGrp="1" noChangeAspect="1"/>
          </p:cNvPicPr>
          <p:nvPr>
            <p:ph sz="quarter" idx="16"/>
          </p:nvPr>
        </p:nvPicPr>
        <p:blipFill>
          <a:blip r:embed="rId6"/>
          <a:stretch>
            <a:fillRect/>
          </a:stretch>
        </p:blipFill>
        <p:spPr>
          <a:xfrm>
            <a:off x="5507844" y="1615884"/>
            <a:ext cx="3030513" cy="3221037"/>
          </a:xfrm>
          <a:prstGeom prst="rect">
            <a:avLst/>
          </a:prstGeom>
        </p:spPr>
      </p:pic>
    </p:spTree>
    <p:extLst>
      <p:ext uri="{BB962C8B-B14F-4D97-AF65-F5344CB8AC3E}">
        <p14:creationId xmlns:p14="http://schemas.microsoft.com/office/powerpoint/2010/main" val="2858885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79B0B-3489-4F82-B389-2427A5E634FB}"/>
              </a:ext>
            </a:extLst>
          </p:cNvPr>
          <p:cNvSpPr>
            <a:spLocks noGrp="1"/>
          </p:cNvSpPr>
          <p:nvPr>
            <p:ph type="title"/>
          </p:nvPr>
        </p:nvSpPr>
        <p:spPr/>
        <p:txBody>
          <a:bodyPr/>
          <a:lstStyle/>
          <a:p>
            <a:r>
              <a:rPr lang="en-US" dirty="0"/>
              <a:t>Temperature</a:t>
            </a:r>
          </a:p>
        </p:txBody>
      </p:sp>
      <p:sp>
        <p:nvSpPr>
          <p:cNvPr id="3" name="Content Placeholder 2">
            <a:extLst>
              <a:ext uri="{FF2B5EF4-FFF2-40B4-BE49-F238E27FC236}">
                <a16:creationId xmlns:a16="http://schemas.microsoft.com/office/drawing/2014/main" id="{1524D33B-2983-4A0B-A7F5-0AF7B785E9DD}"/>
              </a:ext>
            </a:extLst>
          </p:cNvPr>
          <p:cNvSpPr>
            <a:spLocks noGrp="1"/>
          </p:cNvSpPr>
          <p:nvPr>
            <p:ph sz="quarter" idx="13"/>
          </p:nvPr>
        </p:nvSpPr>
        <p:spPr/>
        <p:txBody>
          <a:bodyPr/>
          <a:lstStyle/>
          <a:p>
            <a:pPr marL="432" indent="0">
              <a:buNone/>
            </a:pPr>
            <a:r>
              <a:rPr lang="en-US" dirty="0"/>
              <a:t>The temperature of a gas relates to the average kinetic energy of the molecules and is measured in the Kelvin (K) temperature scale.</a:t>
            </a:r>
          </a:p>
          <a:p>
            <a:pPr marL="432" indent="0">
              <a:buNone/>
            </a:pPr>
            <a:r>
              <a:rPr lang="en-US" dirty="0"/>
              <a:t>When the temperature of a gas is</a:t>
            </a:r>
          </a:p>
          <a:p>
            <a:r>
              <a:rPr lang="en-US" dirty="0"/>
              <a:t>decreased, the molecules have fewer collisions</a:t>
            </a:r>
          </a:p>
          <a:p>
            <a:r>
              <a:rPr lang="en-US" dirty="0"/>
              <a:t>increased, the molecules have more collisions</a:t>
            </a:r>
          </a:p>
        </p:txBody>
      </p:sp>
    </p:spTree>
    <p:extLst>
      <p:ext uri="{BB962C8B-B14F-4D97-AF65-F5344CB8AC3E}">
        <p14:creationId xmlns:p14="http://schemas.microsoft.com/office/powerpoint/2010/main" val="20757860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7F40-9103-4135-85CB-BDB7079437F3}"/>
              </a:ext>
            </a:extLst>
          </p:cNvPr>
          <p:cNvSpPr>
            <a:spLocks noGrp="1"/>
          </p:cNvSpPr>
          <p:nvPr>
            <p:ph type="title"/>
          </p:nvPr>
        </p:nvSpPr>
        <p:spPr>
          <a:xfrm>
            <a:off x="457200" y="215371"/>
            <a:ext cx="8397240" cy="1097279"/>
          </a:xfrm>
        </p:spPr>
        <p:txBody>
          <a:bodyPr/>
          <a:lstStyle/>
          <a:p>
            <a:r>
              <a:rPr lang="en-US" sz="3400" dirty="0"/>
              <a:t>Calculations Using Avogadro’s Law </a:t>
            </a:r>
            <a:r>
              <a:rPr lang="en-US" sz="2000" b="0" dirty="0"/>
              <a:t>(1 of 3)</a:t>
            </a:r>
          </a:p>
        </p:txBody>
      </p:sp>
      <p:sp>
        <p:nvSpPr>
          <p:cNvPr id="3" name="Content Placeholder 2">
            <a:extLst>
              <a:ext uri="{FF2B5EF4-FFF2-40B4-BE49-F238E27FC236}">
                <a16:creationId xmlns:a16="http://schemas.microsoft.com/office/drawing/2014/main" id="{C81CBEF2-7785-4B03-A6DF-5D47FB05BE65}"/>
              </a:ext>
            </a:extLst>
          </p:cNvPr>
          <p:cNvSpPr>
            <a:spLocks noGrp="1"/>
          </p:cNvSpPr>
          <p:nvPr>
            <p:ph sz="quarter" idx="13"/>
          </p:nvPr>
        </p:nvSpPr>
        <p:spPr>
          <a:xfrm>
            <a:off x="457199" y="1556326"/>
            <a:ext cx="8397239" cy="4467955"/>
          </a:xfrm>
        </p:spPr>
        <p:txBody>
          <a:bodyPr/>
          <a:lstStyle/>
          <a:p>
            <a:pPr marL="432" indent="0">
              <a:buNone/>
            </a:pPr>
            <a:r>
              <a:rPr lang="en-US" dirty="0">
                <a:solidFill>
                  <a:schemeClr val="tx1"/>
                </a:solidFill>
              </a:rPr>
              <a:t>If 0.75 mole of helium gas occupies a volume of 1.5 L</a:t>
            </a:r>
            <a:r>
              <a:rPr lang="en-US" sz="100" dirty="0">
                <a:solidFill>
                  <a:schemeClr val="tx1"/>
                </a:solidFill>
              </a:rPr>
              <a:t>iters</a:t>
            </a:r>
            <a:r>
              <a:rPr lang="en-US" dirty="0">
                <a:solidFill>
                  <a:schemeClr val="tx1"/>
                </a:solidFill>
              </a:rPr>
              <a:t>, what volume (in liters) will 1.2 moles of helium occupy at the same temperature and pressure?</a:t>
            </a:r>
          </a:p>
          <a:p>
            <a:pPr marL="432" indent="0">
              <a:buNone/>
            </a:pPr>
            <a:r>
              <a:rPr lang="en-US" dirty="0">
                <a:solidFill>
                  <a:schemeClr val="tx1"/>
                </a:solidFill>
              </a:rPr>
              <a:t>A. 0.94 L</a:t>
            </a:r>
            <a:r>
              <a:rPr lang="en-US" sz="100" dirty="0">
                <a:solidFill>
                  <a:schemeClr val="tx1"/>
                </a:solidFill>
              </a:rPr>
              <a:t>iters</a:t>
            </a:r>
          </a:p>
          <a:p>
            <a:pPr marL="432" indent="0">
              <a:buNone/>
            </a:pPr>
            <a:r>
              <a:rPr lang="en-US" dirty="0">
                <a:solidFill>
                  <a:schemeClr val="tx1"/>
                </a:solidFill>
              </a:rPr>
              <a:t>B. 1.8 L</a:t>
            </a:r>
            <a:r>
              <a:rPr lang="en-US" sz="100" dirty="0">
                <a:solidFill>
                  <a:schemeClr val="tx1"/>
                </a:solidFill>
              </a:rPr>
              <a:t>iters</a:t>
            </a:r>
          </a:p>
          <a:p>
            <a:pPr marL="432" indent="0">
              <a:buNone/>
            </a:pPr>
            <a:r>
              <a:rPr lang="en-US" dirty="0">
                <a:solidFill>
                  <a:schemeClr val="tx1"/>
                </a:solidFill>
              </a:rPr>
              <a:t>C. 2.4 L</a:t>
            </a:r>
            <a:r>
              <a:rPr lang="en-US" sz="100" dirty="0">
                <a:solidFill>
                  <a:schemeClr val="tx1"/>
                </a:solidFill>
              </a:rPr>
              <a:t>iters</a:t>
            </a:r>
          </a:p>
        </p:txBody>
      </p:sp>
    </p:spTree>
    <p:extLst>
      <p:ext uri="{BB962C8B-B14F-4D97-AF65-F5344CB8AC3E}">
        <p14:creationId xmlns:p14="http://schemas.microsoft.com/office/powerpoint/2010/main" val="3784774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5371"/>
            <a:ext cx="8480612" cy="1097279"/>
          </a:xfrm>
        </p:spPr>
        <p:txBody>
          <a:bodyPr/>
          <a:lstStyle/>
          <a:p>
            <a:r>
              <a:rPr lang="en-IN" sz="3400" dirty="0"/>
              <a:t>Calculations Using Avogadro’s Law </a:t>
            </a:r>
            <a:r>
              <a:rPr lang="en-IN" sz="2000" b="0" dirty="0"/>
              <a:t>(2 of 3)</a:t>
            </a:r>
          </a:p>
        </p:txBody>
      </p:sp>
      <p:sp>
        <p:nvSpPr>
          <p:cNvPr id="5" name="Content Placeholder 4"/>
          <p:cNvSpPr>
            <a:spLocks noGrp="1"/>
          </p:cNvSpPr>
          <p:nvPr>
            <p:ph sz="quarter" idx="14"/>
          </p:nvPr>
        </p:nvSpPr>
        <p:spPr>
          <a:xfrm>
            <a:off x="457200" y="1555751"/>
            <a:ext cx="8377084" cy="1128456"/>
          </a:xfrm>
        </p:spPr>
        <p:txBody>
          <a:bodyPr/>
          <a:lstStyle/>
          <a:p>
            <a:pPr marL="432" indent="0">
              <a:buNone/>
            </a:pPr>
            <a:r>
              <a:rPr lang="en-US" sz="2400" dirty="0"/>
              <a:t>If 0.75 mole of helium gas occupies a volume of 1.5 L</a:t>
            </a:r>
            <a:r>
              <a:rPr lang="en-US" sz="100" dirty="0"/>
              <a:t>iters</a:t>
            </a:r>
            <a:r>
              <a:rPr lang="en-US" sz="2400" dirty="0"/>
              <a:t>, what volume (in liters) will 1.2 moles of helium occupy at the same temperature and pressure?</a:t>
            </a:r>
          </a:p>
        </p:txBody>
      </p:sp>
      <p:sp>
        <p:nvSpPr>
          <p:cNvPr id="6" name="Content Placeholder 5"/>
          <p:cNvSpPr>
            <a:spLocks noGrp="1"/>
          </p:cNvSpPr>
          <p:nvPr>
            <p:ph sz="quarter" idx="15"/>
          </p:nvPr>
        </p:nvSpPr>
        <p:spPr>
          <a:xfrm>
            <a:off x="457200" y="2901009"/>
            <a:ext cx="8232776" cy="1031665"/>
          </a:xfrm>
        </p:spPr>
        <p:txBody>
          <a:bodyPr/>
          <a:lstStyle/>
          <a:p>
            <a:pPr marL="432" indent="0">
              <a:buNone/>
            </a:pPr>
            <a:r>
              <a:rPr lang="en-IN" sz="2400" b="1" dirty="0"/>
              <a:t>Solution:</a:t>
            </a:r>
          </a:p>
          <a:p>
            <a:pPr marL="432" indent="0">
              <a:buNone/>
            </a:pPr>
            <a:r>
              <a:rPr lang="en-IN" sz="2400" b="1" dirty="0"/>
              <a:t>Step 1 State the given and needed quantities.</a:t>
            </a:r>
          </a:p>
        </p:txBody>
      </p:sp>
      <p:graphicFrame>
        <p:nvGraphicFramePr>
          <p:cNvPr id="2" name="Content Placeholder 1"/>
          <p:cNvGraphicFramePr>
            <a:graphicFrameLocks noGrp="1"/>
          </p:cNvGraphicFramePr>
          <p:nvPr>
            <p:ph sz="quarter" idx="16"/>
            <p:extLst/>
          </p:nvPr>
        </p:nvGraphicFramePr>
        <p:xfrm>
          <a:off x="457200" y="4125912"/>
          <a:ext cx="8377240" cy="2133600"/>
        </p:xfrm>
        <a:graphic>
          <a:graphicData uri="http://schemas.openxmlformats.org/drawingml/2006/table">
            <a:tbl>
              <a:tblPr firstRow="1" bandRow="1">
                <a:tableStyleId>{2D5ABB26-0587-4C30-8999-92F81FD0307C}</a:tableStyleId>
              </a:tblPr>
              <a:tblGrid>
                <a:gridCol w="2094310">
                  <a:extLst>
                    <a:ext uri="{9D8B030D-6E8A-4147-A177-3AD203B41FA5}">
                      <a16:colId xmlns:a16="http://schemas.microsoft.com/office/drawing/2014/main" val="1501903488"/>
                    </a:ext>
                  </a:extLst>
                </a:gridCol>
                <a:gridCol w="2094310">
                  <a:extLst>
                    <a:ext uri="{9D8B030D-6E8A-4147-A177-3AD203B41FA5}">
                      <a16:colId xmlns:a16="http://schemas.microsoft.com/office/drawing/2014/main" val="4261820882"/>
                    </a:ext>
                  </a:extLst>
                </a:gridCol>
                <a:gridCol w="1799225">
                  <a:extLst>
                    <a:ext uri="{9D8B030D-6E8A-4147-A177-3AD203B41FA5}">
                      <a16:colId xmlns:a16="http://schemas.microsoft.com/office/drawing/2014/main" val="2217637453"/>
                    </a:ext>
                  </a:extLst>
                </a:gridCol>
                <a:gridCol w="2389395">
                  <a:extLst>
                    <a:ext uri="{9D8B030D-6E8A-4147-A177-3AD203B41FA5}">
                      <a16:colId xmlns:a16="http://schemas.microsoft.com/office/drawing/2014/main" val="127225884"/>
                    </a:ext>
                  </a:extLst>
                </a:gridCol>
              </a:tblGrid>
              <a:tr h="446088">
                <a:tc>
                  <a:txBody>
                    <a:bodyPr/>
                    <a:lstStyle/>
                    <a:p>
                      <a:r>
                        <a:rPr lang="en-US" sz="1600" b="1" dirty="0">
                          <a:solidFill>
                            <a:schemeClr val="tx1"/>
                          </a:solidFill>
                          <a:latin typeface="+mn-lt"/>
                        </a:rPr>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3445403"/>
                  </a:ext>
                </a:extLst>
              </a:tr>
              <a:tr h="1424313">
                <a:tc>
                  <a:txBody>
                    <a:bodyPr/>
                    <a:lstStyle/>
                    <a:p>
                      <a:r>
                        <a:rPr lang="en-US" sz="100" b="1" dirty="0">
                          <a:solidFill>
                            <a:schemeClr val="tx1"/>
                          </a:solidFill>
                          <a:latin typeface="+mn-lt"/>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00" b="1" dirty="0">
                          <a:solidFill>
                            <a:schemeClr val="tx1"/>
                          </a:solidFill>
                          <a:latin typeface="+mn-lt"/>
                          <a:cs typeface="Times New Roman" pitchFamily="18" charset="0"/>
                        </a:rPr>
                        <a:t>V sub 1 = 1.5 liters, n sub 1 = 0.75 moles n sub 2 = 1.2 moles</a:t>
                      </a:r>
                      <a:r>
                        <a:rPr lang="pt-BR" sz="1600" b="1" dirty="0">
                          <a:solidFill>
                            <a:schemeClr val="tx1"/>
                          </a:solidFill>
                          <a:latin typeface="+mn-lt"/>
                          <a:cs typeface="Times New Roman" pitchFamily="18" charset="0"/>
                        </a:rPr>
                        <a:t> </a:t>
                      </a:r>
                    </a:p>
                    <a:p>
                      <a:endParaRPr lang="pt-BR" sz="1600" b="1" dirty="0">
                        <a:solidFill>
                          <a:schemeClr val="tx1"/>
                        </a:solidFill>
                        <a:latin typeface="+mn-lt"/>
                        <a:cs typeface="Times New Roman" pitchFamily="18" charset="0"/>
                      </a:endParaRPr>
                    </a:p>
                    <a:p>
                      <a:endParaRPr lang="pt-BR" sz="1600" b="1" dirty="0">
                        <a:solidFill>
                          <a:schemeClr val="tx1"/>
                        </a:solidFill>
                        <a:latin typeface="+mn-lt"/>
                        <a:cs typeface="Times New Roman" pitchFamily="18" charset="0"/>
                      </a:endParaRPr>
                    </a:p>
                    <a:p>
                      <a:endParaRPr lang="pt-BR" sz="1600" b="1" dirty="0">
                        <a:solidFill>
                          <a:schemeClr val="tx1"/>
                        </a:solidFill>
                        <a:latin typeface="+mn-lt"/>
                        <a:cs typeface="Times New Roman" pitchFamily="18" charset="0"/>
                      </a:endParaRPr>
                    </a:p>
                    <a:p>
                      <a:r>
                        <a:rPr lang="en-US" sz="1600" b="1" dirty="0">
                          <a:solidFill>
                            <a:schemeClr val="tx1"/>
                          </a:solidFill>
                          <a:latin typeface="+mn-lt"/>
                          <a:cs typeface="Times New Roman" pitchFamily="18" charset="0"/>
                        </a:rPr>
                        <a:t>Factors that do not change</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P </a:t>
                      </a:r>
                      <a:r>
                        <a:rPr lang="en-US" sz="1600" i="0" dirty="0">
                          <a:solidFill>
                            <a:schemeClr val="tx1"/>
                          </a:solidFill>
                          <a:latin typeface="+mn-lt"/>
                          <a:cs typeface="Times New Roman" pitchFamily="18" charset="0"/>
                        </a:rPr>
                        <a:t>and</a:t>
                      </a:r>
                      <a:r>
                        <a:rPr lang="en-US" sz="1600" i="1" dirty="0">
                          <a:solidFill>
                            <a:schemeClr val="tx1"/>
                          </a:solidFill>
                          <a:latin typeface="+mn-lt"/>
                          <a:cs typeface="Times New Roman" pitchFamily="18" charset="0"/>
                        </a:rPr>
                        <a:t> T</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dirty="0">
                          <a:solidFill>
                            <a:schemeClr val="tx1"/>
                          </a:solidFill>
                          <a:latin typeface="+mn-lt"/>
                        </a:rPr>
                        <a:t>V sub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cs typeface="Times New Roman" pitchFamily="18" charset="0"/>
                        </a:rPr>
                        <a:t>Avogadro’s law </a:t>
                      </a:r>
                      <a:r>
                        <a:rPr lang="nl-NL" sz="100" dirty="0">
                          <a:solidFill>
                            <a:schemeClr val="tx1"/>
                          </a:solidFill>
                          <a:latin typeface="+mn-lt"/>
                          <a:cs typeface="Times New Roman" pitchFamily="18" charset="0"/>
                        </a:rPr>
                        <a:t>V sub 1 over n sub 1 = V sub 2 over n sub 2.</a:t>
                      </a:r>
                      <a:r>
                        <a:rPr lang="en-US" sz="100" dirty="0">
                          <a:solidFill>
                            <a:schemeClr val="tx1"/>
                          </a:solidFill>
                          <a:latin typeface="+mn-lt"/>
                          <a:cs typeface="Times New Roman" pitchFamily="18" charset="0"/>
                        </a:rPr>
                        <a:t> </a:t>
                      </a:r>
                    </a:p>
                    <a:p>
                      <a:pPr>
                        <a:spcBef>
                          <a:spcPts val="1500"/>
                        </a:spcBef>
                      </a:pPr>
                      <a:r>
                        <a:rPr lang="en-US" sz="1600" b="1" dirty="0">
                          <a:solidFill>
                            <a:schemeClr val="tx1"/>
                          </a:solidFill>
                          <a:latin typeface="+mn-lt"/>
                          <a:cs typeface="Times New Roman" pitchFamily="18" charset="0"/>
                        </a:rPr>
                        <a:t>Predict:</a:t>
                      </a:r>
                      <a:r>
                        <a:rPr lang="en-US" sz="1600" dirty="0">
                          <a:solidFill>
                            <a:schemeClr val="tx1"/>
                          </a:solidFill>
                          <a:latin typeface="+mn-lt"/>
                          <a:cs typeface="Times New Roman" pitchFamily="18" charset="0"/>
                        </a:rPr>
                        <a:t> </a:t>
                      </a:r>
                      <a:r>
                        <a:rPr lang="en-US" sz="1600" i="1" dirty="0">
                          <a:solidFill>
                            <a:schemeClr val="tx1"/>
                          </a:solidFill>
                          <a:latin typeface="+mn-lt"/>
                          <a:cs typeface="Times New Roman" pitchFamily="18" charset="0"/>
                        </a:rPr>
                        <a:t>n</a:t>
                      </a:r>
                      <a:r>
                        <a:rPr lang="en-US" sz="1600" dirty="0">
                          <a:solidFill>
                            <a:schemeClr val="tx1"/>
                          </a:solidFill>
                          <a:latin typeface="+mn-lt"/>
                          <a:cs typeface="Times New Roman" pitchFamily="18" charset="0"/>
                        </a:rPr>
                        <a:t> increases, </a:t>
                      </a:r>
                      <a:r>
                        <a:rPr lang="en-US" sz="1600" i="1" dirty="0">
                          <a:solidFill>
                            <a:schemeClr val="tx1"/>
                          </a:solidFill>
                          <a:latin typeface="+mn-lt"/>
                          <a:cs typeface="Times New Roman" pitchFamily="18" charset="0"/>
                        </a:rPr>
                        <a:t>V</a:t>
                      </a:r>
                      <a:r>
                        <a:rPr lang="en-US" sz="1600" dirty="0">
                          <a:solidFill>
                            <a:schemeClr val="tx1"/>
                          </a:solidFill>
                          <a:latin typeface="+mn-lt"/>
                          <a:cs typeface="Times New Roman" pitchFamily="18" charset="0"/>
                        </a:rPr>
                        <a:t> increases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6153407"/>
                  </a:ext>
                </a:extLst>
              </a:tr>
            </a:tbl>
          </a:graphicData>
        </a:graphic>
      </p:graphicFrame>
      <p:graphicFrame>
        <p:nvGraphicFramePr>
          <p:cNvPr id="3" name="Object 2">
            <a:extLst>
              <a:ext uri="{C183D7F6-B498-43B3-948B-1728B52AA6E4}">
                <adec:decorative xmlns:adec="http://schemas.microsoft.com/office/drawing/2017/decorative" val="1"/>
              </a:ext>
            </a:extLst>
          </p:cNvPr>
          <p:cNvGraphicFramePr>
            <a:graphicFrameLocks noChangeAspect="1"/>
          </p:cNvGraphicFramePr>
          <p:nvPr>
            <p:extLst/>
          </p:nvPr>
        </p:nvGraphicFramePr>
        <p:xfrm>
          <a:off x="2601246" y="4717959"/>
          <a:ext cx="901700" cy="279400"/>
        </p:xfrm>
        <a:graphic>
          <a:graphicData uri="http://schemas.openxmlformats.org/presentationml/2006/ole">
            <mc:AlternateContent xmlns:mc="http://schemas.openxmlformats.org/markup-compatibility/2006">
              <mc:Choice xmlns:v="urn:schemas-microsoft-com:vml" Requires="v">
                <p:oleObj spid="_x0000_s47126" name="Equation" r:id="rId3" imgW="901440" imgH="279360" progId="Equation.DSMT4">
                  <p:embed/>
                </p:oleObj>
              </mc:Choice>
              <mc:Fallback>
                <p:oleObj name="Equation" r:id="rId3" imgW="901440" imgH="279360" progId="Equation.DSMT4">
                  <p:embed/>
                  <p:pic>
                    <p:nvPicPr>
                      <p:cNvPr id="3" name="Object 2">
                        <a:extLst>
                          <a:ext uri="{C183D7F6-B498-43B3-948B-1728B52AA6E4}">
                            <adec:decorative xmlns:adec="http://schemas.microsoft.com/office/drawing/2017/decorative" val="1"/>
                          </a:ext>
                        </a:extLst>
                      </p:cNvPr>
                      <p:cNvPicPr/>
                      <p:nvPr/>
                    </p:nvPicPr>
                    <p:blipFill>
                      <a:blip r:embed="rId4"/>
                      <a:stretch>
                        <a:fillRect/>
                      </a:stretch>
                    </p:blipFill>
                    <p:spPr>
                      <a:xfrm>
                        <a:off x="2601246" y="4717959"/>
                        <a:ext cx="901700" cy="279400"/>
                      </a:xfrm>
                      <a:prstGeom prst="rect">
                        <a:avLst/>
                      </a:prstGeom>
                      <a:solidFill>
                        <a:schemeClr val="bg1"/>
                      </a:solidFill>
                    </p:spPr>
                  </p:pic>
                </p:oleObj>
              </mc:Fallback>
            </mc:AlternateContent>
          </a:graphicData>
        </a:graphic>
      </p:graphicFrame>
      <p:graphicFrame>
        <p:nvGraphicFramePr>
          <p:cNvPr id="15" name="Object 14">
            <a:extLst>
              <a:ext uri="{C183D7F6-B498-43B3-948B-1728B52AA6E4}">
                <adec:decorative xmlns:adec="http://schemas.microsoft.com/office/drawing/2017/decorative" val="1"/>
              </a:ext>
            </a:extLst>
          </p:cNvPr>
          <p:cNvGraphicFramePr>
            <a:graphicFrameLocks noChangeAspect="1"/>
          </p:cNvGraphicFramePr>
          <p:nvPr>
            <p:extLst/>
          </p:nvPr>
        </p:nvGraphicFramePr>
        <p:xfrm>
          <a:off x="2630742" y="4982611"/>
          <a:ext cx="1320800" cy="279400"/>
        </p:xfrm>
        <a:graphic>
          <a:graphicData uri="http://schemas.openxmlformats.org/presentationml/2006/ole">
            <mc:AlternateContent xmlns:mc="http://schemas.openxmlformats.org/markup-compatibility/2006">
              <mc:Choice xmlns:v="urn:schemas-microsoft-com:vml" Requires="v">
                <p:oleObj spid="_x0000_s47127" name="Equation" r:id="rId5" imgW="1320480" imgH="279360" progId="Equation.DSMT4">
                  <p:embed/>
                </p:oleObj>
              </mc:Choice>
              <mc:Fallback>
                <p:oleObj name="Equation" r:id="rId5" imgW="1320480" imgH="279360" progId="Equation.DSMT4">
                  <p:embed/>
                  <p:pic>
                    <p:nvPicPr>
                      <p:cNvPr id="15" name="Object 14">
                        <a:extLst>
                          <a:ext uri="{C183D7F6-B498-43B3-948B-1728B52AA6E4}">
                            <adec:decorative xmlns:adec="http://schemas.microsoft.com/office/drawing/2017/decorative" val="1"/>
                          </a:ext>
                        </a:extLst>
                      </p:cNvPr>
                      <p:cNvPicPr/>
                      <p:nvPr/>
                    </p:nvPicPr>
                    <p:blipFill>
                      <a:blip r:embed="rId6"/>
                      <a:stretch>
                        <a:fillRect/>
                      </a:stretch>
                    </p:blipFill>
                    <p:spPr>
                      <a:xfrm>
                        <a:off x="2630742" y="4982611"/>
                        <a:ext cx="1320800" cy="279400"/>
                      </a:xfrm>
                      <a:prstGeom prst="rect">
                        <a:avLst/>
                      </a:prstGeom>
                      <a:solidFill>
                        <a:schemeClr val="bg1"/>
                      </a:solidFill>
                    </p:spPr>
                  </p:pic>
                </p:oleObj>
              </mc:Fallback>
            </mc:AlternateContent>
          </a:graphicData>
        </a:graphic>
      </p:graphicFrame>
      <p:graphicFrame>
        <p:nvGraphicFramePr>
          <p:cNvPr id="16" name="Object 15">
            <a:extLst>
              <a:ext uri="{C183D7F6-B498-43B3-948B-1728B52AA6E4}">
                <adec:decorative xmlns:adec="http://schemas.microsoft.com/office/drawing/2017/decorative" val="1"/>
              </a:ext>
            </a:extLst>
          </p:cNvPr>
          <p:cNvGraphicFramePr>
            <a:graphicFrameLocks noChangeAspect="1"/>
          </p:cNvGraphicFramePr>
          <p:nvPr>
            <p:extLst/>
          </p:nvPr>
        </p:nvGraphicFramePr>
        <p:xfrm>
          <a:off x="2630742" y="5276759"/>
          <a:ext cx="1333500" cy="279400"/>
        </p:xfrm>
        <a:graphic>
          <a:graphicData uri="http://schemas.openxmlformats.org/presentationml/2006/ole">
            <mc:AlternateContent xmlns:mc="http://schemas.openxmlformats.org/markup-compatibility/2006">
              <mc:Choice xmlns:v="urn:schemas-microsoft-com:vml" Requires="v">
                <p:oleObj spid="_x0000_s47128" name="Equation" r:id="rId7" imgW="1333440" imgH="279360" progId="Equation.DSMT4">
                  <p:embed/>
                </p:oleObj>
              </mc:Choice>
              <mc:Fallback>
                <p:oleObj name="Equation" r:id="rId7" imgW="1333440" imgH="279360" progId="Equation.DSMT4">
                  <p:embed/>
                  <p:pic>
                    <p:nvPicPr>
                      <p:cNvPr id="16" name="Object 15">
                        <a:extLst>
                          <a:ext uri="{C183D7F6-B498-43B3-948B-1728B52AA6E4}">
                            <adec:decorative xmlns:adec="http://schemas.microsoft.com/office/drawing/2017/decorative" val="1"/>
                          </a:ext>
                        </a:extLst>
                      </p:cNvPr>
                      <p:cNvPicPr/>
                      <p:nvPr/>
                    </p:nvPicPr>
                    <p:blipFill>
                      <a:blip r:embed="rId8"/>
                      <a:stretch>
                        <a:fillRect/>
                      </a:stretch>
                    </p:blipFill>
                    <p:spPr>
                      <a:xfrm>
                        <a:off x="2630742" y="5276759"/>
                        <a:ext cx="1333500" cy="279400"/>
                      </a:xfrm>
                      <a:prstGeom prst="rect">
                        <a:avLst/>
                      </a:prstGeom>
                      <a:solidFill>
                        <a:schemeClr val="bg1"/>
                      </a:solidFill>
                    </p:spPr>
                  </p:pic>
                </p:oleObj>
              </mc:Fallback>
            </mc:AlternateContent>
          </a:graphicData>
        </a:graphic>
      </p:graphicFrame>
      <p:graphicFrame>
        <p:nvGraphicFramePr>
          <p:cNvPr id="17" name="Object 16">
            <a:extLst>
              <a:ext uri="{C183D7F6-B498-43B3-948B-1728B52AA6E4}">
                <adec:decorative xmlns:adec="http://schemas.microsoft.com/office/drawing/2017/decorative" val="1"/>
              </a:ext>
            </a:extLst>
          </p:cNvPr>
          <p:cNvGraphicFramePr>
            <a:graphicFrameLocks noChangeAspect="1"/>
          </p:cNvGraphicFramePr>
          <p:nvPr>
            <p:extLst/>
          </p:nvPr>
        </p:nvGraphicFramePr>
        <p:xfrm>
          <a:off x="5435188" y="4751555"/>
          <a:ext cx="241300" cy="279400"/>
        </p:xfrm>
        <a:graphic>
          <a:graphicData uri="http://schemas.openxmlformats.org/presentationml/2006/ole">
            <mc:AlternateContent xmlns:mc="http://schemas.openxmlformats.org/markup-compatibility/2006">
              <mc:Choice xmlns:v="urn:schemas-microsoft-com:vml" Requires="v">
                <p:oleObj spid="_x0000_s47129" name="Equation" r:id="rId9" imgW="241200" imgH="279360" progId="Equation.DSMT4">
                  <p:embed/>
                </p:oleObj>
              </mc:Choice>
              <mc:Fallback>
                <p:oleObj name="Equation" r:id="rId9" imgW="241200" imgH="279360" progId="Equation.DSMT4">
                  <p:embed/>
                  <p:pic>
                    <p:nvPicPr>
                      <p:cNvPr id="17" name="Object 16">
                        <a:extLst>
                          <a:ext uri="{C183D7F6-B498-43B3-948B-1728B52AA6E4}">
                            <adec:decorative xmlns:adec="http://schemas.microsoft.com/office/drawing/2017/decorative" val="1"/>
                          </a:ext>
                        </a:extLst>
                      </p:cNvPr>
                      <p:cNvPicPr/>
                      <p:nvPr/>
                    </p:nvPicPr>
                    <p:blipFill>
                      <a:blip r:embed="rId10"/>
                      <a:stretch>
                        <a:fillRect/>
                      </a:stretch>
                    </p:blipFill>
                    <p:spPr>
                      <a:xfrm>
                        <a:off x="5435188" y="4751555"/>
                        <a:ext cx="241300" cy="279400"/>
                      </a:xfrm>
                      <a:prstGeom prst="rect">
                        <a:avLst/>
                      </a:prstGeom>
                      <a:solidFill>
                        <a:schemeClr val="bg1"/>
                      </a:solidFill>
                    </p:spPr>
                  </p:pic>
                </p:oleObj>
              </mc:Fallback>
            </mc:AlternateContent>
          </a:graphicData>
        </a:graphic>
      </p:graphicFrame>
      <p:graphicFrame>
        <p:nvGraphicFramePr>
          <p:cNvPr id="18" name="Object 17">
            <a:extLst>
              <a:ext uri="{C183D7F6-B498-43B3-948B-1728B52AA6E4}">
                <adec:decorative xmlns:adec="http://schemas.microsoft.com/office/drawing/2017/decorative" val="1"/>
              </a:ext>
            </a:extLst>
          </p:cNvPr>
          <p:cNvGraphicFramePr>
            <a:graphicFrameLocks noChangeAspect="1"/>
          </p:cNvGraphicFramePr>
          <p:nvPr>
            <p:extLst/>
          </p:nvPr>
        </p:nvGraphicFramePr>
        <p:xfrm>
          <a:off x="8007556" y="4722059"/>
          <a:ext cx="635000" cy="495300"/>
        </p:xfrm>
        <a:graphic>
          <a:graphicData uri="http://schemas.openxmlformats.org/presentationml/2006/ole">
            <mc:AlternateContent xmlns:mc="http://schemas.openxmlformats.org/markup-compatibility/2006">
              <mc:Choice xmlns:v="urn:schemas-microsoft-com:vml" Requires="v">
                <p:oleObj spid="_x0000_s47130" name="Equation" r:id="rId11" imgW="634680" imgH="495000" progId="Equation.DSMT4">
                  <p:embed/>
                </p:oleObj>
              </mc:Choice>
              <mc:Fallback>
                <p:oleObj name="Equation" r:id="rId11" imgW="634680" imgH="495000" progId="Equation.DSMT4">
                  <p:embed/>
                  <p:pic>
                    <p:nvPicPr>
                      <p:cNvPr id="18" name="Object 17">
                        <a:extLst>
                          <a:ext uri="{C183D7F6-B498-43B3-948B-1728B52AA6E4}">
                            <adec:decorative xmlns:adec="http://schemas.microsoft.com/office/drawing/2017/decorative" val="1"/>
                          </a:ext>
                        </a:extLst>
                      </p:cNvPr>
                      <p:cNvPicPr/>
                      <p:nvPr/>
                    </p:nvPicPr>
                    <p:blipFill>
                      <a:blip r:embed="rId12"/>
                      <a:stretch>
                        <a:fillRect/>
                      </a:stretch>
                    </p:blipFill>
                    <p:spPr>
                      <a:xfrm>
                        <a:off x="8007556" y="4722059"/>
                        <a:ext cx="635000" cy="495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4309542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5371"/>
            <a:ext cx="8489576" cy="1097279"/>
          </a:xfrm>
        </p:spPr>
        <p:txBody>
          <a:bodyPr/>
          <a:lstStyle/>
          <a:p>
            <a:r>
              <a:rPr lang="en-IN" sz="3400" dirty="0"/>
              <a:t>Calculations Using Avogadro’s Law </a:t>
            </a:r>
            <a:r>
              <a:rPr lang="en-IN" sz="2000" b="0" dirty="0"/>
              <a:t>(3 of 3)</a:t>
            </a:r>
          </a:p>
        </p:txBody>
      </p:sp>
      <p:sp>
        <p:nvSpPr>
          <p:cNvPr id="5" name="Content Placeholder 4"/>
          <p:cNvSpPr>
            <a:spLocks noGrp="1"/>
          </p:cNvSpPr>
          <p:nvPr>
            <p:ph sz="quarter" idx="14"/>
          </p:nvPr>
        </p:nvSpPr>
        <p:spPr>
          <a:xfrm>
            <a:off x="457200" y="1555751"/>
            <a:ext cx="8377084" cy="1128456"/>
          </a:xfrm>
        </p:spPr>
        <p:txBody>
          <a:bodyPr/>
          <a:lstStyle/>
          <a:p>
            <a:pPr marL="0" indent="0" eaLnBrk="1" hangingPunct="1">
              <a:buFont typeface="Times New Roman" charset="0"/>
              <a:buNone/>
            </a:pPr>
            <a:r>
              <a:rPr lang="en-US" sz="2400" dirty="0">
                <a:solidFill>
                  <a:schemeClr val="tx1"/>
                </a:solidFill>
              </a:rPr>
              <a:t>If 0.75 mole of helium gas occupies a volume of 1.5 L</a:t>
            </a:r>
            <a:r>
              <a:rPr lang="en-US" sz="100" dirty="0">
                <a:solidFill>
                  <a:schemeClr val="tx1"/>
                </a:solidFill>
              </a:rPr>
              <a:t>iters</a:t>
            </a:r>
            <a:r>
              <a:rPr lang="en-US" sz="2400" dirty="0">
                <a:solidFill>
                  <a:schemeClr val="tx1"/>
                </a:solidFill>
              </a:rPr>
              <a:t>, what volume (in liters) will 1.2 moles of helium occupy at the same temperature and pressure?</a:t>
            </a:r>
          </a:p>
        </p:txBody>
      </p:sp>
      <p:sp>
        <p:nvSpPr>
          <p:cNvPr id="6" name="Content Placeholder 5"/>
          <p:cNvSpPr>
            <a:spLocks noGrp="1"/>
          </p:cNvSpPr>
          <p:nvPr>
            <p:ph sz="quarter" idx="15"/>
          </p:nvPr>
        </p:nvSpPr>
        <p:spPr>
          <a:xfrm>
            <a:off x="457200" y="2901009"/>
            <a:ext cx="7226710" cy="408841"/>
          </a:xfrm>
        </p:spPr>
        <p:txBody>
          <a:bodyPr/>
          <a:lstStyle/>
          <a:p>
            <a:pPr marL="432" indent="0">
              <a:buNone/>
            </a:pPr>
            <a:r>
              <a:rPr lang="en-IN" sz="2400" b="1" dirty="0"/>
              <a:t>Step 2 Rearrange to solve for unknown quantity,</a:t>
            </a:r>
          </a:p>
        </p:txBody>
      </p:sp>
      <p:graphicFrame>
        <p:nvGraphicFramePr>
          <p:cNvPr id="7" name="Object 6" descr="V sub 2"/>
          <p:cNvGraphicFramePr>
            <a:graphicFrameLocks noChangeAspect="1"/>
          </p:cNvGraphicFramePr>
          <p:nvPr>
            <p:extLst/>
          </p:nvPr>
        </p:nvGraphicFramePr>
        <p:xfrm>
          <a:off x="7822376" y="2935288"/>
          <a:ext cx="406400" cy="381000"/>
        </p:xfrm>
        <a:graphic>
          <a:graphicData uri="http://schemas.openxmlformats.org/presentationml/2006/ole">
            <mc:AlternateContent xmlns:mc="http://schemas.openxmlformats.org/markup-compatibility/2006">
              <mc:Choice xmlns:v="urn:schemas-microsoft-com:vml" Requires="v">
                <p:oleObj spid="_x0000_s48142" name="Equation" r:id="rId3" imgW="406080" imgH="380880" progId="Equation.DSMT4">
                  <p:embed/>
                </p:oleObj>
              </mc:Choice>
              <mc:Fallback>
                <p:oleObj name="Equation" r:id="rId3" imgW="406080" imgH="380880" progId="Equation.DSMT4">
                  <p:embed/>
                  <p:pic>
                    <p:nvPicPr>
                      <p:cNvPr id="7" name="Object 6" descr="V sub 2"/>
                      <p:cNvPicPr/>
                      <p:nvPr/>
                    </p:nvPicPr>
                    <p:blipFill>
                      <a:blip r:embed="rId4"/>
                      <a:stretch>
                        <a:fillRect/>
                      </a:stretch>
                    </p:blipFill>
                    <p:spPr>
                      <a:xfrm>
                        <a:off x="7822376" y="2935288"/>
                        <a:ext cx="406400" cy="381000"/>
                      </a:xfrm>
                      <a:prstGeom prst="rect">
                        <a:avLst/>
                      </a:prstGeom>
                    </p:spPr>
                  </p:pic>
                </p:oleObj>
              </mc:Fallback>
            </mc:AlternateContent>
          </a:graphicData>
        </a:graphic>
      </p:graphicFrame>
      <p:graphicFrame>
        <p:nvGraphicFramePr>
          <p:cNvPr id="19" name="Object 18" descr="First. V sub 1 over n sub 1 = V sub 2 over n sub 2. Second. V sub 2 = V sub 1 times start fraction n sub 2 over n sub 1 end fraction."/>
          <p:cNvGraphicFramePr>
            <a:graphicFrameLocks noChangeAspect="1"/>
          </p:cNvGraphicFramePr>
          <p:nvPr>
            <p:extLst/>
          </p:nvPr>
        </p:nvGraphicFramePr>
        <p:xfrm>
          <a:off x="3079750" y="3380979"/>
          <a:ext cx="2984500" cy="825500"/>
        </p:xfrm>
        <a:graphic>
          <a:graphicData uri="http://schemas.openxmlformats.org/presentationml/2006/ole">
            <mc:AlternateContent xmlns:mc="http://schemas.openxmlformats.org/markup-compatibility/2006">
              <mc:Choice xmlns:v="urn:schemas-microsoft-com:vml" Requires="v">
                <p:oleObj spid="_x0000_s48143" name="Equation" r:id="rId5" imgW="2984400" imgH="825480" progId="Equation.DSMT4">
                  <p:embed/>
                </p:oleObj>
              </mc:Choice>
              <mc:Fallback>
                <p:oleObj name="Equation" r:id="rId5" imgW="2984400" imgH="825480" progId="Equation.DSMT4">
                  <p:embed/>
                  <p:pic>
                    <p:nvPicPr>
                      <p:cNvPr id="19" name="Object 18" descr="First. V sub 1 over n sub 1 = V sub 2 over n sub 2. Second. V sub 2 = V sub 1 times start fraction n sub 2 over n sub 1 end fraction."/>
                      <p:cNvPicPr/>
                      <p:nvPr/>
                    </p:nvPicPr>
                    <p:blipFill>
                      <a:blip r:embed="rId6"/>
                      <a:stretch>
                        <a:fillRect/>
                      </a:stretch>
                    </p:blipFill>
                    <p:spPr>
                      <a:xfrm>
                        <a:off x="3079750" y="3380979"/>
                        <a:ext cx="2984500" cy="825500"/>
                      </a:xfrm>
                      <a:prstGeom prst="rect">
                        <a:avLst/>
                      </a:prstGeom>
                    </p:spPr>
                  </p:pic>
                </p:oleObj>
              </mc:Fallback>
            </mc:AlternateContent>
          </a:graphicData>
        </a:graphic>
      </p:graphicFrame>
      <p:sp>
        <p:nvSpPr>
          <p:cNvPr id="8" name="Content Placeholder 7"/>
          <p:cNvSpPr>
            <a:spLocks noGrp="1"/>
          </p:cNvSpPr>
          <p:nvPr>
            <p:ph sz="quarter" idx="17"/>
          </p:nvPr>
        </p:nvSpPr>
        <p:spPr>
          <a:xfrm>
            <a:off x="454672" y="4317410"/>
            <a:ext cx="8232128" cy="859273"/>
          </a:xfrm>
        </p:spPr>
        <p:txBody>
          <a:bodyPr/>
          <a:lstStyle/>
          <a:p>
            <a:pPr marL="432" indent="0">
              <a:buNone/>
            </a:pPr>
            <a:r>
              <a:rPr lang="en-IN" sz="2400" b="1" dirty="0"/>
              <a:t>Step 3 Substitute values into the gas law equation and calculate.</a:t>
            </a:r>
          </a:p>
        </p:txBody>
      </p:sp>
      <p:graphicFrame>
        <p:nvGraphicFramePr>
          <p:cNvPr id="21" name="Object 20" descr="V sub 2 = 1.5 liters times start fraction 1.2 moles over 0.75 moles end fraction, with moles cancelled, = 2.4 liters."/>
          <p:cNvGraphicFramePr>
            <a:graphicFrameLocks noChangeAspect="1"/>
          </p:cNvGraphicFramePr>
          <p:nvPr>
            <p:extLst/>
          </p:nvPr>
        </p:nvGraphicFramePr>
        <p:xfrm>
          <a:off x="1354599" y="5263616"/>
          <a:ext cx="3810000" cy="787400"/>
        </p:xfrm>
        <a:graphic>
          <a:graphicData uri="http://schemas.openxmlformats.org/presentationml/2006/ole">
            <mc:AlternateContent xmlns:mc="http://schemas.openxmlformats.org/markup-compatibility/2006">
              <mc:Choice xmlns:v="urn:schemas-microsoft-com:vml" Requires="v">
                <p:oleObj spid="_x0000_s48144" name="Equation" r:id="rId7" imgW="3809880" imgH="787320" progId="Equation.DSMT4">
                  <p:embed/>
                </p:oleObj>
              </mc:Choice>
              <mc:Fallback>
                <p:oleObj name="Equation" r:id="rId7" imgW="3809880" imgH="787320" progId="Equation.DSMT4">
                  <p:embed/>
                  <p:pic>
                    <p:nvPicPr>
                      <p:cNvPr id="21" name="Object 20" descr="V sub 2 = 1.5 liters times start fraction 1.2 moles over 0.75 moles end fraction, with moles cancelled, = 2.4 liters."/>
                      <p:cNvPicPr/>
                      <p:nvPr/>
                    </p:nvPicPr>
                    <p:blipFill>
                      <a:blip r:embed="rId8"/>
                      <a:stretch>
                        <a:fillRect/>
                      </a:stretch>
                    </p:blipFill>
                    <p:spPr>
                      <a:xfrm>
                        <a:off x="1354599" y="5263616"/>
                        <a:ext cx="3810000" cy="787400"/>
                      </a:xfrm>
                      <a:prstGeom prst="rect">
                        <a:avLst/>
                      </a:prstGeom>
                    </p:spPr>
                  </p:pic>
                </p:oleObj>
              </mc:Fallback>
            </mc:AlternateContent>
          </a:graphicData>
        </a:graphic>
      </p:graphicFrame>
      <p:sp>
        <p:nvSpPr>
          <p:cNvPr id="9" name="Content Placeholder 8"/>
          <p:cNvSpPr>
            <a:spLocks noGrp="1"/>
          </p:cNvSpPr>
          <p:nvPr>
            <p:ph sz="quarter" idx="18"/>
          </p:nvPr>
        </p:nvSpPr>
        <p:spPr>
          <a:xfrm>
            <a:off x="6064250" y="5901976"/>
            <a:ext cx="2448232" cy="415298"/>
          </a:xfrm>
        </p:spPr>
        <p:txBody>
          <a:bodyPr/>
          <a:lstStyle/>
          <a:p>
            <a:pPr marL="432" indent="0">
              <a:buNone/>
            </a:pPr>
            <a:r>
              <a:rPr lang="en-IN" sz="2400" dirty="0"/>
              <a:t>The answer is C.</a:t>
            </a:r>
          </a:p>
        </p:txBody>
      </p:sp>
    </p:spTree>
    <p:extLst>
      <p:ext uri="{BB962C8B-B14F-4D97-AF65-F5344CB8AC3E}">
        <p14:creationId xmlns:p14="http://schemas.microsoft.com/office/powerpoint/2010/main" val="7326527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0A6B8-379F-40DB-AD48-1C1AE4500402}"/>
              </a:ext>
            </a:extLst>
          </p:cNvPr>
          <p:cNvSpPr>
            <a:spLocks noGrp="1"/>
          </p:cNvSpPr>
          <p:nvPr>
            <p:ph type="title"/>
          </p:nvPr>
        </p:nvSpPr>
        <p:spPr/>
        <p:txBody>
          <a:bodyPr/>
          <a:lstStyle/>
          <a:p>
            <a:r>
              <a:rPr lang="en-US" dirty="0"/>
              <a:t>Standard Temperature and Pressure</a:t>
            </a:r>
          </a:p>
        </p:txBody>
      </p:sp>
      <p:sp>
        <p:nvSpPr>
          <p:cNvPr id="3" name="Content Placeholder 2">
            <a:extLst>
              <a:ext uri="{FF2B5EF4-FFF2-40B4-BE49-F238E27FC236}">
                <a16:creationId xmlns:a16="http://schemas.microsoft.com/office/drawing/2014/main" id="{C35258A9-6C44-411D-B8C7-9977C5460C5F}"/>
              </a:ext>
            </a:extLst>
          </p:cNvPr>
          <p:cNvSpPr>
            <a:spLocks noGrp="1"/>
          </p:cNvSpPr>
          <p:nvPr>
            <p:ph sz="quarter" idx="16"/>
          </p:nvPr>
        </p:nvSpPr>
        <p:spPr>
          <a:xfrm>
            <a:off x="457200" y="1555748"/>
            <a:ext cx="8232128" cy="1362815"/>
          </a:xfrm>
        </p:spPr>
        <p:txBody>
          <a:bodyPr/>
          <a:lstStyle/>
          <a:p>
            <a:pPr marL="0" indent="0" eaLnBrk="1" hangingPunct="1">
              <a:buClr>
                <a:schemeClr val="bg2"/>
              </a:buClr>
              <a:buSzTx/>
              <a:buFontTx/>
              <a:buNone/>
            </a:pPr>
            <a:r>
              <a:rPr lang="en-US" sz="2400" dirty="0">
                <a:ea typeface="ＭＳ Ｐゴシック" pitchFamily="34" charset="-128"/>
              </a:rPr>
              <a:t>The volumes of gases can be compared at </a:t>
            </a:r>
            <a:r>
              <a:rPr lang="en-US" sz="2400" b="1" dirty="0">
                <a:ea typeface="ＭＳ Ｐゴシック" pitchFamily="34" charset="-128"/>
              </a:rPr>
              <a:t>S</a:t>
            </a:r>
            <a:r>
              <a:rPr lang="en-US" sz="100" b="1" dirty="0">
                <a:ea typeface="ＭＳ Ｐゴシック" pitchFamily="34" charset="-128"/>
              </a:rPr>
              <a:t> </a:t>
            </a:r>
            <a:r>
              <a:rPr lang="en-US" sz="2400" b="1" dirty="0">
                <a:ea typeface="ＭＳ Ｐゴシック" pitchFamily="34" charset="-128"/>
              </a:rPr>
              <a:t>T</a:t>
            </a:r>
            <a:r>
              <a:rPr lang="en-US" sz="100" b="1" dirty="0">
                <a:ea typeface="ＭＳ Ｐゴシック" pitchFamily="34" charset="-128"/>
              </a:rPr>
              <a:t> </a:t>
            </a:r>
            <a:r>
              <a:rPr lang="en-US" sz="2400" b="1" dirty="0">
                <a:ea typeface="ＭＳ Ｐゴシック" pitchFamily="34" charset="-128"/>
              </a:rPr>
              <a:t>P</a:t>
            </a:r>
            <a:r>
              <a:rPr lang="en-US" sz="2400" dirty="0">
                <a:ea typeface="ＭＳ Ｐゴシック" pitchFamily="34" charset="-128"/>
              </a:rPr>
              <a:t>, </a:t>
            </a:r>
            <a:r>
              <a:rPr lang="en-US" sz="2400" b="1" dirty="0">
                <a:ea typeface="ＭＳ Ｐゴシック" pitchFamily="34" charset="-128"/>
              </a:rPr>
              <a:t>S</a:t>
            </a:r>
            <a:r>
              <a:rPr lang="en-US" sz="2400" dirty="0">
                <a:ea typeface="ＭＳ Ｐゴシック" pitchFamily="34" charset="-128"/>
              </a:rPr>
              <a:t>tandard </a:t>
            </a:r>
            <a:r>
              <a:rPr lang="en-US" sz="2400" b="1" dirty="0">
                <a:ea typeface="ＭＳ Ｐゴシック" pitchFamily="34" charset="-128"/>
              </a:rPr>
              <a:t>T</a:t>
            </a:r>
            <a:r>
              <a:rPr lang="en-US" sz="2400" dirty="0">
                <a:ea typeface="ＭＳ Ｐゴシック" pitchFamily="34" charset="-128"/>
              </a:rPr>
              <a:t>emperature and </a:t>
            </a:r>
            <a:r>
              <a:rPr lang="en-US" sz="2400" b="1" dirty="0">
                <a:ea typeface="ＭＳ Ｐゴシック" pitchFamily="34" charset="-128"/>
              </a:rPr>
              <a:t>P</a:t>
            </a:r>
            <a:r>
              <a:rPr lang="en-US" sz="2400" dirty="0">
                <a:ea typeface="ＭＳ Ｐゴシック" pitchFamily="34" charset="-128"/>
              </a:rPr>
              <a:t>ressure, when they have</a:t>
            </a:r>
          </a:p>
          <a:p>
            <a:pPr marL="255600">
              <a:buClr>
                <a:schemeClr val="tx2"/>
              </a:buClr>
              <a:buSzTx/>
            </a:pPr>
            <a:r>
              <a:rPr lang="en-US" sz="2400" dirty="0">
                <a:ea typeface="ＭＳ Ｐゴシック" pitchFamily="34" charset="-128"/>
              </a:rPr>
              <a:t>the same temperature</a:t>
            </a:r>
            <a:endParaRPr lang="en-US" sz="2400" dirty="0"/>
          </a:p>
        </p:txBody>
      </p:sp>
      <p:sp>
        <p:nvSpPr>
          <p:cNvPr id="4" name="Content Placeholder 3">
            <a:extLst>
              <a:ext uri="{FF2B5EF4-FFF2-40B4-BE49-F238E27FC236}">
                <a16:creationId xmlns:a16="http://schemas.microsoft.com/office/drawing/2014/main" id="{6CDB8404-051E-4926-BE6B-BCB6DD2AB0CE}"/>
              </a:ext>
            </a:extLst>
          </p:cNvPr>
          <p:cNvSpPr>
            <a:spLocks noGrp="1"/>
          </p:cNvSpPr>
          <p:nvPr>
            <p:ph sz="quarter" idx="14"/>
          </p:nvPr>
        </p:nvSpPr>
        <p:spPr>
          <a:xfrm>
            <a:off x="457200" y="3017519"/>
            <a:ext cx="4352795" cy="418855"/>
          </a:xfrm>
        </p:spPr>
        <p:txBody>
          <a:bodyPr/>
          <a:lstStyle/>
          <a:p>
            <a:pPr indent="0">
              <a:spcBef>
                <a:spcPts val="600"/>
              </a:spcBef>
              <a:buNone/>
            </a:pPr>
            <a:r>
              <a:rPr lang="en-US" sz="2400" b="1" dirty="0"/>
              <a:t>standard temperature </a:t>
            </a:r>
            <a:r>
              <a:rPr lang="en-US" sz="2400" dirty="0"/>
              <a:t>(</a:t>
            </a:r>
            <a:r>
              <a:rPr lang="en-US" sz="2400" b="1" i="1" dirty="0"/>
              <a:t>T</a:t>
            </a:r>
            <a:r>
              <a:rPr lang="en-US" sz="2400" dirty="0"/>
              <a:t>)</a:t>
            </a:r>
          </a:p>
        </p:txBody>
      </p:sp>
      <p:graphicFrame>
        <p:nvGraphicFramePr>
          <p:cNvPr id="7" name="Object 6" descr="0 degrees Celsius or 273 kelvin"/>
          <p:cNvGraphicFramePr>
            <a:graphicFrameLocks noChangeAspect="1"/>
          </p:cNvGraphicFramePr>
          <p:nvPr>
            <p:extLst/>
          </p:nvPr>
        </p:nvGraphicFramePr>
        <p:xfrm>
          <a:off x="679859" y="3519338"/>
          <a:ext cx="1765300" cy="406400"/>
        </p:xfrm>
        <a:graphic>
          <a:graphicData uri="http://schemas.openxmlformats.org/presentationml/2006/ole">
            <mc:AlternateContent xmlns:mc="http://schemas.openxmlformats.org/markup-compatibility/2006">
              <mc:Choice xmlns:v="urn:schemas-microsoft-com:vml" Requires="v">
                <p:oleObj spid="_x0000_s49158" name="Equation" r:id="rId3" imgW="1765080" imgH="406080" progId="Equation.DSMT4">
                  <p:embed/>
                </p:oleObj>
              </mc:Choice>
              <mc:Fallback>
                <p:oleObj name="Equation" r:id="rId3" imgW="1765080" imgH="406080" progId="Equation.DSMT4">
                  <p:embed/>
                  <p:pic>
                    <p:nvPicPr>
                      <p:cNvPr id="7" name="Object 6" descr="0 degrees Celsius or 273 kelvin"/>
                      <p:cNvPicPr/>
                      <p:nvPr/>
                    </p:nvPicPr>
                    <p:blipFill>
                      <a:blip r:embed="rId4"/>
                      <a:stretch>
                        <a:fillRect/>
                      </a:stretch>
                    </p:blipFill>
                    <p:spPr>
                      <a:xfrm>
                        <a:off x="679859" y="3519338"/>
                        <a:ext cx="1765300" cy="4064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BEBFD040-9F7F-4E4C-9FAB-4583248E1C67}"/>
              </a:ext>
            </a:extLst>
          </p:cNvPr>
          <p:cNvSpPr>
            <a:spLocks noGrp="1"/>
          </p:cNvSpPr>
          <p:nvPr>
            <p:ph sz="quarter" idx="15"/>
          </p:nvPr>
        </p:nvSpPr>
        <p:spPr>
          <a:xfrm>
            <a:off x="457200" y="4090591"/>
            <a:ext cx="4076700" cy="465308"/>
          </a:xfrm>
        </p:spPr>
        <p:txBody>
          <a:bodyPr/>
          <a:lstStyle/>
          <a:p>
            <a:r>
              <a:rPr lang="en-US" sz="2400" dirty="0"/>
              <a:t>the same pressure</a:t>
            </a:r>
          </a:p>
        </p:txBody>
      </p:sp>
      <p:sp>
        <p:nvSpPr>
          <p:cNvPr id="6" name="Content Placeholder 5">
            <a:extLst>
              <a:ext uri="{FF2B5EF4-FFF2-40B4-BE49-F238E27FC236}">
                <a16:creationId xmlns:a16="http://schemas.microsoft.com/office/drawing/2014/main" id="{1A5AA721-E559-4B8F-A28D-311EA1DE2F6C}"/>
              </a:ext>
            </a:extLst>
          </p:cNvPr>
          <p:cNvSpPr>
            <a:spLocks noGrp="1"/>
          </p:cNvSpPr>
          <p:nvPr>
            <p:ph sz="quarter" idx="17"/>
          </p:nvPr>
        </p:nvSpPr>
        <p:spPr>
          <a:xfrm>
            <a:off x="457200" y="4641028"/>
            <a:ext cx="4076700" cy="995684"/>
          </a:xfrm>
        </p:spPr>
        <p:txBody>
          <a:bodyPr/>
          <a:lstStyle/>
          <a:p>
            <a:pPr marL="255600" indent="0">
              <a:buClr>
                <a:srgbClr val="7DA0D0"/>
              </a:buClr>
              <a:buSzTx/>
              <a:buFontTx/>
              <a:buNone/>
            </a:pPr>
            <a:r>
              <a:rPr lang="en-US" sz="2400" b="1" dirty="0">
                <a:solidFill>
                  <a:schemeClr val="tx1"/>
                </a:solidFill>
                <a:ea typeface="ＭＳ Ｐゴシック" pitchFamily="34" charset="-128"/>
              </a:rPr>
              <a:t>standard pressure (</a:t>
            </a:r>
            <a:r>
              <a:rPr lang="en-US" sz="2400" b="1" i="1" dirty="0">
                <a:solidFill>
                  <a:schemeClr val="tx1"/>
                </a:solidFill>
                <a:ea typeface="ＭＳ Ｐゴシック" pitchFamily="34" charset="-128"/>
              </a:rPr>
              <a:t>P</a:t>
            </a:r>
            <a:r>
              <a:rPr lang="en-US" sz="2400" b="1" dirty="0">
                <a:solidFill>
                  <a:schemeClr val="tx1"/>
                </a:solidFill>
                <a:ea typeface="ＭＳ Ｐゴシック" pitchFamily="34" charset="-128"/>
              </a:rPr>
              <a:t>)</a:t>
            </a:r>
          </a:p>
          <a:p>
            <a:pPr marL="255600" indent="0">
              <a:buClr>
                <a:srgbClr val="7DA0D0"/>
              </a:buClr>
              <a:buSzTx/>
              <a:buFontTx/>
              <a:buNone/>
            </a:pPr>
            <a:r>
              <a:rPr lang="en-US" sz="2400" dirty="0">
                <a:solidFill>
                  <a:schemeClr val="tx1"/>
                </a:solidFill>
                <a:ea typeface="ＭＳ Ｐゴシック" pitchFamily="34" charset="-128"/>
              </a:rPr>
              <a:t>1 atm</a:t>
            </a:r>
            <a:r>
              <a:rPr lang="en-US" sz="100" dirty="0">
                <a:solidFill>
                  <a:schemeClr val="tx1"/>
                </a:solidFill>
                <a:ea typeface="ＭＳ Ｐゴシック" pitchFamily="34" charset="-128"/>
              </a:rPr>
              <a:t>osphere</a:t>
            </a:r>
            <a:r>
              <a:rPr lang="en-US" sz="2400" dirty="0">
                <a:solidFill>
                  <a:schemeClr val="tx1"/>
                </a:solidFill>
                <a:ea typeface="ＭＳ Ｐゴシック" pitchFamily="34" charset="-128"/>
              </a:rPr>
              <a:t> (760 m</a:t>
            </a:r>
            <a:r>
              <a:rPr lang="en-US" sz="100" dirty="0">
                <a:solidFill>
                  <a:schemeClr val="tx1"/>
                </a:solidFill>
                <a:ea typeface="ＭＳ Ｐゴシック" pitchFamily="34" charset="-128"/>
              </a:rPr>
              <a:t>illi</a:t>
            </a:r>
            <a:r>
              <a:rPr lang="en-US" sz="2400" dirty="0">
                <a:solidFill>
                  <a:schemeClr val="tx1"/>
                </a:solidFill>
                <a:ea typeface="ＭＳ Ｐゴシック" pitchFamily="34" charset="-128"/>
              </a:rPr>
              <a:t>m</a:t>
            </a:r>
            <a:r>
              <a:rPr lang="en-US" sz="100" dirty="0">
                <a:solidFill>
                  <a:schemeClr val="tx1"/>
                </a:solidFill>
                <a:ea typeface="ＭＳ Ｐゴシック" pitchFamily="34" charset="-128"/>
              </a:rPr>
              <a:t>eters </a:t>
            </a:r>
            <a:r>
              <a:rPr lang="en-US" sz="2400" dirty="0">
                <a:solidFill>
                  <a:schemeClr val="tx1"/>
                </a:solidFill>
                <a:ea typeface="ＭＳ Ｐゴシック" pitchFamily="34" charset="-128"/>
              </a:rPr>
              <a:t>H</a:t>
            </a:r>
            <a:r>
              <a:rPr lang="en-US" sz="100" dirty="0">
                <a:solidFill>
                  <a:schemeClr val="tx1"/>
                </a:solidFill>
                <a:ea typeface="ＭＳ Ｐゴシック" pitchFamily="34" charset="-128"/>
              </a:rPr>
              <a:t> </a:t>
            </a:r>
            <a:r>
              <a:rPr lang="en-US" sz="2400" dirty="0">
                <a:solidFill>
                  <a:schemeClr val="tx1"/>
                </a:solidFill>
                <a:ea typeface="ＭＳ Ｐゴシック" pitchFamily="34" charset="-128"/>
              </a:rPr>
              <a:t>g)</a:t>
            </a:r>
          </a:p>
        </p:txBody>
      </p:sp>
    </p:spTree>
    <p:extLst>
      <p:ext uri="{BB962C8B-B14F-4D97-AF65-F5344CB8AC3E}">
        <p14:creationId xmlns:p14="http://schemas.microsoft.com/office/powerpoint/2010/main" val="10007282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32E69-B64F-401F-AAAC-9B9F284BFE63}"/>
              </a:ext>
            </a:extLst>
          </p:cNvPr>
          <p:cNvSpPr>
            <a:spLocks noGrp="1"/>
          </p:cNvSpPr>
          <p:nvPr>
            <p:ph type="title"/>
          </p:nvPr>
        </p:nvSpPr>
        <p:spPr/>
        <p:txBody>
          <a:bodyPr/>
          <a:lstStyle/>
          <a:p>
            <a:r>
              <a:rPr lang="en-US" dirty="0"/>
              <a:t>Molar Volume, S</a:t>
            </a:r>
            <a:r>
              <a:rPr lang="en-US" sz="100" dirty="0"/>
              <a:t> </a:t>
            </a:r>
            <a:r>
              <a:rPr lang="en-US" dirty="0"/>
              <a:t>T</a:t>
            </a:r>
            <a:r>
              <a:rPr lang="en-US" sz="100" dirty="0"/>
              <a:t> </a:t>
            </a:r>
            <a:r>
              <a:rPr lang="en-US" dirty="0"/>
              <a:t>P</a:t>
            </a:r>
          </a:p>
        </p:txBody>
      </p:sp>
      <p:sp>
        <p:nvSpPr>
          <p:cNvPr id="3" name="Content Placeholder 2">
            <a:extLst>
              <a:ext uri="{FF2B5EF4-FFF2-40B4-BE49-F238E27FC236}">
                <a16:creationId xmlns:a16="http://schemas.microsoft.com/office/drawing/2014/main" id="{69A18A4C-D365-49E6-BB7C-B39914A5B83E}"/>
              </a:ext>
            </a:extLst>
          </p:cNvPr>
          <p:cNvSpPr>
            <a:spLocks noGrp="1"/>
          </p:cNvSpPr>
          <p:nvPr>
            <p:ph sz="quarter" idx="13"/>
          </p:nvPr>
        </p:nvSpPr>
        <p:spPr>
          <a:xfrm>
            <a:off x="457200" y="1556327"/>
            <a:ext cx="8229600" cy="1705034"/>
          </a:xfrm>
        </p:spPr>
        <p:txBody>
          <a:bodyPr/>
          <a:lstStyle/>
          <a:p>
            <a:pPr marL="432" indent="0">
              <a:buNone/>
            </a:pPr>
            <a:r>
              <a:rPr lang="en-US" sz="2400" dirty="0">
                <a:solidFill>
                  <a:schemeClr val="tx1"/>
                </a:solidFill>
              </a:rPr>
              <a:t>At standard temperature and pressure (S</a:t>
            </a:r>
            <a:r>
              <a:rPr lang="en-US" sz="100" dirty="0">
                <a:solidFill>
                  <a:schemeClr val="tx1"/>
                </a:solidFill>
              </a:rPr>
              <a:t> </a:t>
            </a:r>
            <a:r>
              <a:rPr lang="en-US" sz="2400" dirty="0">
                <a:solidFill>
                  <a:schemeClr val="tx1"/>
                </a:solidFill>
              </a:rPr>
              <a:t>T</a:t>
            </a:r>
            <a:r>
              <a:rPr lang="en-US" sz="100" dirty="0">
                <a:solidFill>
                  <a:schemeClr val="tx1"/>
                </a:solidFill>
              </a:rPr>
              <a:t> </a:t>
            </a:r>
            <a:r>
              <a:rPr lang="en-US" sz="2400" dirty="0">
                <a:solidFill>
                  <a:schemeClr val="tx1"/>
                </a:solidFill>
              </a:rPr>
              <a:t>P), 1 mole of a gas occupies a volume of 22.4 L</a:t>
            </a:r>
            <a:r>
              <a:rPr lang="en-US" sz="100" dirty="0">
                <a:solidFill>
                  <a:schemeClr val="tx1"/>
                </a:solidFill>
              </a:rPr>
              <a:t>iters</a:t>
            </a:r>
            <a:r>
              <a:rPr lang="en-US" sz="2400" dirty="0">
                <a:solidFill>
                  <a:schemeClr val="tx1"/>
                </a:solidFill>
              </a:rPr>
              <a:t>, which is called its </a:t>
            </a:r>
            <a:r>
              <a:rPr lang="en-US" sz="2400" b="1" dirty="0">
                <a:solidFill>
                  <a:schemeClr val="tx1"/>
                </a:solidFill>
              </a:rPr>
              <a:t>molar volume</a:t>
            </a:r>
            <a:r>
              <a:rPr lang="en-US" sz="2400" dirty="0">
                <a:solidFill>
                  <a:schemeClr val="tx1"/>
                </a:solidFill>
              </a:rPr>
              <a:t>.</a:t>
            </a:r>
          </a:p>
          <a:p>
            <a:pPr marL="432" indent="0">
              <a:buNone/>
            </a:pPr>
            <a:r>
              <a:rPr lang="en-US" sz="2400" dirty="0">
                <a:solidFill>
                  <a:schemeClr val="tx1"/>
                </a:solidFill>
              </a:rPr>
              <a:t>Use this equality as a conversion factor for gas at S</a:t>
            </a:r>
            <a:r>
              <a:rPr lang="en-US" sz="100" dirty="0">
                <a:solidFill>
                  <a:schemeClr val="tx1"/>
                </a:solidFill>
              </a:rPr>
              <a:t> </a:t>
            </a:r>
            <a:r>
              <a:rPr lang="en-US" sz="2400" dirty="0">
                <a:solidFill>
                  <a:schemeClr val="tx1"/>
                </a:solidFill>
              </a:rPr>
              <a:t>T</a:t>
            </a:r>
            <a:r>
              <a:rPr lang="en-US" sz="100" dirty="0">
                <a:solidFill>
                  <a:schemeClr val="tx1"/>
                </a:solidFill>
              </a:rPr>
              <a:t> </a:t>
            </a:r>
            <a:r>
              <a:rPr lang="en-US" sz="2400" dirty="0">
                <a:solidFill>
                  <a:schemeClr val="tx1"/>
                </a:solidFill>
              </a:rPr>
              <a:t>P:</a:t>
            </a:r>
          </a:p>
        </p:txBody>
      </p:sp>
      <p:sp>
        <p:nvSpPr>
          <p:cNvPr id="4" name="Content Placeholder 3">
            <a:extLst>
              <a:ext uri="{FF2B5EF4-FFF2-40B4-BE49-F238E27FC236}">
                <a16:creationId xmlns:a16="http://schemas.microsoft.com/office/drawing/2014/main" id="{1591774E-CC9E-4DBD-827C-621438E4601C}"/>
              </a:ext>
            </a:extLst>
          </p:cNvPr>
          <p:cNvSpPr>
            <a:spLocks noGrp="1"/>
          </p:cNvSpPr>
          <p:nvPr>
            <p:ph sz="quarter" idx="14"/>
          </p:nvPr>
        </p:nvSpPr>
        <p:spPr>
          <a:xfrm>
            <a:off x="457200" y="3838633"/>
            <a:ext cx="2865120" cy="398087"/>
          </a:xfrm>
        </p:spPr>
        <p:txBody>
          <a:bodyPr/>
          <a:lstStyle/>
          <a:p>
            <a:pPr marL="432" indent="0">
              <a:buNone/>
            </a:pPr>
            <a:r>
              <a:rPr lang="en-US" sz="2400" dirty="0">
                <a:ea typeface="ＭＳ Ｐゴシック" pitchFamily="34" charset="-128"/>
              </a:rPr>
              <a:t>22.4 L</a:t>
            </a:r>
            <a:r>
              <a:rPr lang="en-US" sz="100" dirty="0">
                <a:solidFill>
                  <a:schemeClr val="bg1"/>
                </a:solidFill>
                <a:ea typeface="ＭＳ Ｐゴシック" pitchFamily="34" charset="-128"/>
              </a:rPr>
              <a:t>iters</a:t>
            </a:r>
            <a:r>
              <a:rPr lang="en-US" sz="2400" dirty="0">
                <a:ea typeface="ＭＳ Ｐゴシック" pitchFamily="34" charset="-128"/>
              </a:rPr>
              <a:t> = 1 mole gas</a:t>
            </a:r>
            <a:endParaRPr lang="en-US" sz="2400" dirty="0"/>
          </a:p>
        </p:txBody>
      </p:sp>
      <p:graphicFrame>
        <p:nvGraphicFramePr>
          <p:cNvPr id="5" name="Object 4" descr="1 mole gas over 22.4 liters, and 22.4 liters over 1 mole gas.">
            <a:extLst>
              <a:ext uri="{FF2B5EF4-FFF2-40B4-BE49-F238E27FC236}">
                <a16:creationId xmlns:a16="http://schemas.microsoft.com/office/drawing/2014/main" id="{161153F1-3872-4146-9775-A7029A5462B8}"/>
              </a:ext>
            </a:extLst>
          </p:cNvPr>
          <p:cNvGraphicFramePr>
            <a:graphicFrameLocks noChangeAspect="1"/>
          </p:cNvGraphicFramePr>
          <p:nvPr>
            <p:extLst/>
          </p:nvPr>
        </p:nvGraphicFramePr>
        <p:xfrm>
          <a:off x="3761740" y="3663315"/>
          <a:ext cx="3581400" cy="787400"/>
        </p:xfrm>
        <a:graphic>
          <a:graphicData uri="http://schemas.openxmlformats.org/presentationml/2006/ole">
            <mc:AlternateContent xmlns:mc="http://schemas.openxmlformats.org/markup-compatibility/2006">
              <mc:Choice xmlns:v="urn:schemas-microsoft-com:vml" Requires="v">
                <p:oleObj spid="_x0000_s50182" name="Equation" r:id="rId3" imgW="3581280" imgH="787320" progId="Equation.DSMT4">
                  <p:embed/>
                </p:oleObj>
              </mc:Choice>
              <mc:Fallback>
                <p:oleObj name="Equation" r:id="rId3" imgW="3581280" imgH="787320" progId="Equation.DSMT4">
                  <p:embed/>
                  <p:pic>
                    <p:nvPicPr>
                      <p:cNvPr id="5" name="Object 4" descr="1 mole gas over 22.4 liters, and 22.4 liters over 1 mole gas.">
                        <a:extLst>
                          <a:ext uri="{FF2B5EF4-FFF2-40B4-BE49-F238E27FC236}">
                            <a16:creationId xmlns:a16="http://schemas.microsoft.com/office/drawing/2014/main" id="{161153F1-3872-4146-9775-A7029A5462B8}"/>
                          </a:ext>
                        </a:extLst>
                      </p:cNvPr>
                      <p:cNvPicPr/>
                      <p:nvPr/>
                    </p:nvPicPr>
                    <p:blipFill>
                      <a:blip r:embed="rId4"/>
                      <a:stretch>
                        <a:fillRect/>
                      </a:stretch>
                    </p:blipFill>
                    <p:spPr>
                      <a:xfrm>
                        <a:off x="3761740" y="3663315"/>
                        <a:ext cx="3581400" cy="787400"/>
                      </a:xfrm>
                      <a:prstGeom prst="rect">
                        <a:avLst/>
                      </a:prstGeom>
                    </p:spPr>
                  </p:pic>
                </p:oleObj>
              </mc:Fallback>
            </mc:AlternateContent>
          </a:graphicData>
        </a:graphic>
      </p:graphicFrame>
    </p:spTree>
    <p:extLst>
      <p:ext uri="{BB962C8B-B14F-4D97-AF65-F5344CB8AC3E}">
        <p14:creationId xmlns:p14="http://schemas.microsoft.com/office/powerpoint/2010/main" val="19306921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Molar Volume</a:t>
            </a:r>
          </a:p>
        </p:txBody>
      </p:sp>
      <p:pic>
        <p:nvPicPr>
          <p:cNvPr id="4" name="Content Placeholder 3" descr="Three identical balloons are labeled with the following information. Each balloon as a volume of 22.4 liters. For long description in Notes pane, press F6.&#10;"/>
          <p:cNvPicPr>
            <a:picLocks noGrp="1" noChangeAspect="1"/>
          </p:cNvPicPr>
          <p:nvPr>
            <p:ph sz="quarter" idx="13"/>
          </p:nvPr>
        </p:nvPicPr>
        <p:blipFill>
          <a:blip r:embed="rId3"/>
          <a:stretch>
            <a:fillRect/>
          </a:stretch>
        </p:blipFill>
        <p:spPr>
          <a:xfrm>
            <a:off x="1706631" y="1799640"/>
            <a:ext cx="5730737" cy="3981033"/>
          </a:xfrm>
          <a:prstGeom prst="rect">
            <a:avLst/>
          </a:prstGeom>
        </p:spPr>
      </p:pic>
    </p:spTree>
    <p:extLst>
      <p:ext uri="{BB962C8B-B14F-4D97-AF65-F5344CB8AC3E}">
        <p14:creationId xmlns:p14="http://schemas.microsoft.com/office/powerpoint/2010/main" val="36272085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5371"/>
            <a:ext cx="8391832" cy="1097279"/>
          </a:xfrm>
        </p:spPr>
        <p:txBody>
          <a:bodyPr/>
          <a:lstStyle/>
          <a:p>
            <a:r>
              <a:rPr lang="en-IN" dirty="0"/>
              <a:t>Calculations Using Molar Volume </a:t>
            </a:r>
            <a:r>
              <a:rPr lang="en-IN" sz="2000" b="0" dirty="0"/>
              <a:t>(1 of 2)</a:t>
            </a:r>
          </a:p>
        </p:txBody>
      </p:sp>
      <p:sp>
        <p:nvSpPr>
          <p:cNvPr id="5" name="Content Placeholder 4"/>
          <p:cNvSpPr>
            <a:spLocks noGrp="1"/>
          </p:cNvSpPr>
          <p:nvPr>
            <p:ph sz="quarter" idx="14"/>
          </p:nvPr>
        </p:nvSpPr>
        <p:spPr>
          <a:xfrm>
            <a:off x="457200" y="1542422"/>
            <a:ext cx="5855110" cy="404366"/>
          </a:xfrm>
        </p:spPr>
        <p:txBody>
          <a:bodyPr/>
          <a:lstStyle/>
          <a:p>
            <a:pPr marL="432" indent="0">
              <a:buNone/>
            </a:pPr>
            <a:r>
              <a:rPr lang="en-IN" sz="2200" dirty="0"/>
              <a:t>What is the volume occupied by 2.75 moles of</a:t>
            </a:r>
          </a:p>
        </p:txBody>
      </p:sp>
      <p:graphicFrame>
        <p:nvGraphicFramePr>
          <p:cNvPr id="2" name="Object 1" descr="N sub 2"/>
          <p:cNvGraphicFramePr>
            <a:graphicFrameLocks noChangeAspect="1"/>
          </p:cNvGraphicFramePr>
          <p:nvPr>
            <p:extLst/>
          </p:nvPr>
        </p:nvGraphicFramePr>
        <p:xfrm>
          <a:off x="6388100" y="1577975"/>
          <a:ext cx="317500" cy="355600"/>
        </p:xfrm>
        <a:graphic>
          <a:graphicData uri="http://schemas.openxmlformats.org/presentationml/2006/ole">
            <mc:AlternateContent xmlns:mc="http://schemas.openxmlformats.org/markup-compatibility/2006">
              <mc:Choice xmlns:v="urn:schemas-microsoft-com:vml" Requires="v">
                <p:oleObj spid="_x0000_s51214" name="Equation" r:id="rId3" imgW="317160" imgH="355320" progId="Equation.DSMT4">
                  <p:embed/>
                </p:oleObj>
              </mc:Choice>
              <mc:Fallback>
                <p:oleObj name="Equation" r:id="rId3" imgW="317160" imgH="355320" progId="Equation.DSMT4">
                  <p:embed/>
                  <p:pic>
                    <p:nvPicPr>
                      <p:cNvPr id="2" name="Object 1" descr="N sub 2"/>
                      <p:cNvPicPr/>
                      <p:nvPr/>
                    </p:nvPicPr>
                    <p:blipFill>
                      <a:blip r:embed="rId4"/>
                      <a:stretch>
                        <a:fillRect/>
                      </a:stretch>
                    </p:blipFill>
                    <p:spPr>
                      <a:xfrm>
                        <a:off x="6388100" y="1577975"/>
                        <a:ext cx="317500" cy="355600"/>
                      </a:xfrm>
                      <a:prstGeom prst="rect">
                        <a:avLst/>
                      </a:prstGeom>
                    </p:spPr>
                  </p:pic>
                </p:oleObj>
              </mc:Fallback>
            </mc:AlternateContent>
          </a:graphicData>
        </a:graphic>
      </p:graphicFrame>
      <p:sp>
        <p:nvSpPr>
          <p:cNvPr id="6" name="Content Placeholder 5"/>
          <p:cNvSpPr>
            <a:spLocks noGrp="1"/>
          </p:cNvSpPr>
          <p:nvPr>
            <p:ph sz="quarter" idx="15"/>
          </p:nvPr>
        </p:nvSpPr>
        <p:spPr>
          <a:xfrm>
            <a:off x="6826868" y="1519717"/>
            <a:ext cx="1859932" cy="427071"/>
          </a:xfrm>
        </p:spPr>
        <p:txBody>
          <a:bodyPr/>
          <a:lstStyle/>
          <a:p>
            <a:pPr marL="432" indent="0">
              <a:buNone/>
            </a:pPr>
            <a:r>
              <a:rPr lang="en-IN" sz="2200" dirty="0"/>
              <a:t>gas at S</a:t>
            </a:r>
            <a:r>
              <a:rPr lang="en-IN" sz="100" dirty="0"/>
              <a:t> </a:t>
            </a:r>
            <a:r>
              <a:rPr lang="en-IN" sz="2200" dirty="0"/>
              <a:t>T</a:t>
            </a:r>
            <a:r>
              <a:rPr lang="en-IN" sz="100" dirty="0"/>
              <a:t> </a:t>
            </a:r>
            <a:r>
              <a:rPr lang="en-IN" sz="2200" dirty="0"/>
              <a:t>P?</a:t>
            </a:r>
          </a:p>
        </p:txBody>
      </p:sp>
      <p:sp>
        <p:nvSpPr>
          <p:cNvPr id="7" name="Content Placeholder 6"/>
          <p:cNvSpPr>
            <a:spLocks noGrp="1"/>
          </p:cNvSpPr>
          <p:nvPr>
            <p:ph sz="quarter" idx="16"/>
          </p:nvPr>
        </p:nvSpPr>
        <p:spPr>
          <a:xfrm>
            <a:off x="454024" y="2176560"/>
            <a:ext cx="8232776" cy="917850"/>
          </a:xfrm>
        </p:spPr>
        <p:txBody>
          <a:bodyPr/>
          <a:lstStyle/>
          <a:p>
            <a:pPr marL="432" indent="0">
              <a:buNone/>
            </a:pPr>
            <a:r>
              <a:rPr lang="en-IN" sz="2200" b="1" dirty="0"/>
              <a:t>Solution:</a:t>
            </a:r>
          </a:p>
          <a:p>
            <a:pPr marL="432" indent="0">
              <a:buNone/>
            </a:pPr>
            <a:r>
              <a:rPr lang="en-IN" sz="2200" b="1" dirty="0"/>
              <a:t>Step 1 State the given and needed quantities.</a:t>
            </a:r>
          </a:p>
        </p:txBody>
      </p:sp>
      <p:graphicFrame>
        <p:nvGraphicFramePr>
          <p:cNvPr id="3" name="Content Placeholder 2"/>
          <p:cNvGraphicFramePr>
            <a:graphicFrameLocks noGrp="1"/>
          </p:cNvGraphicFramePr>
          <p:nvPr>
            <p:ph sz="quarter" idx="17"/>
            <p:extLst/>
          </p:nvPr>
        </p:nvGraphicFramePr>
        <p:xfrm>
          <a:off x="454023" y="3276301"/>
          <a:ext cx="8235952" cy="1158240"/>
        </p:xfrm>
        <a:graphic>
          <a:graphicData uri="http://schemas.openxmlformats.org/drawingml/2006/table">
            <a:tbl>
              <a:tblPr firstRow="1" bandRow="1">
                <a:tableStyleId>{2D5ABB26-0587-4C30-8999-92F81FD0307C}</a:tableStyleId>
              </a:tblPr>
              <a:tblGrid>
                <a:gridCol w="2058988">
                  <a:extLst>
                    <a:ext uri="{9D8B030D-6E8A-4147-A177-3AD203B41FA5}">
                      <a16:colId xmlns:a16="http://schemas.microsoft.com/office/drawing/2014/main" val="4020980246"/>
                    </a:ext>
                  </a:extLst>
                </a:gridCol>
                <a:gridCol w="2058988">
                  <a:extLst>
                    <a:ext uri="{9D8B030D-6E8A-4147-A177-3AD203B41FA5}">
                      <a16:colId xmlns:a16="http://schemas.microsoft.com/office/drawing/2014/main" val="1742297155"/>
                    </a:ext>
                  </a:extLst>
                </a:gridCol>
                <a:gridCol w="2058988">
                  <a:extLst>
                    <a:ext uri="{9D8B030D-6E8A-4147-A177-3AD203B41FA5}">
                      <a16:colId xmlns:a16="http://schemas.microsoft.com/office/drawing/2014/main" val="2242171337"/>
                    </a:ext>
                  </a:extLst>
                </a:gridCol>
                <a:gridCol w="2058988">
                  <a:extLst>
                    <a:ext uri="{9D8B030D-6E8A-4147-A177-3AD203B41FA5}">
                      <a16:colId xmlns:a16="http://schemas.microsoft.com/office/drawing/2014/main" val="2693298441"/>
                    </a:ext>
                  </a:extLst>
                </a:gridCol>
              </a:tblGrid>
              <a:tr h="370840">
                <a:tc>
                  <a:txBody>
                    <a:bodyPr/>
                    <a:lstStyle/>
                    <a:p>
                      <a:r>
                        <a:rPr lang="en-US" sz="1600" b="1" dirty="0">
                          <a:solidFill>
                            <a:schemeClr val="tx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Connect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5894561"/>
                  </a:ext>
                </a:extLst>
              </a:tr>
              <a:tr h="370840">
                <a:tc>
                  <a:txBody>
                    <a:bodyPr/>
                    <a:lstStyle/>
                    <a:p>
                      <a:r>
                        <a:rPr lang="en-US" sz="100" b="1" dirty="0">
                          <a:solidFill>
                            <a:schemeClr val="tx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0400" indent="-230400"/>
                      <a:r>
                        <a:rPr lang="en-US" sz="1600" dirty="0">
                          <a:solidFill>
                            <a:schemeClr val="tx1"/>
                          </a:solidFill>
                          <a:latin typeface="+mn-lt"/>
                        </a:rPr>
                        <a:t>2.75 moles of </a:t>
                      </a:r>
                      <a:r>
                        <a:rPr lang="en-US" sz="700" dirty="0">
                          <a:solidFill>
                            <a:schemeClr val="tx1"/>
                          </a:solidFill>
                          <a:latin typeface="+mn-lt"/>
                        </a:rPr>
                        <a:t>N sub 2</a:t>
                      </a:r>
                      <a:r>
                        <a:rPr lang="en-US" sz="1600" dirty="0">
                          <a:solidFill>
                            <a:schemeClr val="tx1"/>
                          </a:solidFill>
                          <a:latin typeface="+mn-lt"/>
                        </a:rPr>
                        <a:t> at S</a:t>
                      </a:r>
                      <a:r>
                        <a:rPr lang="en-US" sz="100" dirty="0">
                          <a:solidFill>
                            <a:schemeClr val="tx1"/>
                          </a:solidFill>
                          <a:latin typeface="+mn-lt"/>
                        </a:rPr>
                        <a:t> </a:t>
                      </a:r>
                      <a:r>
                        <a:rPr lang="en-US" sz="1600" dirty="0">
                          <a:solidFill>
                            <a:schemeClr val="tx1"/>
                          </a:solidFill>
                          <a:latin typeface="+mn-lt"/>
                        </a:rPr>
                        <a:t>T</a:t>
                      </a:r>
                      <a:r>
                        <a:rPr lang="en-US" sz="100" dirty="0">
                          <a:solidFill>
                            <a:schemeClr val="tx1"/>
                          </a:solidFill>
                          <a:latin typeface="+mn-lt"/>
                        </a:rPr>
                        <a:t> </a:t>
                      </a:r>
                      <a:r>
                        <a:rPr lang="en-US" sz="1600" dirty="0">
                          <a:solidFill>
                            <a:schemeClr val="tx1"/>
                          </a:solidFill>
                          <a:latin typeface="+mn-lt"/>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indent="-228600" algn="l"/>
                      <a:r>
                        <a:rPr lang="en-US" sz="1600" dirty="0">
                          <a:solidFill>
                            <a:schemeClr val="tx1"/>
                          </a:solidFill>
                          <a:latin typeface="+mn-lt"/>
                        </a:rPr>
                        <a:t>volume of </a:t>
                      </a:r>
                      <a:r>
                        <a:rPr lang="en-US" sz="600" dirty="0">
                          <a:solidFill>
                            <a:schemeClr val="tx1"/>
                          </a:solidFill>
                          <a:latin typeface="+mn-lt"/>
                        </a:rPr>
                        <a:t>N sub 2</a:t>
                      </a:r>
                      <a:r>
                        <a:rPr lang="en-US" sz="1600" dirty="0">
                          <a:solidFill>
                            <a:schemeClr val="tx1"/>
                          </a:solidFill>
                          <a:latin typeface="+mn-lt"/>
                        </a:rPr>
                        <a:t> gas</a:t>
                      </a:r>
                      <a:r>
                        <a:rPr lang="en-US" sz="1600" baseline="0" dirty="0">
                          <a:solidFill>
                            <a:schemeClr val="tx1"/>
                          </a:solidFill>
                          <a:latin typeface="+mn-lt"/>
                        </a:rPr>
                        <a:t> </a:t>
                      </a:r>
                      <a:r>
                        <a:rPr lang="en-US" sz="1600" dirty="0">
                          <a:solidFill>
                            <a:schemeClr val="tx1"/>
                          </a:solidFill>
                          <a:latin typeface="+mn-lt"/>
                        </a:rPr>
                        <a:t>at S</a:t>
                      </a:r>
                      <a:r>
                        <a:rPr lang="en-US" sz="100" dirty="0">
                          <a:solidFill>
                            <a:schemeClr val="tx1"/>
                          </a:solidFill>
                          <a:latin typeface="+mn-lt"/>
                        </a:rPr>
                        <a:t> </a:t>
                      </a:r>
                      <a:r>
                        <a:rPr lang="en-US" sz="1600" dirty="0">
                          <a:solidFill>
                            <a:schemeClr val="tx1"/>
                          </a:solidFill>
                          <a:latin typeface="+mn-lt"/>
                        </a:rPr>
                        <a:t>T</a:t>
                      </a:r>
                      <a:r>
                        <a:rPr lang="en-US" sz="100" dirty="0">
                          <a:solidFill>
                            <a:schemeClr val="tx1"/>
                          </a:solidFill>
                          <a:latin typeface="+mn-lt"/>
                        </a:rPr>
                        <a:t> </a:t>
                      </a:r>
                      <a:r>
                        <a:rPr lang="en-US" sz="1600" dirty="0">
                          <a:solidFill>
                            <a:schemeClr val="tx1"/>
                          </a:solidFill>
                          <a:latin typeface="+mn-lt"/>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rPr>
                        <a:t>molar volume (S</a:t>
                      </a:r>
                      <a:r>
                        <a:rPr lang="en-US" sz="100" dirty="0">
                          <a:solidFill>
                            <a:schemeClr val="tx1"/>
                          </a:solidFill>
                          <a:latin typeface="+mn-lt"/>
                        </a:rPr>
                        <a:t> </a:t>
                      </a:r>
                      <a:r>
                        <a:rPr lang="en-US" sz="1600" dirty="0">
                          <a:solidFill>
                            <a:schemeClr val="tx1"/>
                          </a:solidFill>
                          <a:latin typeface="+mn-lt"/>
                        </a:rPr>
                        <a:t>T</a:t>
                      </a:r>
                      <a:r>
                        <a:rPr lang="en-US" sz="100" dirty="0">
                          <a:solidFill>
                            <a:schemeClr val="tx1"/>
                          </a:solidFill>
                          <a:latin typeface="+mn-lt"/>
                        </a:rPr>
                        <a:t> </a:t>
                      </a:r>
                      <a:r>
                        <a:rPr lang="en-US" sz="1600" dirty="0">
                          <a:solidFill>
                            <a:schemeClr val="tx1"/>
                          </a:solidFill>
                          <a:latin typeface="+mn-lt"/>
                        </a:rPr>
                        <a:t>P)</a:t>
                      </a:r>
                      <a:endParaRPr lang="en-US" sz="1600" dirty="0">
                        <a:solidFill>
                          <a:schemeClr val="tx1"/>
                        </a:solidFill>
                        <a:latin typeface="+mn-lt"/>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598919"/>
                  </a:ext>
                </a:extLst>
              </a:tr>
            </a:tbl>
          </a:graphicData>
        </a:graphic>
      </p:graphicFrame>
      <p:graphicFrame>
        <p:nvGraphicFramePr>
          <p:cNvPr id="15" name="Object 14">
            <a:extLst>
              <a:ext uri="{C183D7F6-B498-43B3-948B-1728B52AA6E4}">
                <adec:decorative xmlns:adec="http://schemas.microsoft.com/office/drawing/2017/decorative" val="1"/>
              </a:ext>
            </a:extLst>
          </p:cNvPr>
          <p:cNvGraphicFramePr>
            <a:graphicFrameLocks noChangeAspect="1"/>
          </p:cNvGraphicFramePr>
          <p:nvPr>
            <p:extLst/>
          </p:nvPr>
        </p:nvGraphicFramePr>
        <p:xfrm>
          <a:off x="3920739" y="3908191"/>
          <a:ext cx="266700" cy="279400"/>
        </p:xfrm>
        <a:graphic>
          <a:graphicData uri="http://schemas.openxmlformats.org/presentationml/2006/ole">
            <mc:AlternateContent xmlns:mc="http://schemas.openxmlformats.org/markup-compatibility/2006">
              <mc:Choice xmlns:v="urn:schemas-microsoft-com:vml" Requires="v">
                <p:oleObj spid="_x0000_s51215" name="Equation" r:id="rId5" imgW="266400" imgH="279360" progId="Equation.DSMT4">
                  <p:embed/>
                </p:oleObj>
              </mc:Choice>
              <mc:Fallback>
                <p:oleObj name="Equation" r:id="rId5" imgW="266400" imgH="279360" progId="Equation.DSMT4">
                  <p:embed/>
                  <p:pic>
                    <p:nvPicPr>
                      <p:cNvPr id="15" name="Object 14">
                        <a:extLst>
                          <a:ext uri="{C183D7F6-B498-43B3-948B-1728B52AA6E4}">
                            <adec:decorative xmlns:adec="http://schemas.microsoft.com/office/drawing/2017/decorative" val="1"/>
                          </a:ext>
                        </a:extLst>
                      </p:cNvPr>
                      <p:cNvPicPr/>
                      <p:nvPr/>
                    </p:nvPicPr>
                    <p:blipFill>
                      <a:blip r:embed="rId6"/>
                      <a:stretch>
                        <a:fillRect/>
                      </a:stretch>
                    </p:blipFill>
                    <p:spPr>
                      <a:xfrm>
                        <a:off x="3920739" y="3908191"/>
                        <a:ext cx="266700" cy="279400"/>
                      </a:xfrm>
                      <a:prstGeom prst="rect">
                        <a:avLst/>
                      </a:prstGeom>
                      <a:solidFill>
                        <a:schemeClr val="bg1"/>
                      </a:solidFill>
                    </p:spPr>
                  </p:pic>
                </p:oleObj>
              </mc:Fallback>
            </mc:AlternateContent>
          </a:graphicData>
        </a:graphic>
      </p:graphicFrame>
      <p:graphicFrame>
        <p:nvGraphicFramePr>
          <p:cNvPr id="16" name="Object 15">
            <a:extLst>
              <a:ext uri="{C183D7F6-B498-43B3-948B-1728B52AA6E4}">
                <adec:decorative xmlns:adec="http://schemas.microsoft.com/office/drawing/2017/decorative" val="1"/>
              </a:ext>
            </a:extLst>
          </p:cNvPr>
          <p:cNvGraphicFramePr>
            <a:graphicFrameLocks noChangeAspect="1"/>
          </p:cNvGraphicFramePr>
          <p:nvPr>
            <p:extLst/>
          </p:nvPr>
        </p:nvGraphicFramePr>
        <p:xfrm>
          <a:off x="5577475" y="3913109"/>
          <a:ext cx="266700" cy="279400"/>
        </p:xfrm>
        <a:graphic>
          <a:graphicData uri="http://schemas.openxmlformats.org/presentationml/2006/ole">
            <mc:AlternateContent xmlns:mc="http://schemas.openxmlformats.org/markup-compatibility/2006">
              <mc:Choice xmlns:v="urn:schemas-microsoft-com:vml" Requires="v">
                <p:oleObj spid="_x0000_s51216" name="Equation" r:id="rId7" imgW="266400" imgH="279360" progId="Equation.DSMT4">
                  <p:embed/>
                </p:oleObj>
              </mc:Choice>
              <mc:Fallback>
                <p:oleObj name="Equation" r:id="rId7" imgW="266400" imgH="279360" progId="Equation.DSMT4">
                  <p:embed/>
                  <p:pic>
                    <p:nvPicPr>
                      <p:cNvPr id="16" name="Object 15">
                        <a:extLst>
                          <a:ext uri="{C183D7F6-B498-43B3-948B-1728B52AA6E4}">
                            <adec:decorative xmlns:adec="http://schemas.microsoft.com/office/drawing/2017/decorative" val="1"/>
                          </a:ext>
                        </a:extLst>
                      </p:cNvPr>
                      <p:cNvPicPr/>
                      <p:nvPr/>
                    </p:nvPicPr>
                    <p:blipFill>
                      <a:blip r:embed="rId6"/>
                      <a:stretch>
                        <a:fillRect/>
                      </a:stretch>
                    </p:blipFill>
                    <p:spPr>
                      <a:xfrm>
                        <a:off x="5577475" y="3913109"/>
                        <a:ext cx="266700" cy="279400"/>
                      </a:xfrm>
                      <a:prstGeom prst="rect">
                        <a:avLst/>
                      </a:prstGeom>
                      <a:solidFill>
                        <a:schemeClr val="bg1"/>
                      </a:solidFill>
                    </p:spPr>
                  </p:pic>
                </p:oleObj>
              </mc:Fallback>
            </mc:AlternateContent>
          </a:graphicData>
        </a:graphic>
      </p:graphicFrame>
      <p:sp>
        <p:nvSpPr>
          <p:cNvPr id="9" name="Content Placeholder 8"/>
          <p:cNvSpPr>
            <a:spLocks noGrp="1"/>
          </p:cNvSpPr>
          <p:nvPr>
            <p:ph sz="quarter" idx="18"/>
          </p:nvPr>
        </p:nvSpPr>
        <p:spPr>
          <a:xfrm>
            <a:off x="457200" y="4597083"/>
            <a:ext cx="8232776" cy="444795"/>
          </a:xfrm>
        </p:spPr>
        <p:txBody>
          <a:bodyPr/>
          <a:lstStyle/>
          <a:p>
            <a:pPr marL="432" indent="0">
              <a:buNone/>
            </a:pPr>
            <a:r>
              <a:rPr lang="en-IN" sz="2200" b="1" dirty="0"/>
              <a:t>Step 2 Write a plan to calculate the needed quantity.</a:t>
            </a:r>
          </a:p>
        </p:txBody>
      </p:sp>
      <p:pic>
        <p:nvPicPr>
          <p:cNvPr id="17" name="Content Placeholder 16" descr="Convert moles of N 2 to volume of N 2 using molar volume."/>
          <p:cNvPicPr>
            <a:picLocks noGrp="1" noChangeAspect="1"/>
          </p:cNvPicPr>
          <p:nvPr>
            <p:ph sz="quarter" idx="19"/>
          </p:nvPr>
        </p:nvPicPr>
        <p:blipFill>
          <a:blip r:embed="rId8"/>
          <a:stretch>
            <a:fillRect/>
          </a:stretch>
        </p:blipFill>
        <p:spPr>
          <a:xfrm>
            <a:off x="1797447" y="5145102"/>
            <a:ext cx="4514057" cy="774670"/>
          </a:xfrm>
          <a:prstGeom prst="rect">
            <a:avLst/>
          </a:prstGeom>
        </p:spPr>
      </p:pic>
    </p:spTree>
    <p:extLst>
      <p:ext uri="{BB962C8B-B14F-4D97-AF65-F5344CB8AC3E}">
        <p14:creationId xmlns:p14="http://schemas.microsoft.com/office/powerpoint/2010/main" val="19918722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5371"/>
            <a:ext cx="8391832" cy="1097279"/>
          </a:xfrm>
        </p:spPr>
        <p:txBody>
          <a:bodyPr/>
          <a:lstStyle/>
          <a:p>
            <a:r>
              <a:rPr lang="en-IN" dirty="0"/>
              <a:t>Calculations Using Molar Volume </a:t>
            </a:r>
            <a:r>
              <a:rPr lang="en-IN" sz="2000" b="0" dirty="0"/>
              <a:t>(2 of 2)</a:t>
            </a:r>
          </a:p>
        </p:txBody>
      </p:sp>
      <p:sp>
        <p:nvSpPr>
          <p:cNvPr id="5" name="Content Placeholder 4"/>
          <p:cNvSpPr>
            <a:spLocks noGrp="1"/>
          </p:cNvSpPr>
          <p:nvPr>
            <p:ph sz="quarter" idx="14"/>
          </p:nvPr>
        </p:nvSpPr>
        <p:spPr>
          <a:xfrm>
            <a:off x="457200" y="1542422"/>
            <a:ext cx="5855110" cy="404366"/>
          </a:xfrm>
        </p:spPr>
        <p:txBody>
          <a:bodyPr/>
          <a:lstStyle/>
          <a:p>
            <a:pPr marL="432" indent="0">
              <a:buNone/>
            </a:pPr>
            <a:r>
              <a:rPr lang="en-IN" sz="2200" dirty="0"/>
              <a:t>What is the volume occupied by 2.75 moles of</a:t>
            </a:r>
          </a:p>
        </p:txBody>
      </p:sp>
      <p:graphicFrame>
        <p:nvGraphicFramePr>
          <p:cNvPr id="2" name="Object 1" descr="N sub 2"/>
          <p:cNvGraphicFramePr>
            <a:graphicFrameLocks noChangeAspect="1"/>
          </p:cNvGraphicFramePr>
          <p:nvPr>
            <p:extLst/>
          </p:nvPr>
        </p:nvGraphicFramePr>
        <p:xfrm>
          <a:off x="6388100" y="1577975"/>
          <a:ext cx="317500" cy="355600"/>
        </p:xfrm>
        <a:graphic>
          <a:graphicData uri="http://schemas.openxmlformats.org/presentationml/2006/ole">
            <mc:AlternateContent xmlns:mc="http://schemas.openxmlformats.org/markup-compatibility/2006">
              <mc:Choice xmlns:v="urn:schemas-microsoft-com:vml" Requires="v">
                <p:oleObj spid="_x0000_s52242" name="Equation" r:id="rId3" imgW="317160" imgH="355320" progId="Equation.DSMT4">
                  <p:embed/>
                </p:oleObj>
              </mc:Choice>
              <mc:Fallback>
                <p:oleObj name="Equation" r:id="rId3" imgW="317160" imgH="355320" progId="Equation.DSMT4">
                  <p:embed/>
                  <p:pic>
                    <p:nvPicPr>
                      <p:cNvPr id="2" name="Object 1" descr="N sub 2"/>
                      <p:cNvPicPr/>
                      <p:nvPr/>
                    </p:nvPicPr>
                    <p:blipFill>
                      <a:blip r:embed="rId4"/>
                      <a:stretch>
                        <a:fillRect/>
                      </a:stretch>
                    </p:blipFill>
                    <p:spPr>
                      <a:xfrm>
                        <a:off x="6388100" y="1577975"/>
                        <a:ext cx="317500" cy="355600"/>
                      </a:xfrm>
                      <a:prstGeom prst="rect">
                        <a:avLst/>
                      </a:prstGeom>
                    </p:spPr>
                  </p:pic>
                </p:oleObj>
              </mc:Fallback>
            </mc:AlternateContent>
          </a:graphicData>
        </a:graphic>
      </p:graphicFrame>
      <p:sp>
        <p:nvSpPr>
          <p:cNvPr id="6" name="Content Placeholder 5"/>
          <p:cNvSpPr>
            <a:spLocks noGrp="1"/>
          </p:cNvSpPr>
          <p:nvPr>
            <p:ph sz="quarter" idx="15"/>
          </p:nvPr>
        </p:nvSpPr>
        <p:spPr>
          <a:xfrm>
            <a:off x="6826868" y="1519717"/>
            <a:ext cx="1859932" cy="427071"/>
          </a:xfrm>
        </p:spPr>
        <p:txBody>
          <a:bodyPr/>
          <a:lstStyle/>
          <a:p>
            <a:pPr marL="432" indent="0">
              <a:buNone/>
            </a:pPr>
            <a:r>
              <a:rPr lang="en-IN" sz="2200" dirty="0"/>
              <a:t>gas at S</a:t>
            </a:r>
            <a:r>
              <a:rPr lang="en-IN" sz="100" dirty="0"/>
              <a:t> </a:t>
            </a:r>
            <a:r>
              <a:rPr lang="en-IN" sz="2200" dirty="0"/>
              <a:t>T</a:t>
            </a:r>
            <a:r>
              <a:rPr lang="en-IN" sz="100" dirty="0"/>
              <a:t> </a:t>
            </a:r>
            <a:r>
              <a:rPr lang="en-IN" sz="2200" dirty="0"/>
              <a:t>P?</a:t>
            </a:r>
          </a:p>
        </p:txBody>
      </p:sp>
      <p:sp>
        <p:nvSpPr>
          <p:cNvPr id="7" name="Content Placeholder 6"/>
          <p:cNvSpPr>
            <a:spLocks noGrp="1"/>
          </p:cNvSpPr>
          <p:nvPr>
            <p:ph sz="quarter" idx="16"/>
          </p:nvPr>
        </p:nvSpPr>
        <p:spPr>
          <a:xfrm>
            <a:off x="454024" y="2176559"/>
            <a:ext cx="8232776" cy="796165"/>
          </a:xfrm>
        </p:spPr>
        <p:txBody>
          <a:bodyPr/>
          <a:lstStyle/>
          <a:p>
            <a:pPr marL="432" indent="0">
              <a:buNone/>
            </a:pPr>
            <a:r>
              <a:rPr lang="en-IN" sz="2200" b="1" dirty="0"/>
              <a:t>Step 3 Write equalities and conversion factors including 22.4 L /mole at S</a:t>
            </a:r>
            <a:r>
              <a:rPr lang="en-IN" sz="100" b="1" dirty="0"/>
              <a:t> </a:t>
            </a:r>
            <a:r>
              <a:rPr lang="en-IN" sz="2200" b="1" dirty="0"/>
              <a:t>T</a:t>
            </a:r>
            <a:r>
              <a:rPr lang="en-IN" sz="100" b="1" dirty="0"/>
              <a:t> </a:t>
            </a:r>
            <a:r>
              <a:rPr lang="en-IN" sz="2200" b="1" dirty="0"/>
              <a:t>P.</a:t>
            </a:r>
          </a:p>
        </p:txBody>
      </p:sp>
      <p:sp>
        <p:nvSpPr>
          <p:cNvPr id="9" name="Content Placeholder 8"/>
          <p:cNvSpPr>
            <a:spLocks noGrp="1"/>
          </p:cNvSpPr>
          <p:nvPr>
            <p:ph sz="quarter" idx="18"/>
          </p:nvPr>
        </p:nvSpPr>
        <p:spPr>
          <a:xfrm>
            <a:off x="457200" y="3181267"/>
            <a:ext cx="3111910" cy="388651"/>
          </a:xfrm>
        </p:spPr>
        <p:txBody>
          <a:bodyPr/>
          <a:lstStyle/>
          <a:p>
            <a:pPr marL="432" indent="0">
              <a:buNone/>
            </a:pPr>
            <a:r>
              <a:rPr lang="en-IN" sz="2200" dirty="0"/>
              <a:t>At S</a:t>
            </a:r>
            <a:r>
              <a:rPr lang="en-IN" sz="100" dirty="0"/>
              <a:t> </a:t>
            </a:r>
            <a:r>
              <a:rPr lang="en-IN" sz="2200" dirty="0"/>
              <a:t>T</a:t>
            </a:r>
            <a:r>
              <a:rPr lang="en-IN" sz="100" dirty="0"/>
              <a:t> </a:t>
            </a:r>
            <a:r>
              <a:rPr lang="en-IN" sz="2200" dirty="0"/>
              <a:t>P, 22.4 L = 1 mole</a:t>
            </a:r>
          </a:p>
        </p:txBody>
      </p:sp>
      <p:graphicFrame>
        <p:nvGraphicFramePr>
          <p:cNvPr id="10" name="Object 9" descr="N sub 2"/>
          <p:cNvGraphicFramePr>
            <a:graphicFrameLocks noChangeAspect="1"/>
          </p:cNvGraphicFramePr>
          <p:nvPr>
            <p:extLst/>
          </p:nvPr>
        </p:nvGraphicFramePr>
        <p:xfrm>
          <a:off x="3656499" y="3225864"/>
          <a:ext cx="317500" cy="355600"/>
        </p:xfrm>
        <a:graphic>
          <a:graphicData uri="http://schemas.openxmlformats.org/presentationml/2006/ole">
            <mc:AlternateContent xmlns:mc="http://schemas.openxmlformats.org/markup-compatibility/2006">
              <mc:Choice xmlns:v="urn:schemas-microsoft-com:vml" Requires="v">
                <p:oleObj spid="_x0000_s52243" name="Equation" r:id="rId5" imgW="317160" imgH="355320" progId="Equation.DSMT4">
                  <p:embed/>
                </p:oleObj>
              </mc:Choice>
              <mc:Fallback>
                <p:oleObj name="Equation" r:id="rId5" imgW="317160" imgH="355320" progId="Equation.DSMT4">
                  <p:embed/>
                  <p:pic>
                    <p:nvPicPr>
                      <p:cNvPr id="10" name="Object 9" descr="N sub 2"/>
                      <p:cNvPicPr/>
                      <p:nvPr/>
                    </p:nvPicPr>
                    <p:blipFill>
                      <a:blip r:embed="rId6"/>
                      <a:stretch>
                        <a:fillRect/>
                      </a:stretch>
                    </p:blipFill>
                    <p:spPr>
                      <a:xfrm>
                        <a:off x="3656499" y="3225864"/>
                        <a:ext cx="317500" cy="355600"/>
                      </a:xfrm>
                      <a:prstGeom prst="rect">
                        <a:avLst/>
                      </a:prstGeom>
                    </p:spPr>
                  </p:pic>
                </p:oleObj>
              </mc:Fallback>
            </mc:AlternateContent>
          </a:graphicData>
        </a:graphic>
      </p:graphicFrame>
      <p:graphicFrame>
        <p:nvGraphicFramePr>
          <p:cNvPr id="18" name="Object 17" descr="1 mole N 2 over 22.4 liters, and 22.4 liters over 1 mole N 2."/>
          <p:cNvGraphicFramePr>
            <a:graphicFrameLocks noChangeAspect="1"/>
          </p:cNvGraphicFramePr>
          <p:nvPr>
            <p:extLst/>
          </p:nvPr>
        </p:nvGraphicFramePr>
        <p:xfrm>
          <a:off x="1933961" y="3879200"/>
          <a:ext cx="3022600" cy="762000"/>
        </p:xfrm>
        <a:graphic>
          <a:graphicData uri="http://schemas.openxmlformats.org/presentationml/2006/ole">
            <mc:AlternateContent xmlns:mc="http://schemas.openxmlformats.org/markup-compatibility/2006">
              <mc:Choice xmlns:v="urn:schemas-microsoft-com:vml" Requires="v">
                <p:oleObj spid="_x0000_s52244" name="Equation" r:id="rId7" imgW="3022560" imgH="761760" progId="Equation.DSMT4">
                  <p:embed/>
                </p:oleObj>
              </mc:Choice>
              <mc:Fallback>
                <p:oleObj name="Equation" r:id="rId7" imgW="3022560" imgH="761760" progId="Equation.DSMT4">
                  <p:embed/>
                  <p:pic>
                    <p:nvPicPr>
                      <p:cNvPr id="18" name="Object 17" descr="1 mole N 2 over 22.4 liters, and 22.4 liters over 1 mole N 2."/>
                      <p:cNvPicPr/>
                      <p:nvPr/>
                    </p:nvPicPr>
                    <p:blipFill>
                      <a:blip r:embed="rId8"/>
                      <a:stretch>
                        <a:fillRect/>
                      </a:stretch>
                    </p:blipFill>
                    <p:spPr>
                      <a:xfrm>
                        <a:off x="1933961" y="3879200"/>
                        <a:ext cx="3022600" cy="762000"/>
                      </a:xfrm>
                      <a:prstGeom prst="rect">
                        <a:avLst/>
                      </a:prstGeom>
                    </p:spPr>
                  </p:pic>
                </p:oleObj>
              </mc:Fallback>
            </mc:AlternateContent>
          </a:graphicData>
        </a:graphic>
      </p:graphicFrame>
      <p:sp>
        <p:nvSpPr>
          <p:cNvPr id="11" name="Content Placeholder 10"/>
          <p:cNvSpPr>
            <a:spLocks noGrp="1"/>
          </p:cNvSpPr>
          <p:nvPr>
            <p:ph sz="quarter" idx="20"/>
          </p:nvPr>
        </p:nvSpPr>
        <p:spPr>
          <a:xfrm>
            <a:off x="389796" y="4894338"/>
            <a:ext cx="7727070" cy="416697"/>
          </a:xfrm>
        </p:spPr>
        <p:txBody>
          <a:bodyPr/>
          <a:lstStyle/>
          <a:p>
            <a:pPr marL="0" indent="0">
              <a:buNone/>
            </a:pPr>
            <a:r>
              <a:rPr lang="en-IN" sz="2200" b="1" dirty="0"/>
              <a:t>Step 4 Set up the problem with factors to cancel units.</a:t>
            </a:r>
          </a:p>
        </p:txBody>
      </p:sp>
      <p:graphicFrame>
        <p:nvGraphicFramePr>
          <p:cNvPr id="20" name="Object 19" descr="2.75 moles N 2 times start fraction 22.4 liters over 1 mole N 2, with moles N 2 cancelled, = 61.6 liters N 2."/>
          <p:cNvGraphicFramePr>
            <a:graphicFrameLocks noChangeAspect="1"/>
          </p:cNvGraphicFramePr>
          <p:nvPr>
            <p:extLst/>
          </p:nvPr>
        </p:nvGraphicFramePr>
        <p:xfrm>
          <a:off x="1562100" y="5443123"/>
          <a:ext cx="4826000" cy="812800"/>
        </p:xfrm>
        <a:graphic>
          <a:graphicData uri="http://schemas.openxmlformats.org/presentationml/2006/ole">
            <mc:AlternateContent xmlns:mc="http://schemas.openxmlformats.org/markup-compatibility/2006">
              <mc:Choice xmlns:v="urn:schemas-microsoft-com:vml" Requires="v">
                <p:oleObj spid="_x0000_s52245" name="Equation" r:id="rId9" imgW="4825800" imgH="812520" progId="Equation.DSMT4">
                  <p:embed/>
                </p:oleObj>
              </mc:Choice>
              <mc:Fallback>
                <p:oleObj name="Equation" r:id="rId9" imgW="4825800" imgH="812520" progId="Equation.DSMT4">
                  <p:embed/>
                  <p:pic>
                    <p:nvPicPr>
                      <p:cNvPr id="20" name="Object 19" descr="2.75 moles N 2 times start fraction 22.4 liters over 1 mole N 2, with moles N 2 cancelled, = 61.6 liters N 2."/>
                      <p:cNvPicPr/>
                      <p:nvPr/>
                    </p:nvPicPr>
                    <p:blipFill>
                      <a:blip r:embed="rId10"/>
                      <a:stretch>
                        <a:fillRect/>
                      </a:stretch>
                    </p:blipFill>
                    <p:spPr>
                      <a:xfrm>
                        <a:off x="1562100" y="5443123"/>
                        <a:ext cx="4826000" cy="812800"/>
                      </a:xfrm>
                      <a:prstGeom prst="rect">
                        <a:avLst/>
                      </a:prstGeom>
                    </p:spPr>
                  </p:pic>
                </p:oleObj>
              </mc:Fallback>
            </mc:AlternateContent>
          </a:graphicData>
        </a:graphic>
      </p:graphicFrame>
    </p:spTree>
    <p:extLst>
      <p:ext uri="{BB962C8B-B14F-4D97-AF65-F5344CB8AC3E}">
        <p14:creationId xmlns:p14="http://schemas.microsoft.com/office/powerpoint/2010/main" val="1470321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Learning Check 1</a:t>
            </a:r>
            <a:endParaRPr lang="en-IN" dirty="0"/>
          </a:p>
        </p:txBody>
      </p:sp>
      <p:sp>
        <p:nvSpPr>
          <p:cNvPr id="14" name="Content Placeholder 13"/>
          <p:cNvSpPr>
            <a:spLocks noGrp="1"/>
          </p:cNvSpPr>
          <p:nvPr>
            <p:ph sz="quarter" idx="13"/>
          </p:nvPr>
        </p:nvSpPr>
        <p:spPr>
          <a:xfrm>
            <a:off x="457200" y="1556326"/>
            <a:ext cx="5805814" cy="422785"/>
          </a:xfrm>
        </p:spPr>
        <p:txBody>
          <a:bodyPr/>
          <a:lstStyle/>
          <a:p>
            <a:pPr marL="432000" indent="-432000">
              <a:buFont typeface="+mj-lt"/>
              <a:buAutoNum type="arabicPeriod"/>
            </a:pPr>
            <a:r>
              <a:rPr lang="en-US" dirty="0">
                <a:ea typeface="ＭＳ Ｐゴシック" pitchFamily="34" charset="-128"/>
              </a:rPr>
              <a:t>What is the volume at S</a:t>
            </a:r>
            <a:r>
              <a:rPr lang="en-US" sz="100" dirty="0">
                <a:ea typeface="ＭＳ Ｐゴシック" pitchFamily="34" charset="-128"/>
              </a:rPr>
              <a:t> </a:t>
            </a:r>
            <a:r>
              <a:rPr lang="en-US" dirty="0">
                <a:ea typeface="ＭＳ Ｐゴシック" pitchFamily="34" charset="-128"/>
              </a:rPr>
              <a:t>T</a:t>
            </a:r>
            <a:r>
              <a:rPr lang="en-US" sz="100" dirty="0">
                <a:ea typeface="ＭＳ Ｐゴシック" pitchFamily="34" charset="-128"/>
              </a:rPr>
              <a:t> </a:t>
            </a:r>
            <a:r>
              <a:rPr lang="en-US" dirty="0">
                <a:ea typeface="ＭＳ Ｐゴシック" pitchFamily="34" charset="-128"/>
              </a:rPr>
              <a:t>P of 4.00 g</a:t>
            </a:r>
            <a:r>
              <a:rPr lang="en-US" sz="100" dirty="0">
                <a:solidFill>
                  <a:schemeClr val="bg1"/>
                </a:solidFill>
                <a:ea typeface="ＭＳ Ｐゴシック" pitchFamily="34" charset="-128"/>
              </a:rPr>
              <a:t>rams</a:t>
            </a:r>
            <a:r>
              <a:rPr lang="en-US" dirty="0">
                <a:ea typeface="ＭＳ Ｐゴシック" pitchFamily="34" charset="-128"/>
              </a:rPr>
              <a:t> of</a:t>
            </a:r>
            <a:endParaRPr lang="en-US" dirty="0"/>
          </a:p>
        </p:txBody>
      </p:sp>
      <p:graphicFrame>
        <p:nvGraphicFramePr>
          <p:cNvPr id="25" name="Object 24" descr="C H sub 4?&#10;"/>
          <p:cNvGraphicFramePr>
            <a:graphicFrameLocks noChangeAspect="1"/>
          </p:cNvGraphicFramePr>
          <p:nvPr>
            <p:extLst/>
          </p:nvPr>
        </p:nvGraphicFramePr>
        <p:xfrm>
          <a:off x="6398399" y="1562099"/>
          <a:ext cx="800100" cy="381000"/>
        </p:xfrm>
        <a:graphic>
          <a:graphicData uri="http://schemas.openxmlformats.org/presentationml/2006/ole">
            <mc:AlternateContent xmlns:mc="http://schemas.openxmlformats.org/markup-compatibility/2006">
              <mc:Choice xmlns:v="urn:schemas-microsoft-com:vml" Requires="v">
                <p:oleObj spid="_x0000_s53254" name="Equation" r:id="rId3" imgW="799920" imgH="380880" progId="Equation.DSMT4">
                  <p:embed/>
                </p:oleObj>
              </mc:Choice>
              <mc:Fallback>
                <p:oleObj name="Equation" r:id="rId3" imgW="799920" imgH="380880" progId="Equation.DSMT4">
                  <p:embed/>
                  <p:pic>
                    <p:nvPicPr>
                      <p:cNvPr id="25" name="Object 24" descr="C H sub 4?&#10;"/>
                      <p:cNvPicPr/>
                      <p:nvPr/>
                    </p:nvPicPr>
                    <p:blipFill>
                      <a:blip r:embed="rId4"/>
                      <a:stretch>
                        <a:fillRect/>
                      </a:stretch>
                    </p:blipFill>
                    <p:spPr>
                      <a:xfrm>
                        <a:off x="6398399" y="1562099"/>
                        <a:ext cx="800100" cy="381000"/>
                      </a:xfrm>
                      <a:prstGeom prst="rect">
                        <a:avLst/>
                      </a:prstGeom>
                    </p:spPr>
                  </p:pic>
                </p:oleObj>
              </mc:Fallback>
            </mc:AlternateContent>
          </a:graphicData>
        </a:graphic>
      </p:graphicFrame>
      <p:sp>
        <p:nvSpPr>
          <p:cNvPr id="15" name="Content Placeholder 14"/>
          <p:cNvSpPr>
            <a:spLocks noGrp="1"/>
          </p:cNvSpPr>
          <p:nvPr>
            <p:ph sz="quarter" idx="14"/>
          </p:nvPr>
        </p:nvSpPr>
        <p:spPr>
          <a:xfrm>
            <a:off x="914400" y="2101644"/>
            <a:ext cx="1440493" cy="441140"/>
          </a:xfrm>
        </p:spPr>
        <p:txBody>
          <a:bodyPr/>
          <a:lstStyle/>
          <a:p>
            <a:pPr marL="432" indent="0">
              <a:buNone/>
            </a:pPr>
            <a:r>
              <a:rPr lang="en-US" dirty="0">
                <a:solidFill>
                  <a:schemeClr val="tx2"/>
                </a:solidFill>
                <a:ea typeface="ＭＳ Ｐゴシック" pitchFamily="34" charset="-128"/>
              </a:rPr>
              <a:t>A. </a:t>
            </a:r>
            <a:r>
              <a:rPr lang="en-US" dirty="0">
                <a:ea typeface="ＭＳ Ｐゴシック" pitchFamily="34" charset="-128"/>
              </a:rPr>
              <a:t>5.60 L</a:t>
            </a:r>
            <a:r>
              <a:rPr lang="en-US" sz="100" dirty="0">
                <a:solidFill>
                  <a:schemeClr val="bg1"/>
                </a:solidFill>
                <a:ea typeface="ＭＳ Ｐゴシック" pitchFamily="34" charset="-128"/>
              </a:rPr>
              <a:t>iters</a:t>
            </a:r>
            <a:endParaRPr lang="en-US" sz="100" dirty="0">
              <a:solidFill>
                <a:schemeClr val="bg1"/>
              </a:solidFill>
            </a:endParaRPr>
          </a:p>
        </p:txBody>
      </p:sp>
      <p:sp>
        <p:nvSpPr>
          <p:cNvPr id="16" name="Content Placeholder 15"/>
          <p:cNvSpPr>
            <a:spLocks noGrp="1"/>
          </p:cNvSpPr>
          <p:nvPr>
            <p:ph sz="quarter" idx="15"/>
          </p:nvPr>
        </p:nvSpPr>
        <p:spPr>
          <a:xfrm>
            <a:off x="2755726" y="2101645"/>
            <a:ext cx="1515649" cy="441140"/>
          </a:xfrm>
        </p:spPr>
        <p:txBody>
          <a:bodyPr/>
          <a:lstStyle/>
          <a:p>
            <a:pPr marL="432" indent="0">
              <a:buNone/>
            </a:pPr>
            <a:r>
              <a:rPr lang="en-US" dirty="0">
                <a:solidFill>
                  <a:schemeClr val="tx2"/>
                </a:solidFill>
              </a:rPr>
              <a:t>B. </a:t>
            </a:r>
            <a:r>
              <a:rPr lang="en-US" dirty="0"/>
              <a:t>11.2 L</a:t>
            </a:r>
            <a:r>
              <a:rPr lang="en-US" sz="100" dirty="0">
                <a:solidFill>
                  <a:schemeClr val="bg1"/>
                </a:solidFill>
                <a:ea typeface="ＭＳ Ｐゴシック" pitchFamily="34" charset="-128"/>
              </a:rPr>
              <a:t>iters</a:t>
            </a:r>
            <a:endParaRPr lang="en-US" sz="100" dirty="0">
              <a:solidFill>
                <a:schemeClr val="bg1"/>
              </a:solidFill>
            </a:endParaRPr>
          </a:p>
        </p:txBody>
      </p:sp>
      <p:sp>
        <p:nvSpPr>
          <p:cNvPr id="17" name="Content Placeholder 16"/>
          <p:cNvSpPr>
            <a:spLocks noGrp="1"/>
          </p:cNvSpPr>
          <p:nvPr>
            <p:ph sz="quarter" idx="16"/>
          </p:nvPr>
        </p:nvSpPr>
        <p:spPr>
          <a:xfrm>
            <a:off x="4672208" y="2101645"/>
            <a:ext cx="1453019" cy="441139"/>
          </a:xfrm>
        </p:spPr>
        <p:txBody>
          <a:bodyPr/>
          <a:lstStyle/>
          <a:p>
            <a:pPr marL="432" indent="0">
              <a:buNone/>
            </a:pPr>
            <a:r>
              <a:rPr lang="en-US" dirty="0">
                <a:solidFill>
                  <a:schemeClr val="tx2"/>
                </a:solidFill>
              </a:rPr>
              <a:t>C. </a:t>
            </a:r>
            <a:r>
              <a:rPr lang="en-US" dirty="0"/>
              <a:t>44.8 L</a:t>
            </a:r>
            <a:r>
              <a:rPr lang="en-US" sz="100" dirty="0">
                <a:solidFill>
                  <a:schemeClr val="bg1"/>
                </a:solidFill>
                <a:ea typeface="ＭＳ Ｐゴシック" pitchFamily="34" charset="-128"/>
              </a:rPr>
              <a:t>iters</a:t>
            </a:r>
            <a:endParaRPr lang="en-US" sz="100" dirty="0">
              <a:solidFill>
                <a:schemeClr val="bg1"/>
              </a:solidFill>
            </a:endParaRPr>
          </a:p>
        </p:txBody>
      </p:sp>
      <p:sp>
        <p:nvSpPr>
          <p:cNvPr id="18" name="Content Placeholder 17"/>
          <p:cNvSpPr>
            <a:spLocks noGrp="1"/>
          </p:cNvSpPr>
          <p:nvPr>
            <p:ph sz="quarter" idx="17"/>
          </p:nvPr>
        </p:nvSpPr>
        <p:spPr>
          <a:xfrm>
            <a:off x="457201" y="3068638"/>
            <a:ext cx="7684718" cy="789377"/>
          </a:xfrm>
        </p:spPr>
        <p:txBody>
          <a:bodyPr/>
          <a:lstStyle/>
          <a:p>
            <a:pPr marL="432000" indent="-432000">
              <a:buFont typeface="+mj-lt"/>
              <a:buAutoNum type="arabicPeriod" startAt="2"/>
            </a:pPr>
            <a:r>
              <a:rPr lang="en-US" dirty="0"/>
              <a:t>How many grams of H</a:t>
            </a:r>
            <a:r>
              <a:rPr lang="en-US" sz="100" dirty="0"/>
              <a:t> </a:t>
            </a:r>
            <a:r>
              <a:rPr lang="en-US" dirty="0"/>
              <a:t>e are present in 8.00 L</a:t>
            </a:r>
            <a:r>
              <a:rPr lang="en-US" sz="100" dirty="0">
                <a:solidFill>
                  <a:schemeClr val="bg1"/>
                </a:solidFill>
                <a:ea typeface="ＭＳ Ｐゴシック" pitchFamily="34" charset="-128"/>
              </a:rPr>
              <a:t>iters</a:t>
            </a:r>
            <a:r>
              <a:rPr lang="en-US" dirty="0"/>
              <a:t> of gas at S</a:t>
            </a:r>
            <a:r>
              <a:rPr lang="en-US" sz="100" dirty="0"/>
              <a:t> </a:t>
            </a:r>
            <a:r>
              <a:rPr lang="en-US" dirty="0"/>
              <a:t>T</a:t>
            </a:r>
            <a:r>
              <a:rPr lang="en-US" sz="100" dirty="0"/>
              <a:t> </a:t>
            </a:r>
            <a:r>
              <a:rPr lang="en-US" dirty="0"/>
              <a:t>P?</a:t>
            </a:r>
          </a:p>
        </p:txBody>
      </p:sp>
      <p:sp>
        <p:nvSpPr>
          <p:cNvPr id="19" name="Content Placeholder 18"/>
          <p:cNvSpPr>
            <a:spLocks noGrp="1"/>
          </p:cNvSpPr>
          <p:nvPr>
            <p:ph sz="quarter" idx="18"/>
          </p:nvPr>
        </p:nvSpPr>
        <p:spPr>
          <a:xfrm>
            <a:off x="914400" y="4020855"/>
            <a:ext cx="1440493" cy="463464"/>
          </a:xfrm>
        </p:spPr>
        <p:txBody>
          <a:bodyPr/>
          <a:lstStyle/>
          <a:p>
            <a:pPr marL="0" indent="0">
              <a:buNone/>
            </a:pPr>
            <a:r>
              <a:rPr lang="en-US" dirty="0">
                <a:solidFill>
                  <a:schemeClr val="tx2"/>
                </a:solidFill>
              </a:rPr>
              <a:t>A. </a:t>
            </a:r>
            <a:r>
              <a:rPr lang="en-US" dirty="0"/>
              <a:t>25.6 g</a:t>
            </a:r>
            <a:r>
              <a:rPr lang="en-US" sz="100" dirty="0">
                <a:solidFill>
                  <a:schemeClr val="bg1"/>
                </a:solidFill>
              </a:rPr>
              <a:t>rams</a:t>
            </a:r>
          </a:p>
        </p:txBody>
      </p:sp>
      <p:sp>
        <p:nvSpPr>
          <p:cNvPr id="20" name="Content Placeholder 19"/>
          <p:cNvSpPr>
            <a:spLocks noGrp="1"/>
          </p:cNvSpPr>
          <p:nvPr>
            <p:ph sz="quarter" idx="19"/>
          </p:nvPr>
        </p:nvSpPr>
        <p:spPr>
          <a:xfrm>
            <a:off x="2755726" y="4020856"/>
            <a:ext cx="1515649" cy="463464"/>
          </a:xfrm>
        </p:spPr>
        <p:txBody>
          <a:bodyPr/>
          <a:lstStyle/>
          <a:p>
            <a:pPr marL="0" indent="0">
              <a:buNone/>
            </a:pPr>
            <a:r>
              <a:rPr lang="en-US" dirty="0">
                <a:solidFill>
                  <a:schemeClr val="tx2"/>
                </a:solidFill>
              </a:rPr>
              <a:t>B. </a:t>
            </a:r>
            <a:r>
              <a:rPr lang="en-US" dirty="0"/>
              <a:t>0.357 g</a:t>
            </a:r>
            <a:r>
              <a:rPr lang="en-US" sz="100" dirty="0">
                <a:solidFill>
                  <a:schemeClr val="bg1"/>
                </a:solidFill>
              </a:rPr>
              <a:t>rams</a:t>
            </a:r>
          </a:p>
        </p:txBody>
      </p:sp>
      <p:sp>
        <p:nvSpPr>
          <p:cNvPr id="21" name="Content Placeholder 20"/>
          <p:cNvSpPr>
            <a:spLocks noGrp="1"/>
          </p:cNvSpPr>
          <p:nvPr>
            <p:ph sz="quarter" idx="20"/>
          </p:nvPr>
        </p:nvSpPr>
        <p:spPr>
          <a:xfrm>
            <a:off x="4672208" y="4020856"/>
            <a:ext cx="1453019" cy="463463"/>
          </a:xfrm>
        </p:spPr>
        <p:txBody>
          <a:bodyPr/>
          <a:lstStyle/>
          <a:p>
            <a:pPr marL="432" indent="0">
              <a:buNone/>
            </a:pPr>
            <a:r>
              <a:rPr lang="en-US" dirty="0">
                <a:solidFill>
                  <a:schemeClr val="tx2"/>
                </a:solidFill>
              </a:rPr>
              <a:t>C. </a:t>
            </a:r>
            <a:r>
              <a:rPr lang="en-US" dirty="0"/>
              <a:t>1.43 g</a:t>
            </a:r>
            <a:r>
              <a:rPr lang="en-US" sz="100" dirty="0">
                <a:solidFill>
                  <a:schemeClr val="bg1"/>
                </a:solidFill>
              </a:rPr>
              <a:t>rams</a:t>
            </a:r>
          </a:p>
        </p:txBody>
      </p:sp>
    </p:spTree>
    <p:extLst>
      <p:ext uri="{BB962C8B-B14F-4D97-AF65-F5344CB8AC3E}">
        <p14:creationId xmlns:p14="http://schemas.microsoft.com/office/powerpoint/2010/main" val="13238842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1 </a:t>
            </a:r>
            <a:r>
              <a:rPr lang="en-IN" sz="2000" b="0" dirty="0"/>
              <a:t>(1 of 5)</a:t>
            </a:r>
          </a:p>
        </p:txBody>
      </p:sp>
      <p:sp>
        <p:nvSpPr>
          <p:cNvPr id="5" name="Content Placeholder 4"/>
          <p:cNvSpPr>
            <a:spLocks noGrp="1"/>
          </p:cNvSpPr>
          <p:nvPr>
            <p:ph sz="quarter" idx="14"/>
          </p:nvPr>
        </p:nvSpPr>
        <p:spPr>
          <a:xfrm>
            <a:off x="457200" y="1542422"/>
            <a:ext cx="7374194" cy="463360"/>
          </a:xfrm>
        </p:spPr>
        <p:txBody>
          <a:bodyPr/>
          <a:lstStyle/>
          <a:p>
            <a:pPr marL="432" indent="0">
              <a:buNone/>
            </a:pPr>
            <a:r>
              <a:rPr lang="en-IN" sz="2400" b="1" dirty="0"/>
              <a:t>STEP 1 State given and needed quantities.</a:t>
            </a:r>
          </a:p>
        </p:txBody>
      </p:sp>
      <p:sp>
        <p:nvSpPr>
          <p:cNvPr id="6" name="Content Placeholder 5"/>
          <p:cNvSpPr>
            <a:spLocks noGrp="1"/>
          </p:cNvSpPr>
          <p:nvPr>
            <p:ph sz="quarter" idx="15"/>
          </p:nvPr>
        </p:nvSpPr>
        <p:spPr>
          <a:xfrm>
            <a:off x="454672" y="2053151"/>
            <a:ext cx="6536063" cy="382826"/>
          </a:xfrm>
        </p:spPr>
        <p:txBody>
          <a:bodyPr/>
          <a:lstStyle/>
          <a:p>
            <a:pPr marL="432000" indent="-342900">
              <a:buFont typeface="+mj-lt"/>
              <a:buAutoNum type="arabicPeriod"/>
            </a:pPr>
            <a:r>
              <a:rPr lang="en-IN" sz="2400" dirty="0"/>
              <a:t>What is the volume at S</a:t>
            </a:r>
            <a:r>
              <a:rPr lang="en-IN" sz="100" dirty="0"/>
              <a:t> </a:t>
            </a:r>
            <a:r>
              <a:rPr lang="en-IN" sz="2400" dirty="0"/>
              <a:t>T</a:t>
            </a:r>
            <a:r>
              <a:rPr lang="en-IN" sz="100" dirty="0"/>
              <a:t> </a:t>
            </a:r>
            <a:r>
              <a:rPr lang="en-IN" sz="2400" dirty="0"/>
              <a:t>P of 4.00 grams of</a:t>
            </a:r>
          </a:p>
        </p:txBody>
      </p:sp>
      <p:graphicFrame>
        <p:nvGraphicFramePr>
          <p:cNvPr id="2" name="Object 1" descr="C H sub 4?&#10;"/>
          <p:cNvGraphicFramePr>
            <a:graphicFrameLocks noChangeAspect="1"/>
          </p:cNvGraphicFramePr>
          <p:nvPr>
            <p:extLst/>
          </p:nvPr>
        </p:nvGraphicFramePr>
        <p:xfrm>
          <a:off x="7075538" y="2056461"/>
          <a:ext cx="800100" cy="381000"/>
        </p:xfrm>
        <a:graphic>
          <a:graphicData uri="http://schemas.openxmlformats.org/presentationml/2006/ole">
            <mc:AlternateContent xmlns:mc="http://schemas.openxmlformats.org/markup-compatibility/2006">
              <mc:Choice xmlns:v="urn:schemas-microsoft-com:vml" Requires="v">
                <p:oleObj spid="_x0000_s54294" name="Equation" r:id="rId3" imgW="799920" imgH="380880" progId="Equation.DSMT4">
                  <p:embed/>
                </p:oleObj>
              </mc:Choice>
              <mc:Fallback>
                <p:oleObj name="Equation" r:id="rId3" imgW="799920" imgH="380880" progId="Equation.DSMT4">
                  <p:embed/>
                  <p:pic>
                    <p:nvPicPr>
                      <p:cNvPr id="2" name="Object 1" descr="C H sub 4?&#10;"/>
                      <p:cNvPicPr/>
                      <p:nvPr/>
                    </p:nvPicPr>
                    <p:blipFill>
                      <a:blip r:embed="rId4"/>
                      <a:stretch>
                        <a:fillRect/>
                      </a:stretch>
                    </p:blipFill>
                    <p:spPr>
                      <a:xfrm>
                        <a:off x="7075538" y="2056461"/>
                        <a:ext cx="800100" cy="381000"/>
                      </a:xfrm>
                      <a:prstGeom prst="rect">
                        <a:avLst/>
                      </a:prstGeom>
                    </p:spPr>
                  </p:pic>
                </p:oleObj>
              </mc:Fallback>
            </mc:AlternateContent>
          </a:graphicData>
        </a:graphic>
      </p:graphicFrame>
      <p:graphicFrame>
        <p:nvGraphicFramePr>
          <p:cNvPr id="3" name="Content Placeholder 2"/>
          <p:cNvGraphicFramePr>
            <a:graphicFrameLocks noGrp="1"/>
          </p:cNvGraphicFramePr>
          <p:nvPr>
            <p:ph sz="quarter" idx="16"/>
            <p:extLst/>
          </p:nvPr>
        </p:nvGraphicFramePr>
        <p:xfrm>
          <a:off x="454672" y="2597358"/>
          <a:ext cx="8229600" cy="1158240"/>
        </p:xfrm>
        <a:graphic>
          <a:graphicData uri="http://schemas.openxmlformats.org/drawingml/2006/table">
            <a:tbl>
              <a:tblPr firstRow="1" bandRow="1">
                <a:tableStyleId>{2D5ABB26-0587-4C30-8999-92F81FD0307C}</a:tableStyleId>
              </a:tblPr>
              <a:tblGrid>
                <a:gridCol w="2057400">
                  <a:extLst>
                    <a:ext uri="{9D8B030D-6E8A-4147-A177-3AD203B41FA5}">
                      <a16:colId xmlns:a16="http://schemas.microsoft.com/office/drawing/2014/main" val="1782334381"/>
                    </a:ext>
                  </a:extLst>
                </a:gridCol>
                <a:gridCol w="2057400">
                  <a:extLst>
                    <a:ext uri="{9D8B030D-6E8A-4147-A177-3AD203B41FA5}">
                      <a16:colId xmlns:a16="http://schemas.microsoft.com/office/drawing/2014/main" val="2185050616"/>
                    </a:ext>
                  </a:extLst>
                </a:gridCol>
                <a:gridCol w="2057400">
                  <a:extLst>
                    <a:ext uri="{9D8B030D-6E8A-4147-A177-3AD203B41FA5}">
                      <a16:colId xmlns:a16="http://schemas.microsoft.com/office/drawing/2014/main" val="1298299500"/>
                    </a:ext>
                  </a:extLst>
                </a:gridCol>
                <a:gridCol w="2057400">
                  <a:extLst>
                    <a:ext uri="{9D8B030D-6E8A-4147-A177-3AD203B41FA5}">
                      <a16:colId xmlns:a16="http://schemas.microsoft.com/office/drawing/2014/main" val="1437204556"/>
                    </a:ext>
                  </a:extLst>
                </a:gridCol>
              </a:tblGrid>
              <a:tr h="370840">
                <a:tc>
                  <a:txBody>
                    <a:bodyPr/>
                    <a:lstStyle/>
                    <a:p>
                      <a:r>
                        <a:rPr lang="en-US" sz="1600" b="1" dirty="0">
                          <a:solidFill>
                            <a:schemeClr val="tx1"/>
                          </a:solidFill>
                          <a:latin typeface="+mn-lt"/>
                          <a:ea typeface="ＭＳ Ｐゴシック" pitchFamily="34" charset="-128"/>
                        </a:rPr>
                        <a:t>Analyze the Problem</a:t>
                      </a:r>
                      <a:endParaRPr lang="en-US" sz="1600"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1238517"/>
                  </a:ext>
                </a:extLst>
              </a:tr>
              <a:tr h="370840">
                <a:tc>
                  <a:txBody>
                    <a:bodyPr/>
                    <a:lstStyle/>
                    <a:p>
                      <a:r>
                        <a:rPr lang="en-US" sz="100" b="1" dirty="0">
                          <a:solidFill>
                            <a:schemeClr val="tx1"/>
                          </a:solidFill>
                          <a:latin typeface="+mn-lt"/>
                          <a:ea typeface="ＭＳ Ｐゴシック" pitchFamily="34" charset="-128"/>
                        </a:rPr>
                        <a:t>Analyze the Problem</a:t>
                      </a:r>
                      <a:endParaRPr lang="en-US" sz="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ea typeface="ＭＳ Ｐゴシック" pitchFamily="34" charset="-128"/>
                        </a:rPr>
                        <a:t>4.00 grams </a:t>
                      </a:r>
                      <a:r>
                        <a:rPr lang="en-US" sz="700" dirty="0">
                          <a:solidFill>
                            <a:schemeClr val="tx1"/>
                          </a:solidFill>
                          <a:latin typeface="+mn-lt"/>
                          <a:ea typeface="ＭＳ Ｐゴシック" pitchFamily="34" charset="-128"/>
                        </a:rPr>
                        <a:t>C H sub 4, gaseous</a:t>
                      </a:r>
                      <a:r>
                        <a:rPr lang="en-US" sz="1600" dirty="0">
                          <a:solidFill>
                            <a:schemeClr val="tx1"/>
                          </a:solidFill>
                          <a:latin typeface="+mn-lt"/>
                          <a:ea typeface="ＭＳ Ｐゴシック" pitchFamily="34" charset="-128"/>
                        </a:rPr>
                        <a:t> at S T P</a:t>
                      </a:r>
                      <a:endParaRPr lang="en-US"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rPr>
                        <a:t>volume </a:t>
                      </a:r>
                      <a:r>
                        <a:rPr lang="en-US" sz="700" dirty="0">
                          <a:solidFill>
                            <a:schemeClr val="tx1"/>
                          </a:solidFill>
                          <a:latin typeface="+mn-lt"/>
                        </a:rPr>
                        <a:t>C H sub 4, gaseous</a:t>
                      </a:r>
                      <a:r>
                        <a:rPr lang="en-US" sz="1600" dirty="0">
                          <a:solidFill>
                            <a:schemeClr val="tx1"/>
                          </a:solidFill>
                          <a:latin typeface="+mn-lt"/>
                        </a:rPr>
                        <a:t> at S T 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rPr>
                        <a:t>molar mass, molar volume (S</a:t>
                      </a:r>
                      <a:r>
                        <a:rPr lang="en-US" sz="100" dirty="0">
                          <a:solidFill>
                            <a:schemeClr val="tx1"/>
                          </a:solidFill>
                          <a:latin typeface="+mn-lt"/>
                        </a:rPr>
                        <a:t> </a:t>
                      </a:r>
                      <a:r>
                        <a:rPr lang="en-US" sz="1600" dirty="0">
                          <a:solidFill>
                            <a:schemeClr val="tx1"/>
                          </a:solidFill>
                          <a:latin typeface="+mn-lt"/>
                        </a:rPr>
                        <a:t>T</a:t>
                      </a:r>
                      <a:r>
                        <a:rPr lang="en-US" sz="100" dirty="0">
                          <a:solidFill>
                            <a:schemeClr val="tx1"/>
                          </a:solidFill>
                          <a:latin typeface="+mn-lt"/>
                        </a:rPr>
                        <a:t> </a:t>
                      </a:r>
                      <a:r>
                        <a:rPr lang="en-US" sz="1600" dirty="0">
                          <a:solidFill>
                            <a:schemeClr val="tx1"/>
                          </a:solidFill>
                          <a:latin typeface="+mn-lt"/>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480302"/>
                  </a:ext>
                </a:extLst>
              </a:tr>
            </a:tbl>
          </a:graphicData>
        </a:graphic>
      </p:graphicFrame>
      <p:graphicFrame>
        <p:nvGraphicFramePr>
          <p:cNvPr id="15" name="Object 14">
            <a:extLst>
              <a:ext uri="{C183D7F6-B498-43B3-948B-1728B52AA6E4}">
                <adec:decorative xmlns:adec="http://schemas.microsoft.com/office/drawing/2017/decorative" val="1"/>
              </a:ext>
            </a:extLst>
          </p:cNvPr>
          <p:cNvGraphicFramePr>
            <a:graphicFrameLocks noChangeAspect="1"/>
          </p:cNvGraphicFramePr>
          <p:nvPr>
            <p:extLst/>
          </p:nvPr>
        </p:nvGraphicFramePr>
        <p:xfrm>
          <a:off x="3694310" y="3205974"/>
          <a:ext cx="749300" cy="304800"/>
        </p:xfrm>
        <a:graphic>
          <a:graphicData uri="http://schemas.openxmlformats.org/presentationml/2006/ole">
            <mc:AlternateContent xmlns:mc="http://schemas.openxmlformats.org/markup-compatibility/2006">
              <mc:Choice xmlns:v="urn:schemas-microsoft-com:vml" Requires="v">
                <p:oleObj spid="_x0000_s54295" name="Equation" r:id="rId5" imgW="749160" imgH="304560" progId="Equation.DSMT4">
                  <p:embed/>
                </p:oleObj>
              </mc:Choice>
              <mc:Fallback>
                <p:oleObj name="Equation" r:id="rId5" imgW="749160" imgH="304560" progId="Equation.DSMT4">
                  <p:embed/>
                  <p:pic>
                    <p:nvPicPr>
                      <p:cNvPr id="15" name="Object 14">
                        <a:extLst>
                          <a:ext uri="{C183D7F6-B498-43B3-948B-1728B52AA6E4}">
                            <adec:decorative xmlns:adec="http://schemas.microsoft.com/office/drawing/2017/decorative" val="1"/>
                          </a:ext>
                        </a:extLst>
                      </p:cNvPr>
                      <p:cNvPicPr/>
                      <p:nvPr/>
                    </p:nvPicPr>
                    <p:blipFill>
                      <a:blip r:embed="rId6"/>
                      <a:stretch>
                        <a:fillRect/>
                      </a:stretch>
                    </p:blipFill>
                    <p:spPr>
                      <a:xfrm>
                        <a:off x="3694310" y="3205974"/>
                        <a:ext cx="749300" cy="304800"/>
                      </a:xfrm>
                      <a:prstGeom prst="rect">
                        <a:avLst/>
                      </a:prstGeom>
                      <a:solidFill>
                        <a:schemeClr val="bg1"/>
                      </a:solidFill>
                    </p:spPr>
                  </p:pic>
                </p:oleObj>
              </mc:Fallback>
            </mc:AlternateContent>
          </a:graphicData>
        </a:graphic>
      </p:graphicFrame>
      <p:graphicFrame>
        <p:nvGraphicFramePr>
          <p:cNvPr id="16" name="Object 15">
            <a:extLst>
              <a:ext uri="{C183D7F6-B498-43B3-948B-1728B52AA6E4}">
                <adec:decorative xmlns:adec="http://schemas.microsoft.com/office/drawing/2017/decorative" val="1"/>
              </a:ext>
            </a:extLst>
          </p:cNvPr>
          <p:cNvGraphicFramePr>
            <a:graphicFrameLocks noChangeAspect="1"/>
          </p:cNvGraphicFramePr>
          <p:nvPr>
            <p:extLst/>
          </p:nvPr>
        </p:nvGraphicFramePr>
        <p:xfrm>
          <a:off x="5410495" y="3187910"/>
          <a:ext cx="749300" cy="304800"/>
        </p:xfrm>
        <a:graphic>
          <a:graphicData uri="http://schemas.openxmlformats.org/presentationml/2006/ole">
            <mc:AlternateContent xmlns:mc="http://schemas.openxmlformats.org/markup-compatibility/2006">
              <mc:Choice xmlns:v="urn:schemas-microsoft-com:vml" Requires="v">
                <p:oleObj spid="_x0000_s54296" name="Equation" r:id="rId7" imgW="749160" imgH="304560" progId="Equation.DSMT4">
                  <p:embed/>
                </p:oleObj>
              </mc:Choice>
              <mc:Fallback>
                <p:oleObj name="Equation" r:id="rId7" imgW="749160" imgH="304560" progId="Equation.DSMT4">
                  <p:embed/>
                  <p:pic>
                    <p:nvPicPr>
                      <p:cNvPr id="16" name="Object 15">
                        <a:extLst>
                          <a:ext uri="{C183D7F6-B498-43B3-948B-1728B52AA6E4}">
                            <adec:decorative xmlns:adec="http://schemas.microsoft.com/office/drawing/2017/decorative" val="1"/>
                          </a:ext>
                        </a:extLst>
                      </p:cNvPr>
                      <p:cNvPicPr/>
                      <p:nvPr/>
                    </p:nvPicPr>
                    <p:blipFill>
                      <a:blip r:embed="rId8"/>
                      <a:stretch>
                        <a:fillRect/>
                      </a:stretch>
                    </p:blipFill>
                    <p:spPr>
                      <a:xfrm>
                        <a:off x="5410495" y="3187910"/>
                        <a:ext cx="749300" cy="304800"/>
                      </a:xfrm>
                      <a:prstGeom prst="rect">
                        <a:avLst/>
                      </a:prstGeom>
                      <a:solidFill>
                        <a:schemeClr val="bg1"/>
                      </a:solidFill>
                    </p:spPr>
                  </p:pic>
                </p:oleObj>
              </mc:Fallback>
            </mc:AlternateContent>
          </a:graphicData>
        </a:graphic>
      </p:graphicFrame>
      <p:sp>
        <p:nvSpPr>
          <p:cNvPr id="8" name="Content Placeholder 7"/>
          <p:cNvSpPr>
            <a:spLocks noGrp="1"/>
          </p:cNvSpPr>
          <p:nvPr>
            <p:ph sz="quarter" idx="17"/>
          </p:nvPr>
        </p:nvSpPr>
        <p:spPr>
          <a:xfrm>
            <a:off x="454672" y="3933963"/>
            <a:ext cx="7937160" cy="871672"/>
          </a:xfrm>
        </p:spPr>
        <p:txBody>
          <a:bodyPr/>
          <a:lstStyle/>
          <a:p>
            <a:pPr marL="432000" indent="-432000">
              <a:buFont typeface="+mj-lt"/>
              <a:buAutoNum type="arabicPeriod" startAt="2"/>
            </a:pPr>
            <a:r>
              <a:rPr lang="en-IN" sz="2400" dirty="0"/>
              <a:t>How many grams of H</a:t>
            </a:r>
            <a:r>
              <a:rPr lang="en-IN" sz="100" dirty="0"/>
              <a:t> </a:t>
            </a:r>
            <a:r>
              <a:rPr lang="en-IN" sz="2400" dirty="0"/>
              <a:t>e are present in 8.00 L of gas at S</a:t>
            </a:r>
            <a:r>
              <a:rPr lang="en-IN" sz="100" dirty="0"/>
              <a:t> </a:t>
            </a:r>
            <a:r>
              <a:rPr lang="en-IN" sz="2400" dirty="0"/>
              <a:t>T</a:t>
            </a:r>
            <a:r>
              <a:rPr lang="en-IN" sz="100" dirty="0"/>
              <a:t> </a:t>
            </a:r>
            <a:r>
              <a:rPr lang="en-IN" sz="2400" dirty="0"/>
              <a:t>P?</a:t>
            </a:r>
          </a:p>
        </p:txBody>
      </p:sp>
      <p:graphicFrame>
        <p:nvGraphicFramePr>
          <p:cNvPr id="17" name="Content Placeholder 16"/>
          <p:cNvGraphicFramePr>
            <a:graphicFrameLocks noGrp="1"/>
          </p:cNvGraphicFramePr>
          <p:nvPr>
            <p:ph sz="quarter" idx="18"/>
            <p:extLst/>
          </p:nvPr>
        </p:nvGraphicFramePr>
        <p:xfrm>
          <a:off x="457200" y="4997450"/>
          <a:ext cx="8232776" cy="1158240"/>
        </p:xfrm>
        <a:graphic>
          <a:graphicData uri="http://schemas.openxmlformats.org/drawingml/2006/table">
            <a:tbl>
              <a:tblPr firstRow="1" bandRow="1">
                <a:tableStyleId>{2D5ABB26-0587-4C30-8999-92F81FD0307C}</a:tableStyleId>
              </a:tblPr>
              <a:tblGrid>
                <a:gridCol w="2058194">
                  <a:extLst>
                    <a:ext uri="{9D8B030D-6E8A-4147-A177-3AD203B41FA5}">
                      <a16:colId xmlns:a16="http://schemas.microsoft.com/office/drawing/2014/main" val="2499255693"/>
                    </a:ext>
                  </a:extLst>
                </a:gridCol>
                <a:gridCol w="2058194">
                  <a:extLst>
                    <a:ext uri="{9D8B030D-6E8A-4147-A177-3AD203B41FA5}">
                      <a16:colId xmlns:a16="http://schemas.microsoft.com/office/drawing/2014/main" val="2374564286"/>
                    </a:ext>
                  </a:extLst>
                </a:gridCol>
                <a:gridCol w="2058194">
                  <a:extLst>
                    <a:ext uri="{9D8B030D-6E8A-4147-A177-3AD203B41FA5}">
                      <a16:colId xmlns:a16="http://schemas.microsoft.com/office/drawing/2014/main" val="972653340"/>
                    </a:ext>
                  </a:extLst>
                </a:gridCol>
                <a:gridCol w="2058194">
                  <a:extLst>
                    <a:ext uri="{9D8B030D-6E8A-4147-A177-3AD203B41FA5}">
                      <a16:colId xmlns:a16="http://schemas.microsoft.com/office/drawing/2014/main" val="1148575777"/>
                    </a:ext>
                  </a:extLst>
                </a:gridCol>
              </a:tblGrid>
              <a:tr h="370840">
                <a:tc>
                  <a:txBody>
                    <a:bodyPr/>
                    <a:lstStyle/>
                    <a:p>
                      <a:r>
                        <a:rPr lang="en-US" sz="1600" b="1" dirty="0">
                          <a:solidFill>
                            <a:schemeClr val="tx1"/>
                          </a:solidFill>
                          <a:latin typeface="+mn-lt"/>
                          <a:ea typeface="ＭＳ Ｐゴシック" pitchFamily="34" charset="-128"/>
                        </a:rPr>
                        <a:t>Analyze the Problem</a:t>
                      </a:r>
                      <a:endParaRPr lang="en-US" sz="1600"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8859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1" dirty="0">
                          <a:solidFill>
                            <a:schemeClr val="tx1"/>
                          </a:solidFill>
                          <a:latin typeface="+mn-lt"/>
                          <a:ea typeface="ＭＳ Ｐゴシック" pitchFamily="34" charset="-128"/>
                        </a:rPr>
                        <a:t>Analyze the Problem</a:t>
                      </a:r>
                      <a:endParaRPr lang="en-US" sz="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8.00 L</a:t>
                      </a:r>
                      <a:r>
                        <a:rPr lang="en-US" sz="1600" baseline="0" dirty="0">
                          <a:solidFill>
                            <a:schemeClr val="tx1"/>
                          </a:solidFill>
                        </a:rPr>
                        <a:t> </a:t>
                      </a:r>
                      <a:r>
                        <a:rPr lang="pt-BR" sz="800" baseline="0" dirty="0">
                          <a:solidFill>
                            <a:schemeClr val="tx1"/>
                          </a:solidFill>
                        </a:rPr>
                        <a:t>H e, gaseous</a:t>
                      </a:r>
                      <a:r>
                        <a:rPr lang="pt-BR" sz="1600" baseline="0" dirty="0">
                          <a:solidFill>
                            <a:schemeClr val="tx1"/>
                          </a:solidFill>
                        </a:rPr>
                        <a:t> at S T P</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grams of </a:t>
                      </a:r>
                      <a:r>
                        <a:rPr lang="pt-BR" sz="800" dirty="0">
                          <a:solidFill>
                            <a:schemeClr val="tx1"/>
                          </a:solidFill>
                        </a:rPr>
                        <a:t>H e, gaseous</a:t>
                      </a:r>
                      <a:r>
                        <a:rPr lang="pt-BR" sz="1600" dirty="0">
                          <a:solidFill>
                            <a:schemeClr val="tx1"/>
                          </a:solidFill>
                        </a:rPr>
                        <a:t> at S T P</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molar mass, molar volume (S</a:t>
                      </a:r>
                      <a:r>
                        <a:rPr lang="en-US" sz="100" dirty="0">
                          <a:solidFill>
                            <a:schemeClr val="tx1"/>
                          </a:solidFill>
                        </a:rPr>
                        <a:t> </a:t>
                      </a:r>
                      <a:r>
                        <a:rPr lang="en-US" sz="1600" dirty="0">
                          <a:solidFill>
                            <a:schemeClr val="tx1"/>
                          </a:solidFill>
                        </a:rPr>
                        <a:t>T</a:t>
                      </a:r>
                      <a:r>
                        <a:rPr lang="en-US" sz="100" dirty="0">
                          <a:solidFill>
                            <a:schemeClr val="tx1"/>
                          </a:solidFill>
                        </a:rPr>
                        <a:t> </a:t>
                      </a:r>
                      <a:r>
                        <a:rPr lang="en-US" sz="160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4054592"/>
                  </a:ext>
                </a:extLst>
              </a:tr>
            </a:tbl>
          </a:graphicData>
        </a:graphic>
      </p:graphicFrame>
      <p:graphicFrame>
        <p:nvGraphicFramePr>
          <p:cNvPr id="18" name="Object 17">
            <a:extLst>
              <a:ext uri="{C183D7F6-B498-43B3-948B-1728B52AA6E4}">
                <adec:decorative xmlns:adec="http://schemas.microsoft.com/office/drawing/2017/decorative" val="1"/>
              </a:ext>
            </a:extLst>
          </p:cNvPr>
          <p:cNvGraphicFramePr>
            <a:graphicFrameLocks noChangeAspect="1"/>
          </p:cNvGraphicFramePr>
          <p:nvPr>
            <p:extLst/>
          </p:nvPr>
        </p:nvGraphicFramePr>
        <p:xfrm>
          <a:off x="3248380" y="5611324"/>
          <a:ext cx="596900" cy="304800"/>
        </p:xfrm>
        <a:graphic>
          <a:graphicData uri="http://schemas.openxmlformats.org/presentationml/2006/ole">
            <mc:AlternateContent xmlns:mc="http://schemas.openxmlformats.org/markup-compatibility/2006">
              <mc:Choice xmlns:v="urn:schemas-microsoft-com:vml" Requires="v">
                <p:oleObj spid="_x0000_s54297" name="Equation" r:id="rId9" imgW="596880" imgH="304560" progId="Equation.DSMT4">
                  <p:embed/>
                </p:oleObj>
              </mc:Choice>
              <mc:Fallback>
                <p:oleObj name="Equation" r:id="rId9" imgW="596880" imgH="304560" progId="Equation.DSMT4">
                  <p:embed/>
                  <p:pic>
                    <p:nvPicPr>
                      <p:cNvPr id="18" name="Object 17">
                        <a:extLst>
                          <a:ext uri="{C183D7F6-B498-43B3-948B-1728B52AA6E4}">
                            <adec:decorative xmlns:adec="http://schemas.microsoft.com/office/drawing/2017/decorative" val="1"/>
                          </a:ext>
                        </a:extLst>
                      </p:cNvPr>
                      <p:cNvPicPr/>
                      <p:nvPr/>
                    </p:nvPicPr>
                    <p:blipFill>
                      <a:blip r:embed="rId10"/>
                      <a:stretch>
                        <a:fillRect/>
                      </a:stretch>
                    </p:blipFill>
                    <p:spPr>
                      <a:xfrm>
                        <a:off x="3248380" y="5611324"/>
                        <a:ext cx="596900" cy="304800"/>
                      </a:xfrm>
                      <a:prstGeom prst="rect">
                        <a:avLst/>
                      </a:prstGeom>
                      <a:solidFill>
                        <a:schemeClr val="bg1"/>
                      </a:solidFill>
                    </p:spPr>
                  </p:pic>
                </p:oleObj>
              </mc:Fallback>
            </mc:AlternateContent>
          </a:graphicData>
        </a:graphic>
      </p:graphicFrame>
      <p:graphicFrame>
        <p:nvGraphicFramePr>
          <p:cNvPr id="19" name="Object 18">
            <a:extLst>
              <a:ext uri="{C183D7F6-B498-43B3-948B-1728B52AA6E4}">
                <adec:decorative xmlns:adec="http://schemas.microsoft.com/office/drawing/2017/decorative" val="1"/>
              </a:ext>
            </a:extLst>
          </p:cNvPr>
          <p:cNvGraphicFramePr>
            <a:graphicFrameLocks noChangeAspect="1"/>
          </p:cNvGraphicFramePr>
          <p:nvPr>
            <p:extLst/>
          </p:nvPr>
        </p:nvGraphicFramePr>
        <p:xfrm>
          <a:off x="5533399" y="5603512"/>
          <a:ext cx="596900" cy="304800"/>
        </p:xfrm>
        <a:graphic>
          <a:graphicData uri="http://schemas.openxmlformats.org/presentationml/2006/ole">
            <mc:AlternateContent xmlns:mc="http://schemas.openxmlformats.org/markup-compatibility/2006">
              <mc:Choice xmlns:v="urn:schemas-microsoft-com:vml" Requires="v">
                <p:oleObj spid="_x0000_s54298" name="Equation" r:id="rId11" imgW="596880" imgH="304560" progId="Equation.DSMT4">
                  <p:embed/>
                </p:oleObj>
              </mc:Choice>
              <mc:Fallback>
                <p:oleObj name="Equation" r:id="rId11" imgW="596880" imgH="304560" progId="Equation.DSMT4">
                  <p:embed/>
                  <p:pic>
                    <p:nvPicPr>
                      <p:cNvPr id="19" name="Object 18">
                        <a:extLst>
                          <a:ext uri="{C183D7F6-B498-43B3-948B-1728B52AA6E4}">
                            <adec:decorative xmlns:adec="http://schemas.microsoft.com/office/drawing/2017/decorative" val="1"/>
                          </a:ext>
                        </a:extLst>
                      </p:cNvPr>
                      <p:cNvPicPr/>
                      <p:nvPr/>
                    </p:nvPicPr>
                    <p:blipFill>
                      <a:blip r:embed="rId12"/>
                      <a:stretch>
                        <a:fillRect/>
                      </a:stretch>
                    </p:blipFill>
                    <p:spPr>
                      <a:xfrm>
                        <a:off x="5533399" y="5603512"/>
                        <a:ext cx="596900" cy="3048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685649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Pressure</a:t>
            </a:r>
          </a:p>
        </p:txBody>
      </p:sp>
      <p:sp>
        <p:nvSpPr>
          <p:cNvPr id="5" name="Content Placeholder 4"/>
          <p:cNvSpPr>
            <a:spLocks noGrp="1"/>
          </p:cNvSpPr>
          <p:nvPr>
            <p:ph sz="quarter" idx="14"/>
          </p:nvPr>
        </p:nvSpPr>
        <p:spPr>
          <a:xfrm>
            <a:off x="457200" y="1542420"/>
            <a:ext cx="5174343" cy="3769809"/>
          </a:xfrm>
        </p:spPr>
        <p:txBody>
          <a:bodyPr/>
          <a:lstStyle/>
          <a:p>
            <a:pPr marL="432" indent="0">
              <a:buNone/>
            </a:pPr>
            <a:r>
              <a:rPr lang="en-IN" sz="2400" dirty="0"/>
              <a:t>Pressure is a measure of the gas particle collisions with sides of a container and is measured in units of</a:t>
            </a:r>
          </a:p>
          <a:p>
            <a:r>
              <a:rPr lang="en-IN" sz="2400" dirty="0" err="1"/>
              <a:t>millimeters</a:t>
            </a:r>
            <a:r>
              <a:rPr lang="en-IN" sz="2400" dirty="0"/>
              <a:t> of mercury (m</a:t>
            </a:r>
            <a:r>
              <a:rPr lang="en-IN" sz="100" dirty="0"/>
              <a:t> </a:t>
            </a:r>
            <a:r>
              <a:rPr lang="en-IN" sz="2400" dirty="0" err="1"/>
              <a:t>m</a:t>
            </a:r>
            <a:r>
              <a:rPr lang="en-IN" sz="100" dirty="0"/>
              <a:t> </a:t>
            </a:r>
            <a:r>
              <a:rPr lang="en-IN" sz="2400" dirty="0"/>
              <a:t>H</a:t>
            </a:r>
            <a:r>
              <a:rPr lang="en-IN" sz="100" dirty="0"/>
              <a:t> </a:t>
            </a:r>
            <a:r>
              <a:rPr lang="en-IN" sz="2400" dirty="0"/>
              <a:t>g) or </a:t>
            </a:r>
            <a:r>
              <a:rPr lang="en-IN" sz="2400" dirty="0" err="1"/>
              <a:t>Torr</a:t>
            </a:r>
            <a:endParaRPr lang="en-IN" sz="2400" dirty="0"/>
          </a:p>
          <a:p>
            <a:r>
              <a:rPr lang="en-IN" sz="2400" dirty="0"/>
              <a:t>atmospheres (a</a:t>
            </a:r>
            <a:r>
              <a:rPr lang="en-IN" sz="100" dirty="0"/>
              <a:t> </a:t>
            </a:r>
            <a:r>
              <a:rPr lang="en-IN" sz="2400" dirty="0"/>
              <a:t>t</a:t>
            </a:r>
            <a:r>
              <a:rPr lang="en-IN" sz="100" dirty="0"/>
              <a:t> </a:t>
            </a:r>
            <a:r>
              <a:rPr lang="en-IN" sz="2400" dirty="0"/>
              <a:t>m)</a:t>
            </a:r>
          </a:p>
          <a:p>
            <a:r>
              <a:rPr lang="en-IN" sz="2400" dirty="0" err="1"/>
              <a:t>pascals</a:t>
            </a:r>
            <a:r>
              <a:rPr lang="en-IN" sz="2400" dirty="0"/>
              <a:t> (P</a:t>
            </a:r>
            <a:r>
              <a:rPr lang="en-IN" sz="100" dirty="0"/>
              <a:t> </a:t>
            </a:r>
            <a:r>
              <a:rPr lang="en-IN" sz="2400" dirty="0"/>
              <a:t>a) or kilopascals (k</a:t>
            </a:r>
            <a:r>
              <a:rPr lang="en-IN" sz="100" dirty="0"/>
              <a:t> </a:t>
            </a:r>
            <a:r>
              <a:rPr lang="en-IN" sz="2400" dirty="0"/>
              <a:t>P</a:t>
            </a:r>
            <a:r>
              <a:rPr lang="en-IN" sz="100" dirty="0"/>
              <a:t> </a:t>
            </a:r>
            <a:r>
              <a:rPr lang="en-IN" sz="2400" dirty="0"/>
              <a:t>a)</a:t>
            </a:r>
          </a:p>
          <a:p>
            <a:r>
              <a:rPr lang="en-IN" sz="2400" dirty="0"/>
              <a:t>pounds per square inch (p</a:t>
            </a:r>
            <a:r>
              <a:rPr lang="en-IN" sz="100" dirty="0"/>
              <a:t> </a:t>
            </a:r>
            <a:r>
              <a:rPr lang="en-IN" sz="2400" dirty="0"/>
              <a:t>s</a:t>
            </a:r>
            <a:r>
              <a:rPr lang="en-IN" sz="100" dirty="0"/>
              <a:t> </a:t>
            </a:r>
            <a:r>
              <a:rPr lang="en-IN" sz="2400" dirty="0" err="1"/>
              <a:t>i</a:t>
            </a:r>
            <a:r>
              <a:rPr lang="en-IN" sz="2400" dirty="0"/>
              <a:t>)</a:t>
            </a:r>
          </a:p>
        </p:txBody>
      </p:sp>
      <p:pic>
        <p:nvPicPr>
          <p:cNvPr id="2" name="Content Placeholder 1" descr="Molecules in the air exert atmospheric pressure on the surface of the Earth. The atmosphere contains 21% O 2, 78% N 2, and 1% other gases"/>
          <p:cNvPicPr>
            <a:picLocks noGrp="1" noChangeAspect="1"/>
          </p:cNvPicPr>
          <p:nvPr>
            <p:ph sz="quarter" idx="16"/>
          </p:nvPr>
        </p:nvPicPr>
        <p:blipFill>
          <a:blip r:embed="rId2"/>
          <a:stretch>
            <a:fillRect/>
          </a:stretch>
        </p:blipFill>
        <p:spPr>
          <a:xfrm>
            <a:off x="5779739" y="1637119"/>
            <a:ext cx="3139863" cy="3571062"/>
          </a:xfrm>
          <a:prstGeom prst="rect">
            <a:avLst/>
          </a:prstGeom>
        </p:spPr>
      </p:pic>
      <p:sp>
        <p:nvSpPr>
          <p:cNvPr id="6" name="Content Placeholder 5"/>
          <p:cNvSpPr>
            <a:spLocks noGrp="1"/>
          </p:cNvSpPr>
          <p:nvPr>
            <p:ph sz="quarter" idx="15"/>
          </p:nvPr>
        </p:nvSpPr>
        <p:spPr>
          <a:xfrm>
            <a:off x="454672" y="5531885"/>
            <a:ext cx="8235304" cy="839886"/>
          </a:xfrm>
        </p:spPr>
        <p:txBody>
          <a:bodyPr/>
          <a:lstStyle/>
          <a:p>
            <a:pPr marL="432" indent="0">
              <a:buNone/>
            </a:pPr>
            <a:r>
              <a:rPr lang="en-IN" sz="2400" dirty="0"/>
              <a:t>Gas particles in the air exert pressure on us. It is called </a:t>
            </a:r>
            <a:r>
              <a:rPr lang="en-IN" sz="2400" b="1" dirty="0"/>
              <a:t>atmospheric pressure.</a:t>
            </a:r>
          </a:p>
        </p:txBody>
      </p:sp>
    </p:spTree>
    <p:extLst>
      <p:ext uri="{BB962C8B-B14F-4D97-AF65-F5344CB8AC3E}">
        <p14:creationId xmlns:p14="http://schemas.microsoft.com/office/powerpoint/2010/main" val="2847427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1 </a:t>
            </a:r>
            <a:r>
              <a:rPr lang="en-IN" sz="2000" b="0" dirty="0"/>
              <a:t>(2 of 5)</a:t>
            </a:r>
          </a:p>
        </p:txBody>
      </p:sp>
      <p:sp>
        <p:nvSpPr>
          <p:cNvPr id="5" name="Content Placeholder 4"/>
          <p:cNvSpPr>
            <a:spLocks noGrp="1"/>
          </p:cNvSpPr>
          <p:nvPr>
            <p:ph sz="quarter" idx="14"/>
          </p:nvPr>
        </p:nvSpPr>
        <p:spPr>
          <a:xfrm>
            <a:off x="457200" y="1542422"/>
            <a:ext cx="8227072" cy="420849"/>
          </a:xfrm>
        </p:spPr>
        <p:txBody>
          <a:bodyPr/>
          <a:lstStyle/>
          <a:p>
            <a:pPr marL="432" indent="0">
              <a:buNone/>
            </a:pPr>
            <a:r>
              <a:rPr lang="en-IN" sz="2400" b="1" dirty="0"/>
              <a:t>STEP 2 Write a plan to calculate the needed quantity.</a:t>
            </a:r>
          </a:p>
        </p:txBody>
      </p:sp>
      <p:sp>
        <p:nvSpPr>
          <p:cNvPr id="6" name="Content Placeholder 5"/>
          <p:cNvSpPr>
            <a:spLocks noGrp="1"/>
          </p:cNvSpPr>
          <p:nvPr>
            <p:ph sz="quarter" idx="15"/>
          </p:nvPr>
        </p:nvSpPr>
        <p:spPr>
          <a:xfrm>
            <a:off x="454672" y="2053151"/>
            <a:ext cx="6536063" cy="448002"/>
          </a:xfrm>
        </p:spPr>
        <p:txBody>
          <a:bodyPr/>
          <a:lstStyle/>
          <a:p>
            <a:pPr marL="431800" indent="-431800">
              <a:buFont typeface="+mj-lt"/>
              <a:buAutoNum type="arabicPeriod"/>
            </a:pPr>
            <a:r>
              <a:rPr lang="en-IN" sz="2400" dirty="0"/>
              <a:t>What is the volume at S</a:t>
            </a:r>
            <a:r>
              <a:rPr lang="en-IN" sz="100" dirty="0"/>
              <a:t> </a:t>
            </a:r>
            <a:r>
              <a:rPr lang="en-IN" sz="2400" dirty="0"/>
              <a:t>T</a:t>
            </a:r>
            <a:r>
              <a:rPr lang="en-IN" sz="100" dirty="0"/>
              <a:t> </a:t>
            </a:r>
            <a:r>
              <a:rPr lang="en-IN" sz="2400" dirty="0"/>
              <a:t>P of 4.00 grams of</a:t>
            </a:r>
          </a:p>
        </p:txBody>
      </p:sp>
      <p:graphicFrame>
        <p:nvGraphicFramePr>
          <p:cNvPr id="2" name="Object 1" descr="C H sub 4?&#10;"/>
          <p:cNvGraphicFramePr>
            <a:graphicFrameLocks noChangeAspect="1"/>
          </p:cNvGraphicFramePr>
          <p:nvPr>
            <p:extLst/>
          </p:nvPr>
        </p:nvGraphicFramePr>
        <p:xfrm>
          <a:off x="7075538" y="2056461"/>
          <a:ext cx="800100" cy="381000"/>
        </p:xfrm>
        <a:graphic>
          <a:graphicData uri="http://schemas.openxmlformats.org/presentationml/2006/ole">
            <mc:AlternateContent xmlns:mc="http://schemas.openxmlformats.org/markup-compatibility/2006">
              <mc:Choice xmlns:v="urn:schemas-microsoft-com:vml" Requires="v">
                <p:oleObj spid="_x0000_s55302" name="Equation" r:id="rId3" imgW="799920" imgH="380880" progId="Equation.DSMT4">
                  <p:embed/>
                </p:oleObj>
              </mc:Choice>
              <mc:Fallback>
                <p:oleObj name="Equation" r:id="rId3" imgW="799920" imgH="380880" progId="Equation.DSMT4">
                  <p:embed/>
                  <p:pic>
                    <p:nvPicPr>
                      <p:cNvPr id="2" name="Object 1" descr="C H sub 4?&#10;"/>
                      <p:cNvPicPr/>
                      <p:nvPr/>
                    </p:nvPicPr>
                    <p:blipFill>
                      <a:blip r:embed="rId4"/>
                      <a:stretch>
                        <a:fillRect/>
                      </a:stretch>
                    </p:blipFill>
                    <p:spPr>
                      <a:xfrm>
                        <a:off x="7075538" y="2056461"/>
                        <a:ext cx="800100" cy="381000"/>
                      </a:xfrm>
                      <a:prstGeom prst="rect">
                        <a:avLst/>
                      </a:prstGeom>
                    </p:spPr>
                  </p:pic>
                </p:oleObj>
              </mc:Fallback>
            </mc:AlternateContent>
          </a:graphicData>
        </a:graphic>
      </p:graphicFrame>
      <p:pic>
        <p:nvPicPr>
          <p:cNvPr id="9" name="Content Placeholder 8" descr="Convert mass of C H 4 to moles of C H 4, using molar mass. Then convert moles of C H 4 to volume of C H 4 using molar volume."/>
          <p:cNvPicPr>
            <a:picLocks noGrp="1" noChangeAspect="1"/>
          </p:cNvPicPr>
          <p:nvPr>
            <p:ph sz="quarter" idx="16"/>
          </p:nvPr>
        </p:nvPicPr>
        <p:blipFill>
          <a:blip r:embed="rId5"/>
          <a:stretch>
            <a:fillRect/>
          </a:stretch>
        </p:blipFill>
        <p:spPr>
          <a:xfrm>
            <a:off x="909538" y="2794631"/>
            <a:ext cx="6609031" cy="865339"/>
          </a:xfrm>
          <a:prstGeom prst="rect">
            <a:avLst/>
          </a:prstGeom>
        </p:spPr>
      </p:pic>
      <p:sp>
        <p:nvSpPr>
          <p:cNvPr id="8" name="Content Placeholder 7"/>
          <p:cNvSpPr>
            <a:spLocks noGrp="1"/>
          </p:cNvSpPr>
          <p:nvPr>
            <p:ph sz="quarter" idx="17"/>
          </p:nvPr>
        </p:nvSpPr>
        <p:spPr>
          <a:xfrm>
            <a:off x="454672" y="3933963"/>
            <a:ext cx="7937160" cy="871672"/>
          </a:xfrm>
        </p:spPr>
        <p:txBody>
          <a:bodyPr/>
          <a:lstStyle/>
          <a:p>
            <a:pPr marL="343332" indent="-342900">
              <a:buFont typeface="+mj-lt"/>
              <a:buAutoNum type="arabicPeriod" startAt="2"/>
            </a:pPr>
            <a:r>
              <a:rPr lang="en-IN" sz="2400" dirty="0">
                <a:solidFill>
                  <a:schemeClr val="tx1"/>
                </a:solidFill>
              </a:rPr>
              <a:t>How many grams of H</a:t>
            </a:r>
            <a:r>
              <a:rPr lang="en-IN" sz="100" dirty="0">
                <a:solidFill>
                  <a:schemeClr val="tx1"/>
                </a:solidFill>
              </a:rPr>
              <a:t> </a:t>
            </a:r>
            <a:r>
              <a:rPr lang="en-IN" sz="2400" dirty="0">
                <a:solidFill>
                  <a:schemeClr val="tx1"/>
                </a:solidFill>
              </a:rPr>
              <a:t>e are present in 8.00 L of gas at S</a:t>
            </a:r>
            <a:r>
              <a:rPr lang="en-IN" sz="100" dirty="0">
                <a:solidFill>
                  <a:schemeClr val="tx1"/>
                </a:solidFill>
              </a:rPr>
              <a:t> </a:t>
            </a:r>
            <a:r>
              <a:rPr lang="en-IN" sz="2400" dirty="0">
                <a:solidFill>
                  <a:schemeClr val="tx1"/>
                </a:solidFill>
              </a:rPr>
              <a:t>T</a:t>
            </a:r>
            <a:r>
              <a:rPr lang="en-IN" sz="100" dirty="0">
                <a:solidFill>
                  <a:schemeClr val="tx1"/>
                </a:solidFill>
              </a:rPr>
              <a:t> </a:t>
            </a:r>
            <a:r>
              <a:rPr lang="en-IN" sz="2400" dirty="0">
                <a:solidFill>
                  <a:schemeClr val="tx1"/>
                </a:solidFill>
              </a:rPr>
              <a:t>P?</a:t>
            </a:r>
          </a:p>
        </p:txBody>
      </p:sp>
      <p:pic>
        <p:nvPicPr>
          <p:cNvPr id="21" name="Content Placeholder 20" descr="Convert volume of H e to moles of H e using molar volume. Then convert moles of H e to mass of H e using molar mass."/>
          <p:cNvPicPr>
            <a:picLocks noGrp="1" noChangeAspect="1"/>
          </p:cNvPicPr>
          <p:nvPr>
            <p:ph sz="quarter" idx="18"/>
          </p:nvPr>
        </p:nvPicPr>
        <p:blipFill>
          <a:blip r:embed="rId6"/>
          <a:stretch>
            <a:fillRect/>
          </a:stretch>
        </p:blipFill>
        <p:spPr>
          <a:xfrm>
            <a:off x="1266220" y="4966570"/>
            <a:ext cx="6609031" cy="872061"/>
          </a:xfrm>
          <a:prstGeom prst="rect">
            <a:avLst/>
          </a:prstGeom>
        </p:spPr>
      </p:pic>
    </p:spTree>
    <p:extLst>
      <p:ext uri="{BB962C8B-B14F-4D97-AF65-F5344CB8AC3E}">
        <p14:creationId xmlns:p14="http://schemas.microsoft.com/office/powerpoint/2010/main" val="12503020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Solution 1 </a:t>
            </a:r>
            <a:r>
              <a:rPr lang="en-US" sz="2000" b="0" dirty="0"/>
              <a:t>(3 of 5)</a:t>
            </a:r>
            <a:endParaRPr lang="en-IN" dirty="0"/>
          </a:p>
        </p:txBody>
      </p:sp>
      <p:sp>
        <p:nvSpPr>
          <p:cNvPr id="14" name="Content Placeholder 13"/>
          <p:cNvSpPr>
            <a:spLocks noGrp="1"/>
          </p:cNvSpPr>
          <p:nvPr>
            <p:ph sz="quarter" idx="13"/>
          </p:nvPr>
        </p:nvSpPr>
        <p:spPr>
          <a:xfrm>
            <a:off x="457199" y="1556327"/>
            <a:ext cx="8298494" cy="773514"/>
          </a:xfrm>
        </p:spPr>
        <p:txBody>
          <a:bodyPr/>
          <a:lstStyle/>
          <a:p>
            <a:pPr marL="1143000" indent="-1143000">
              <a:buNone/>
            </a:pPr>
            <a:r>
              <a:rPr lang="en-US" b="1" dirty="0">
                <a:solidFill>
                  <a:schemeClr val="tx1"/>
                </a:solidFill>
              </a:rPr>
              <a:t>Step 3 Write equalities and conversion factors including 22.4 L</a:t>
            </a:r>
            <a:r>
              <a:rPr lang="en-US" sz="100" b="1" dirty="0">
                <a:solidFill>
                  <a:schemeClr val="tx1"/>
                </a:solidFill>
              </a:rPr>
              <a:t>iters</a:t>
            </a:r>
            <a:r>
              <a:rPr lang="en-US" b="1" dirty="0">
                <a:solidFill>
                  <a:schemeClr val="tx1"/>
                </a:solidFill>
              </a:rPr>
              <a:t>/mole at S</a:t>
            </a:r>
            <a:r>
              <a:rPr lang="en-US" sz="100" b="1" dirty="0">
                <a:solidFill>
                  <a:schemeClr val="tx1"/>
                </a:solidFill>
              </a:rPr>
              <a:t> </a:t>
            </a:r>
            <a:r>
              <a:rPr lang="en-US" b="1" dirty="0">
                <a:solidFill>
                  <a:schemeClr val="tx1"/>
                </a:solidFill>
              </a:rPr>
              <a:t>T</a:t>
            </a:r>
            <a:r>
              <a:rPr lang="en-US" sz="100" b="1" dirty="0">
                <a:solidFill>
                  <a:schemeClr val="tx1"/>
                </a:solidFill>
              </a:rPr>
              <a:t> </a:t>
            </a:r>
            <a:r>
              <a:rPr lang="en-US" b="1" dirty="0">
                <a:solidFill>
                  <a:schemeClr val="tx1"/>
                </a:solidFill>
              </a:rPr>
              <a:t>P.</a:t>
            </a:r>
          </a:p>
        </p:txBody>
      </p:sp>
      <p:sp>
        <p:nvSpPr>
          <p:cNvPr id="15" name="Content Placeholder 14"/>
          <p:cNvSpPr>
            <a:spLocks noGrp="1"/>
          </p:cNvSpPr>
          <p:nvPr>
            <p:ph sz="quarter" idx="14"/>
          </p:nvPr>
        </p:nvSpPr>
        <p:spPr>
          <a:xfrm>
            <a:off x="457200" y="2508250"/>
            <a:ext cx="5793288" cy="422840"/>
          </a:xfrm>
        </p:spPr>
        <p:txBody>
          <a:bodyPr/>
          <a:lstStyle/>
          <a:p>
            <a:pPr marL="432000" indent="-432000">
              <a:buFont typeface="+mj-lt"/>
              <a:buAutoNum type="arabicPeriod"/>
            </a:pPr>
            <a:r>
              <a:rPr lang="en-US" dirty="0"/>
              <a:t>What is the volume at S</a:t>
            </a:r>
            <a:r>
              <a:rPr lang="en-US" sz="100" dirty="0"/>
              <a:t> </a:t>
            </a:r>
            <a:r>
              <a:rPr lang="en-US" dirty="0"/>
              <a:t>T</a:t>
            </a:r>
            <a:r>
              <a:rPr lang="en-US" sz="100" dirty="0"/>
              <a:t> </a:t>
            </a:r>
            <a:r>
              <a:rPr lang="en-US" dirty="0"/>
              <a:t>P of 4.00 g</a:t>
            </a:r>
            <a:r>
              <a:rPr lang="en-US" sz="100" dirty="0">
                <a:solidFill>
                  <a:schemeClr val="bg1"/>
                </a:solidFill>
              </a:rPr>
              <a:t>rams</a:t>
            </a:r>
            <a:r>
              <a:rPr lang="en-US" dirty="0"/>
              <a:t> of</a:t>
            </a:r>
          </a:p>
        </p:txBody>
      </p:sp>
      <p:graphicFrame>
        <p:nvGraphicFramePr>
          <p:cNvPr id="25" name="Object 24" descr="C H sub 4?&#10;"/>
          <p:cNvGraphicFramePr>
            <a:graphicFrameLocks noChangeAspect="1"/>
          </p:cNvGraphicFramePr>
          <p:nvPr>
            <p:extLst/>
          </p:nvPr>
        </p:nvGraphicFramePr>
        <p:xfrm>
          <a:off x="6417310" y="2529170"/>
          <a:ext cx="800100" cy="381000"/>
        </p:xfrm>
        <a:graphic>
          <a:graphicData uri="http://schemas.openxmlformats.org/presentationml/2006/ole">
            <mc:AlternateContent xmlns:mc="http://schemas.openxmlformats.org/markup-compatibility/2006">
              <mc:Choice xmlns:v="urn:schemas-microsoft-com:vml" Requires="v">
                <p:oleObj spid="_x0000_s56338" name="Equation" r:id="rId3" imgW="799920" imgH="380880" progId="Equation.DSMT4">
                  <p:embed/>
                </p:oleObj>
              </mc:Choice>
              <mc:Fallback>
                <p:oleObj name="Equation" r:id="rId3" imgW="799920" imgH="380880" progId="Equation.DSMT4">
                  <p:embed/>
                  <p:pic>
                    <p:nvPicPr>
                      <p:cNvPr id="25" name="Object 24" descr="C H sub 4?&#10;"/>
                      <p:cNvPicPr/>
                      <p:nvPr/>
                    </p:nvPicPr>
                    <p:blipFill>
                      <a:blip r:embed="rId4"/>
                      <a:stretch>
                        <a:fillRect/>
                      </a:stretch>
                    </p:blipFill>
                    <p:spPr>
                      <a:xfrm>
                        <a:off x="6417310" y="2529170"/>
                        <a:ext cx="800100" cy="381000"/>
                      </a:xfrm>
                      <a:prstGeom prst="rect">
                        <a:avLst/>
                      </a:prstGeom>
                    </p:spPr>
                  </p:pic>
                </p:oleObj>
              </mc:Fallback>
            </mc:AlternateContent>
          </a:graphicData>
        </a:graphic>
      </p:graphicFrame>
      <p:sp>
        <p:nvSpPr>
          <p:cNvPr id="16" name="Content Placeholder 15"/>
          <p:cNvSpPr>
            <a:spLocks noGrp="1"/>
          </p:cNvSpPr>
          <p:nvPr>
            <p:ph sz="quarter" idx="15"/>
          </p:nvPr>
        </p:nvSpPr>
        <p:spPr>
          <a:xfrm>
            <a:off x="457200" y="3068638"/>
            <a:ext cx="3050088" cy="426124"/>
          </a:xfrm>
        </p:spPr>
        <p:txBody>
          <a:bodyPr/>
          <a:lstStyle/>
          <a:p>
            <a:pPr marL="429768" indent="0">
              <a:buNone/>
            </a:pPr>
            <a:r>
              <a:rPr lang="en-US" dirty="0"/>
              <a:t>22.4 L</a:t>
            </a:r>
            <a:r>
              <a:rPr lang="en-US" sz="100" dirty="0">
                <a:solidFill>
                  <a:schemeClr val="bg1"/>
                </a:solidFill>
              </a:rPr>
              <a:t>iters</a:t>
            </a:r>
            <a:r>
              <a:rPr lang="en-US" dirty="0"/>
              <a:t> = 1 mole of</a:t>
            </a:r>
            <a:endParaRPr lang="en-US" baseline="-25000" dirty="0"/>
          </a:p>
        </p:txBody>
      </p:sp>
      <p:graphicFrame>
        <p:nvGraphicFramePr>
          <p:cNvPr id="26" name="Object 25" descr="C H sub 4"/>
          <p:cNvGraphicFramePr>
            <a:graphicFrameLocks noChangeAspect="1"/>
          </p:cNvGraphicFramePr>
          <p:nvPr>
            <p:extLst/>
          </p:nvPr>
        </p:nvGraphicFramePr>
        <p:xfrm>
          <a:off x="3607005" y="3093690"/>
          <a:ext cx="571500" cy="381000"/>
        </p:xfrm>
        <a:graphic>
          <a:graphicData uri="http://schemas.openxmlformats.org/presentationml/2006/ole">
            <mc:AlternateContent xmlns:mc="http://schemas.openxmlformats.org/markup-compatibility/2006">
              <mc:Choice xmlns:v="urn:schemas-microsoft-com:vml" Requires="v">
                <p:oleObj spid="_x0000_s56339" name="Equation" r:id="rId5" imgW="571320" imgH="380880" progId="Equation.DSMT4">
                  <p:embed/>
                </p:oleObj>
              </mc:Choice>
              <mc:Fallback>
                <p:oleObj name="Equation" r:id="rId5" imgW="571320" imgH="380880" progId="Equation.DSMT4">
                  <p:embed/>
                  <p:pic>
                    <p:nvPicPr>
                      <p:cNvPr id="26" name="Object 25" descr="C H sub 4"/>
                      <p:cNvPicPr/>
                      <p:nvPr/>
                    </p:nvPicPr>
                    <p:blipFill>
                      <a:blip r:embed="rId6"/>
                      <a:stretch>
                        <a:fillRect/>
                      </a:stretch>
                    </p:blipFill>
                    <p:spPr>
                      <a:xfrm>
                        <a:off x="3607005" y="3093690"/>
                        <a:ext cx="571500" cy="381000"/>
                      </a:xfrm>
                      <a:prstGeom prst="rect">
                        <a:avLst/>
                      </a:prstGeom>
                    </p:spPr>
                  </p:pic>
                </p:oleObj>
              </mc:Fallback>
            </mc:AlternateContent>
          </a:graphicData>
        </a:graphic>
      </p:graphicFrame>
      <p:graphicFrame>
        <p:nvGraphicFramePr>
          <p:cNvPr id="27" name="Object 26" descr="1 mole C H 4 over 22.4 liters, and 22.4 liters over 1 mole C H 4.">
            <a:extLst>
              <a:ext uri="{FF2B5EF4-FFF2-40B4-BE49-F238E27FC236}">
                <a16:creationId xmlns:a16="http://schemas.microsoft.com/office/drawing/2014/main" id="{371A4BF8-600F-420F-BA21-BCDD4F76A496}"/>
              </a:ext>
            </a:extLst>
          </p:cNvPr>
          <p:cNvGraphicFramePr>
            <a:graphicFrameLocks noChangeAspect="1"/>
          </p:cNvGraphicFramePr>
          <p:nvPr>
            <p:extLst/>
          </p:nvPr>
        </p:nvGraphicFramePr>
        <p:xfrm>
          <a:off x="2645410" y="3632310"/>
          <a:ext cx="3771900" cy="825500"/>
        </p:xfrm>
        <a:graphic>
          <a:graphicData uri="http://schemas.openxmlformats.org/presentationml/2006/ole">
            <mc:AlternateContent xmlns:mc="http://schemas.openxmlformats.org/markup-compatibility/2006">
              <mc:Choice xmlns:v="urn:schemas-microsoft-com:vml" Requires="v">
                <p:oleObj spid="_x0000_s56340" name="Equation" r:id="rId7" imgW="3771720" imgH="825480" progId="Equation.DSMT4">
                  <p:embed/>
                </p:oleObj>
              </mc:Choice>
              <mc:Fallback>
                <p:oleObj name="Equation" r:id="rId7" imgW="3771720" imgH="825480" progId="Equation.DSMT4">
                  <p:embed/>
                  <p:pic>
                    <p:nvPicPr>
                      <p:cNvPr id="27" name="Object 26" descr="1 mole C H 4 over 22.4 liters, and 22.4 liters over 1 mole C H 4.">
                        <a:extLst>
                          <a:ext uri="{FF2B5EF4-FFF2-40B4-BE49-F238E27FC236}">
                            <a16:creationId xmlns:a16="http://schemas.microsoft.com/office/drawing/2014/main" id="{371A4BF8-600F-420F-BA21-BCDD4F76A496}"/>
                          </a:ext>
                        </a:extLst>
                      </p:cNvPr>
                      <p:cNvPicPr/>
                      <p:nvPr/>
                    </p:nvPicPr>
                    <p:blipFill>
                      <a:blip r:embed="rId8"/>
                      <a:stretch>
                        <a:fillRect/>
                      </a:stretch>
                    </p:blipFill>
                    <p:spPr>
                      <a:xfrm>
                        <a:off x="2645410" y="3632310"/>
                        <a:ext cx="3771900" cy="825500"/>
                      </a:xfrm>
                      <a:prstGeom prst="rect">
                        <a:avLst/>
                      </a:prstGeom>
                    </p:spPr>
                  </p:pic>
                </p:oleObj>
              </mc:Fallback>
            </mc:AlternateContent>
          </a:graphicData>
        </a:graphic>
      </p:graphicFrame>
      <p:sp>
        <p:nvSpPr>
          <p:cNvPr id="17" name="Content Placeholder 16"/>
          <p:cNvSpPr>
            <a:spLocks noGrp="1"/>
          </p:cNvSpPr>
          <p:nvPr>
            <p:ph sz="quarter" idx="16"/>
          </p:nvPr>
        </p:nvSpPr>
        <p:spPr>
          <a:xfrm>
            <a:off x="457200" y="4595358"/>
            <a:ext cx="3939436" cy="415053"/>
          </a:xfrm>
        </p:spPr>
        <p:txBody>
          <a:bodyPr/>
          <a:lstStyle/>
          <a:p>
            <a:pPr marL="429768" indent="0">
              <a:buNone/>
            </a:pPr>
            <a:r>
              <a:rPr lang="en-US" dirty="0"/>
              <a:t>1 mole of C</a:t>
            </a:r>
            <a:r>
              <a:rPr lang="en-US" sz="100" dirty="0"/>
              <a:t> </a:t>
            </a:r>
            <a:r>
              <a:rPr lang="en-US" dirty="0"/>
              <a:t>H</a:t>
            </a:r>
            <a:r>
              <a:rPr lang="en-US" sz="100" baseline="-25000" dirty="0"/>
              <a:t> </a:t>
            </a:r>
            <a:r>
              <a:rPr lang="en-US" baseline="-25000" dirty="0"/>
              <a:t>4</a:t>
            </a:r>
            <a:r>
              <a:rPr lang="en-US" dirty="0"/>
              <a:t> = 16.05 </a:t>
            </a:r>
            <a:r>
              <a:rPr lang="en-US" dirty="0" err="1"/>
              <a:t>g</a:t>
            </a:r>
            <a:r>
              <a:rPr lang="en-US" sz="100" dirty="0" err="1">
                <a:solidFill>
                  <a:schemeClr val="bg1"/>
                </a:solidFill>
              </a:rPr>
              <a:t>ra</a:t>
            </a:r>
            <a:endParaRPr lang="en-US" baseline="-25000" dirty="0"/>
          </a:p>
        </p:txBody>
      </p:sp>
      <p:graphicFrame>
        <p:nvGraphicFramePr>
          <p:cNvPr id="28" name="Object 27" descr="1 mole C H 4 over 16.05 grams C H 4, and 16.05 grams C H 4 over 1 mole C H 4.">
            <a:extLst>
              <a:ext uri="{FF2B5EF4-FFF2-40B4-BE49-F238E27FC236}">
                <a16:creationId xmlns:a16="http://schemas.microsoft.com/office/drawing/2014/main" id="{07F42E8C-F9C8-42C4-BED4-E60ECE67B0A4}"/>
              </a:ext>
            </a:extLst>
          </p:cNvPr>
          <p:cNvGraphicFramePr>
            <a:graphicFrameLocks noChangeAspect="1"/>
          </p:cNvGraphicFramePr>
          <p:nvPr>
            <p:extLst/>
          </p:nvPr>
        </p:nvGraphicFramePr>
        <p:xfrm>
          <a:off x="2529205" y="5293678"/>
          <a:ext cx="4064000" cy="825500"/>
        </p:xfrm>
        <a:graphic>
          <a:graphicData uri="http://schemas.openxmlformats.org/presentationml/2006/ole">
            <mc:AlternateContent xmlns:mc="http://schemas.openxmlformats.org/markup-compatibility/2006">
              <mc:Choice xmlns:v="urn:schemas-microsoft-com:vml" Requires="v">
                <p:oleObj spid="_x0000_s56341" name="Equation" r:id="rId9" imgW="4063680" imgH="825480" progId="Equation.DSMT4">
                  <p:embed/>
                </p:oleObj>
              </mc:Choice>
              <mc:Fallback>
                <p:oleObj name="Equation" r:id="rId9" imgW="4063680" imgH="825480" progId="Equation.DSMT4">
                  <p:embed/>
                  <p:pic>
                    <p:nvPicPr>
                      <p:cNvPr id="28" name="Object 27" descr="1 mole C H 4 over 16.05 grams C H 4, and 16.05 grams C H 4 over 1 mole C H 4.">
                        <a:extLst>
                          <a:ext uri="{FF2B5EF4-FFF2-40B4-BE49-F238E27FC236}">
                            <a16:creationId xmlns:a16="http://schemas.microsoft.com/office/drawing/2014/main" id="{07F42E8C-F9C8-42C4-BED4-E60ECE67B0A4}"/>
                          </a:ext>
                        </a:extLst>
                      </p:cNvPr>
                      <p:cNvPicPr/>
                      <p:nvPr/>
                    </p:nvPicPr>
                    <p:blipFill>
                      <a:blip r:embed="rId10"/>
                      <a:stretch>
                        <a:fillRect/>
                      </a:stretch>
                    </p:blipFill>
                    <p:spPr>
                      <a:xfrm>
                        <a:off x="2529205" y="5293678"/>
                        <a:ext cx="4064000" cy="825500"/>
                      </a:xfrm>
                      <a:prstGeom prst="rect">
                        <a:avLst/>
                      </a:prstGeom>
                    </p:spPr>
                  </p:pic>
                </p:oleObj>
              </mc:Fallback>
            </mc:AlternateContent>
          </a:graphicData>
        </a:graphic>
      </p:graphicFrame>
    </p:spTree>
    <p:extLst>
      <p:ext uri="{BB962C8B-B14F-4D97-AF65-F5344CB8AC3E}">
        <p14:creationId xmlns:p14="http://schemas.microsoft.com/office/powerpoint/2010/main" val="3958573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1 </a:t>
            </a:r>
            <a:r>
              <a:rPr lang="en-US" sz="2000" b="0" dirty="0"/>
              <a:t>(4 of 5)</a:t>
            </a:r>
            <a:endParaRPr lang="en-IN" dirty="0"/>
          </a:p>
        </p:txBody>
      </p:sp>
      <p:sp>
        <p:nvSpPr>
          <p:cNvPr id="3" name="Content Placeholder 2"/>
          <p:cNvSpPr>
            <a:spLocks noGrp="1"/>
          </p:cNvSpPr>
          <p:nvPr>
            <p:ph sz="quarter" idx="13"/>
          </p:nvPr>
        </p:nvSpPr>
        <p:spPr>
          <a:xfrm>
            <a:off x="457199" y="1556327"/>
            <a:ext cx="8311019" cy="811092"/>
          </a:xfrm>
        </p:spPr>
        <p:txBody>
          <a:bodyPr/>
          <a:lstStyle/>
          <a:p>
            <a:pPr marL="1143000" indent="-1143000">
              <a:buNone/>
            </a:pPr>
            <a:r>
              <a:rPr lang="en-US" b="1" dirty="0"/>
              <a:t>Step 3 Write equalities and conversion factors including 22.4 L</a:t>
            </a:r>
            <a:r>
              <a:rPr lang="en-US" sz="100" b="1" dirty="0">
                <a:solidFill>
                  <a:schemeClr val="bg1"/>
                </a:solidFill>
              </a:rPr>
              <a:t>iters</a:t>
            </a:r>
            <a:r>
              <a:rPr lang="en-US" b="1" dirty="0"/>
              <a:t>/mole at S</a:t>
            </a:r>
            <a:r>
              <a:rPr lang="en-US" sz="100" b="1" dirty="0"/>
              <a:t> </a:t>
            </a:r>
            <a:r>
              <a:rPr lang="en-US" b="1" dirty="0"/>
              <a:t>T</a:t>
            </a:r>
            <a:r>
              <a:rPr lang="en-US" sz="100" b="1" dirty="0"/>
              <a:t> </a:t>
            </a:r>
            <a:r>
              <a:rPr lang="en-US" b="1" dirty="0"/>
              <a:t>P.</a:t>
            </a:r>
          </a:p>
        </p:txBody>
      </p:sp>
      <p:sp>
        <p:nvSpPr>
          <p:cNvPr id="4" name="Content Placeholder 3"/>
          <p:cNvSpPr>
            <a:spLocks noGrp="1"/>
          </p:cNvSpPr>
          <p:nvPr>
            <p:ph sz="quarter" idx="14"/>
          </p:nvPr>
        </p:nvSpPr>
        <p:spPr>
          <a:xfrm>
            <a:off x="457200" y="2611095"/>
            <a:ext cx="7647140" cy="795983"/>
          </a:xfrm>
        </p:spPr>
        <p:txBody>
          <a:bodyPr/>
          <a:lstStyle/>
          <a:p>
            <a:pPr marL="432000" indent="-432000">
              <a:buFont typeface="+mj-lt"/>
              <a:buAutoNum type="arabicPeriod" startAt="2"/>
            </a:pPr>
            <a:r>
              <a:rPr lang="en-US" dirty="0">
                <a:solidFill>
                  <a:schemeClr val="tx1"/>
                </a:solidFill>
              </a:rPr>
              <a:t>How many grams of H</a:t>
            </a:r>
            <a:r>
              <a:rPr lang="en-US" sz="100" dirty="0">
                <a:solidFill>
                  <a:schemeClr val="tx1"/>
                </a:solidFill>
              </a:rPr>
              <a:t> </a:t>
            </a:r>
            <a:r>
              <a:rPr lang="en-US" dirty="0">
                <a:solidFill>
                  <a:schemeClr val="tx1"/>
                </a:solidFill>
              </a:rPr>
              <a:t>e are present in 8.00 L</a:t>
            </a:r>
            <a:r>
              <a:rPr lang="en-US" sz="100" dirty="0">
                <a:solidFill>
                  <a:schemeClr val="tx1"/>
                </a:solidFill>
              </a:rPr>
              <a:t>iters</a:t>
            </a:r>
            <a:r>
              <a:rPr lang="en-US" dirty="0">
                <a:solidFill>
                  <a:schemeClr val="tx1"/>
                </a:solidFill>
              </a:rPr>
              <a:t> of gas at S</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a:t>
            </a:r>
          </a:p>
        </p:txBody>
      </p:sp>
      <p:sp>
        <p:nvSpPr>
          <p:cNvPr id="5" name="Content Placeholder 4"/>
          <p:cNvSpPr>
            <a:spLocks noGrp="1"/>
          </p:cNvSpPr>
          <p:nvPr>
            <p:ph sz="quarter" idx="15"/>
          </p:nvPr>
        </p:nvSpPr>
        <p:spPr>
          <a:xfrm>
            <a:off x="457200" y="3557392"/>
            <a:ext cx="4076700" cy="438411"/>
          </a:xfrm>
        </p:spPr>
        <p:txBody>
          <a:bodyPr/>
          <a:lstStyle/>
          <a:p>
            <a:pPr marL="429768" indent="0">
              <a:buNone/>
            </a:pPr>
            <a:r>
              <a:rPr lang="en-US" dirty="0"/>
              <a:t>1 mole of H</a:t>
            </a:r>
            <a:r>
              <a:rPr lang="en-US" sz="100" dirty="0"/>
              <a:t> </a:t>
            </a:r>
            <a:r>
              <a:rPr lang="en-US" dirty="0"/>
              <a:t>e = 4.00 g H</a:t>
            </a:r>
            <a:r>
              <a:rPr lang="en-US" sz="100" dirty="0"/>
              <a:t> </a:t>
            </a:r>
            <a:r>
              <a:rPr lang="en-US" dirty="0"/>
              <a:t>e</a:t>
            </a:r>
            <a:endParaRPr lang="en-US" baseline="-25000" dirty="0"/>
          </a:p>
        </p:txBody>
      </p:sp>
      <p:graphicFrame>
        <p:nvGraphicFramePr>
          <p:cNvPr id="14" name="Object 13" descr="1 mole h e over 4.00 grams h e and 4.00 grams h e over 1 mole h e.">
            <a:extLst>
              <a:ext uri="{FF2B5EF4-FFF2-40B4-BE49-F238E27FC236}">
                <a16:creationId xmlns:a16="http://schemas.microsoft.com/office/drawing/2014/main" id="{371A4BF8-600F-420F-BA21-BCDD4F76A496}"/>
              </a:ext>
            </a:extLst>
          </p:cNvPr>
          <p:cNvGraphicFramePr>
            <a:graphicFrameLocks noChangeAspect="1"/>
          </p:cNvGraphicFramePr>
          <p:nvPr>
            <p:extLst/>
          </p:nvPr>
        </p:nvGraphicFramePr>
        <p:xfrm>
          <a:off x="2901950" y="4066785"/>
          <a:ext cx="3340100" cy="787400"/>
        </p:xfrm>
        <a:graphic>
          <a:graphicData uri="http://schemas.openxmlformats.org/presentationml/2006/ole">
            <mc:AlternateContent xmlns:mc="http://schemas.openxmlformats.org/markup-compatibility/2006">
              <mc:Choice xmlns:v="urn:schemas-microsoft-com:vml" Requires="v">
                <p:oleObj spid="_x0000_s57354" name="Equation" r:id="rId3" imgW="3340080" imgH="787320" progId="Equation.DSMT4">
                  <p:embed/>
                </p:oleObj>
              </mc:Choice>
              <mc:Fallback>
                <p:oleObj name="Equation" r:id="rId3" imgW="3340080" imgH="787320" progId="Equation.DSMT4">
                  <p:embed/>
                  <p:pic>
                    <p:nvPicPr>
                      <p:cNvPr id="14" name="Object 13" descr="1 mole h e over 4.00 grams h e and 4.00 grams h e over 1 mole h e.">
                        <a:extLst>
                          <a:ext uri="{FF2B5EF4-FFF2-40B4-BE49-F238E27FC236}">
                            <a16:creationId xmlns:a16="http://schemas.microsoft.com/office/drawing/2014/main" id="{371A4BF8-600F-420F-BA21-BCDD4F76A496}"/>
                          </a:ext>
                        </a:extLst>
                      </p:cNvPr>
                      <p:cNvPicPr/>
                      <p:nvPr/>
                    </p:nvPicPr>
                    <p:blipFill>
                      <a:blip r:embed="rId4"/>
                      <a:stretch>
                        <a:fillRect/>
                      </a:stretch>
                    </p:blipFill>
                    <p:spPr>
                      <a:xfrm>
                        <a:off x="2901950" y="4066785"/>
                        <a:ext cx="3340100" cy="787400"/>
                      </a:xfrm>
                      <a:prstGeom prst="rect">
                        <a:avLst/>
                      </a:prstGeom>
                    </p:spPr>
                  </p:pic>
                </p:oleObj>
              </mc:Fallback>
            </mc:AlternateContent>
          </a:graphicData>
        </a:graphic>
      </p:graphicFrame>
      <p:sp>
        <p:nvSpPr>
          <p:cNvPr id="6" name="Content Placeholder 5"/>
          <p:cNvSpPr>
            <a:spLocks noGrp="1"/>
          </p:cNvSpPr>
          <p:nvPr>
            <p:ph sz="quarter" idx="16"/>
          </p:nvPr>
        </p:nvSpPr>
        <p:spPr>
          <a:xfrm>
            <a:off x="457200" y="4989143"/>
            <a:ext cx="3638811" cy="437067"/>
          </a:xfrm>
        </p:spPr>
        <p:txBody>
          <a:bodyPr/>
          <a:lstStyle/>
          <a:p>
            <a:pPr marL="429768" indent="0">
              <a:buNone/>
            </a:pPr>
            <a:r>
              <a:rPr lang="en-US" dirty="0"/>
              <a:t>22.4 L</a:t>
            </a:r>
            <a:r>
              <a:rPr lang="en-US" sz="100" dirty="0">
                <a:solidFill>
                  <a:schemeClr val="bg1"/>
                </a:solidFill>
              </a:rPr>
              <a:t>iters</a:t>
            </a:r>
            <a:r>
              <a:rPr lang="en-US" dirty="0"/>
              <a:t> = 1 mole of H</a:t>
            </a:r>
            <a:r>
              <a:rPr lang="en-US" sz="100" dirty="0"/>
              <a:t> </a:t>
            </a:r>
            <a:r>
              <a:rPr lang="en-US" dirty="0"/>
              <a:t>e</a:t>
            </a:r>
            <a:endParaRPr lang="en-US" baseline="-25000" dirty="0"/>
          </a:p>
        </p:txBody>
      </p:sp>
      <p:graphicFrame>
        <p:nvGraphicFramePr>
          <p:cNvPr id="15" name="Object 14" descr="1 mole h e over 22.4 liters and 22.4 liters over 1 mole h e.">
            <a:extLst>
              <a:ext uri="{FF2B5EF4-FFF2-40B4-BE49-F238E27FC236}">
                <a16:creationId xmlns:a16="http://schemas.microsoft.com/office/drawing/2014/main" id="{07F42E8C-F9C8-42C4-BED4-E60ECE67B0A4}"/>
              </a:ext>
            </a:extLst>
          </p:cNvPr>
          <p:cNvGraphicFramePr>
            <a:graphicFrameLocks noChangeAspect="1"/>
          </p:cNvGraphicFramePr>
          <p:nvPr>
            <p:extLst/>
          </p:nvPr>
        </p:nvGraphicFramePr>
        <p:xfrm>
          <a:off x="2917236" y="5510213"/>
          <a:ext cx="3340100" cy="787400"/>
        </p:xfrm>
        <a:graphic>
          <a:graphicData uri="http://schemas.openxmlformats.org/presentationml/2006/ole">
            <mc:AlternateContent xmlns:mc="http://schemas.openxmlformats.org/markup-compatibility/2006">
              <mc:Choice xmlns:v="urn:schemas-microsoft-com:vml" Requires="v">
                <p:oleObj spid="_x0000_s57355" name="Equation" r:id="rId5" imgW="3340080" imgH="787320" progId="Equation.DSMT4">
                  <p:embed/>
                </p:oleObj>
              </mc:Choice>
              <mc:Fallback>
                <p:oleObj name="Equation" r:id="rId5" imgW="3340080" imgH="787320" progId="Equation.DSMT4">
                  <p:embed/>
                  <p:pic>
                    <p:nvPicPr>
                      <p:cNvPr id="15" name="Object 14" descr="1 mole h e over 22.4 liters and 22.4 liters over 1 mole h e.">
                        <a:extLst>
                          <a:ext uri="{FF2B5EF4-FFF2-40B4-BE49-F238E27FC236}">
                            <a16:creationId xmlns:a16="http://schemas.microsoft.com/office/drawing/2014/main" id="{07F42E8C-F9C8-42C4-BED4-E60ECE67B0A4}"/>
                          </a:ext>
                        </a:extLst>
                      </p:cNvPr>
                      <p:cNvPicPr/>
                      <p:nvPr/>
                    </p:nvPicPr>
                    <p:blipFill>
                      <a:blip r:embed="rId6"/>
                      <a:stretch>
                        <a:fillRect/>
                      </a:stretch>
                    </p:blipFill>
                    <p:spPr>
                      <a:xfrm>
                        <a:off x="2917236" y="5510213"/>
                        <a:ext cx="3340100" cy="787400"/>
                      </a:xfrm>
                      <a:prstGeom prst="rect">
                        <a:avLst/>
                      </a:prstGeom>
                    </p:spPr>
                  </p:pic>
                </p:oleObj>
              </mc:Fallback>
            </mc:AlternateContent>
          </a:graphicData>
        </a:graphic>
      </p:graphicFrame>
    </p:spTree>
    <p:extLst>
      <p:ext uri="{BB962C8B-B14F-4D97-AF65-F5344CB8AC3E}">
        <p14:creationId xmlns:p14="http://schemas.microsoft.com/office/powerpoint/2010/main" val="5400855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1 </a:t>
            </a:r>
            <a:r>
              <a:rPr lang="en-US" sz="2000" b="0" dirty="0"/>
              <a:t>(5 of 5)</a:t>
            </a:r>
            <a:endParaRPr lang="en-IN" dirty="0"/>
          </a:p>
        </p:txBody>
      </p:sp>
      <p:sp>
        <p:nvSpPr>
          <p:cNvPr id="3" name="Content Placeholder 2"/>
          <p:cNvSpPr>
            <a:spLocks noGrp="1"/>
          </p:cNvSpPr>
          <p:nvPr>
            <p:ph sz="quarter" idx="13"/>
          </p:nvPr>
        </p:nvSpPr>
        <p:spPr>
          <a:xfrm>
            <a:off x="457200" y="1556327"/>
            <a:ext cx="8229600" cy="447837"/>
          </a:xfrm>
        </p:spPr>
        <p:txBody>
          <a:bodyPr/>
          <a:lstStyle/>
          <a:p>
            <a:pPr marL="432" indent="0">
              <a:buNone/>
            </a:pPr>
            <a:r>
              <a:rPr lang="en-US" b="1" dirty="0"/>
              <a:t>Step 4 Set up the problem with factors to cancel units.</a:t>
            </a:r>
          </a:p>
        </p:txBody>
      </p:sp>
      <p:sp>
        <p:nvSpPr>
          <p:cNvPr id="4" name="Content Placeholder 3"/>
          <p:cNvSpPr>
            <a:spLocks noGrp="1"/>
          </p:cNvSpPr>
          <p:nvPr>
            <p:ph sz="quarter" idx="14"/>
          </p:nvPr>
        </p:nvSpPr>
        <p:spPr>
          <a:xfrm>
            <a:off x="457200" y="2101644"/>
            <a:ext cx="5818340" cy="441140"/>
          </a:xfrm>
        </p:spPr>
        <p:txBody>
          <a:bodyPr/>
          <a:lstStyle/>
          <a:p>
            <a:pPr marL="432000" indent="-432000">
              <a:buFont typeface="+mj-lt"/>
              <a:buAutoNum type="arabicPeriod"/>
            </a:pPr>
            <a:r>
              <a:rPr lang="en-US" dirty="0"/>
              <a:t>What is the volume at S</a:t>
            </a:r>
            <a:r>
              <a:rPr lang="en-US" sz="100" dirty="0"/>
              <a:t> </a:t>
            </a:r>
            <a:r>
              <a:rPr lang="en-US" dirty="0"/>
              <a:t>T</a:t>
            </a:r>
            <a:r>
              <a:rPr lang="en-US" sz="100" dirty="0"/>
              <a:t> </a:t>
            </a:r>
            <a:r>
              <a:rPr lang="en-US" dirty="0"/>
              <a:t>P of 4.00 g</a:t>
            </a:r>
            <a:r>
              <a:rPr lang="en-US" sz="100" dirty="0">
                <a:solidFill>
                  <a:schemeClr val="bg1"/>
                </a:solidFill>
              </a:rPr>
              <a:t>rams</a:t>
            </a:r>
            <a:r>
              <a:rPr lang="en-US" dirty="0"/>
              <a:t> of</a:t>
            </a:r>
          </a:p>
        </p:txBody>
      </p:sp>
      <p:graphicFrame>
        <p:nvGraphicFramePr>
          <p:cNvPr id="14" name="Object 13" descr="C H sub 4"/>
          <p:cNvGraphicFramePr>
            <a:graphicFrameLocks noChangeAspect="1"/>
          </p:cNvGraphicFramePr>
          <p:nvPr>
            <p:extLst/>
          </p:nvPr>
        </p:nvGraphicFramePr>
        <p:xfrm>
          <a:off x="6404804" y="2131714"/>
          <a:ext cx="800100" cy="381000"/>
        </p:xfrm>
        <a:graphic>
          <a:graphicData uri="http://schemas.openxmlformats.org/presentationml/2006/ole">
            <mc:AlternateContent xmlns:mc="http://schemas.openxmlformats.org/markup-compatibility/2006">
              <mc:Choice xmlns:v="urn:schemas-microsoft-com:vml" Requires="v">
                <p:oleObj spid="_x0000_s58382" name="Equation" r:id="rId3" imgW="799920" imgH="380880" progId="Equation.DSMT4">
                  <p:embed/>
                </p:oleObj>
              </mc:Choice>
              <mc:Fallback>
                <p:oleObj name="Equation" r:id="rId3" imgW="799920" imgH="380880" progId="Equation.DSMT4">
                  <p:embed/>
                  <p:pic>
                    <p:nvPicPr>
                      <p:cNvPr id="14" name="Object 13" descr="C H sub 4"/>
                      <p:cNvPicPr/>
                      <p:nvPr/>
                    </p:nvPicPr>
                    <p:blipFill>
                      <a:blip r:embed="rId4"/>
                      <a:stretch>
                        <a:fillRect/>
                      </a:stretch>
                    </p:blipFill>
                    <p:spPr>
                      <a:xfrm>
                        <a:off x="6404804" y="2131714"/>
                        <a:ext cx="800100" cy="381000"/>
                      </a:xfrm>
                      <a:prstGeom prst="rect">
                        <a:avLst/>
                      </a:prstGeom>
                    </p:spPr>
                  </p:pic>
                </p:oleObj>
              </mc:Fallback>
            </mc:AlternateContent>
          </a:graphicData>
        </a:graphic>
      </p:graphicFrame>
      <p:graphicFrame>
        <p:nvGraphicFramePr>
          <p:cNvPr id="15" name="Object 14" descr="4.00 grams C H 4 times start fraction 1 mole C H 4 over 16.05 grams C H 4 end fraction times start fraction 22.4 liters over 1 mole C H 4 end fraction, with grams and moles C H 4 cancelled, = 5.60 liters.">
            <a:extLst>
              <a:ext uri="{FF2B5EF4-FFF2-40B4-BE49-F238E27FC236}">
                <a16:creationId xmlns:a16="http://schemas.microsoft.com/office/drawing/2014/main" id="{A18B574D-4C5B-48E9-BB2E-F68FA5C7852E}"/>
              </a:ext>
            </a:extLst>
          </p:cNvPr>
          <p:cNvGraphicFramePr>
            <a:graphicFrameLocks noChangeAspect="1"/>
          </p:cNvGraphicFramePr>
          <p:nvPr>
            <p:extLst/>
          </p:nvPr>
        </p:nvGraphicFramePr>
        <p:xfrm>
          <a:off x="1703388" y="2662238"/>
          <a:ext cx="5684837" cy="836612"/>
        </p:xfrm>
        <a:graphic>
          <a:graphicData uri="http://schemas.openxmlformats.org/presentationml/2006/ole">
            <mc:AlternateContent xmlns:mc="http://schemas.openxmlformats.org/markup-compatibility/2006">
              <mc:Choice xmlns:v="urn:schemas-microsoft-com:vml" Requires="v">
                <p:oleObj spid="_x0000_s58383" name="Equation" r:id="rId5" imgW="6730920" imgH="990360" progId="Equation.DSMT4">
                  <p:embed/>
                </p:oleObj>
              </mc:Choice>
              <mc:Fallback>
                <p:oleObj name="Equation" r:id="rId5" imgW="6730920" imgH="990360" progId="Equation.DSMT4">
                  <p:embed/>
                  <p:pic>
                    <p:nvPicPr>
                      <p:cNvPr id="15" name="Object 14" descr="4.00 grams C H 4 times start fraction 1 mole C H 4 over 16.05 grams C H 4 end fraction times start fraction 22.4 liters over 1 mole C H 4 end fraction, with grams and moles C H 4 cancelled, = 5.60 liters.">
                        <a:extLst>
                          <a:ext uri="{FF2B5EF4-FFF2-40B4-BE49-F238E27FC236}">
                            <a16:creationId xmlns:a16="http://schemas.microsoft.com/office/drawing/2014/main" id="{A18B574D-4C5B-48E9-BB2E-F68FA5C7852E}"/>
                          </a:ext>
                        </a:extLst>
                      </p:cNvPr>
                      <p:cNvPicPr/>
                      <p:nvPr/>
                    </p:nvPicPr>
                    <p:blipFill>
                      <a:blip r:embed="rId6"/>
                      <a:stretch>
                        <a:fillRect/>
                      </a:stretch>
                    </p:blipFill>
                    <p:spPr>
                      <a:xfrm>
                        <a:off x="1703388" y="2662238"/>
                        <a:ext cx="5684837" cy="836612"/>
                      </a:xfrm>
                      <a:prstGeom prst="rect">
                        <a:avLst/>
                      </a:prstGeom>
                    </p:spPr>
                  </p:pic>
                </p:oleObj>
              </mc:Fallback>
            </mc:AlternateContent>
          </a:graphicData>
        </a:graphic>
      </p:graphicFrame>
      <p:sp>
        <p:nvSpPr>
          <p:cNvPr id="5" name="Content Placeholder 4"/>
          <p:cNvSpPr>
            <a:spLocks noGrp="1"/>
          </p:cNvSpPr>
          <p:nvPr>
            <p:ph sz="quarter" idx="15"/>
          </p:nvPr>
        </p:nvSpPr>
        <p:spPr>
          <a:xfrm>
            <a:off x="457200" y="3568200"/>
            <a:ext cx="4076700" cy="427603"/>
          </a:xfrm>
        </p:spPr>
        <p:txBody>
          <a:bodyPr/>
          <a:lstStyle/>
          <a:p>
            <a:pPr marL="429768" indent="0">
              <a:buNone/>
            </a:pPr>
            <a:r>
              <a:rPr lang="en-US" dirty="0">
                <a:solidFill>
                  <a:schemeClr val="tx1"/>
                </a:solidFill>
              </a:rPr>
              <a:t>The answer is A, 5.60 L</a:t>
            </a:r>
            <a:r>
              <a:rPr lang="en-US" sz="100" dirty="0">
                <a:solidFill>
                  <a:schemeClr val="tx1"/>
                </a:solidFill>
              </a:rPr>
              <a:t>iters</a:t>
            </a:r>
            <a:r>
              <a:rPr lang="en-US" dirty="0">
                <a:solidFill>
                  <a:schemeClr val="tx1"/>
                </a:solidFill>
              </a:rPr>
              <a:t>.</a:t>
            </a:r>
          </a:p>
        </p:txBody>
      </p:sp>
      <p:sp>
        <p:nvSpPr>
          <p:cNvPr id="6" name="Content Placeholder 5"/>
          <p:cNvSpPr>
            <a:spLocks noGrp="1"/>
          </p:cNvSpPr>
          <p:nvPr>
            <p:ph sz="quarter" idx="16"/>
          </p:nvPr>
        </p:nvSpPr>
        <p:spPr>
          <a:xfrm>
            <a:off x="457200" y="4106820"/>
            <a:ext cx="7647140" cy="765805"/>
          </a:xfrm>
        </p:spPr>
        <p:txBody>
          <a:bodyPr/>
          <a:lstStyle/>
          <a:p>
            <a:pPr marL="432000" indent="-432000">
              <a:buFont typeface="+mj-lt"/>
              <a:buAutoNum type="arabicPeriod" startAt="2"/>
            </a:pPr>
            <a:r>
              <a:rPr lang="en-US" dirty="0">
                <a:solidFill>
                  <a:schemeClr val="tx1"/>
                </a:solidFill>
              </a:rPr>
              <a:t>How many grams of H</a:t>
            </a:r>
            <a:r>
              <a:rPr lang="en-US" sz="100" dirty="0">
                <a:solidFill>
                  <a:schemeClr val="tx1"/>
                </a:solidFill>
              </a:rPr>
              <a:t> </a:t>
            </a:r>
            <a:r>
              <a:rPr lang="en-US" dirty="0">
                <a:solidFill>
                  <a:schemeClr val="tx1"/>
                </a:solidFill>
              </a:rPr>
              <a:t>e are present in 8.00 L</a:t>
            </a:r>
            <a:r>
              <a:rPr lang="en-US" sz="100" dirty="0">
                <a:solidFill>
                  <a:schemeClr val="tx1"/>
                </a:solidFill>
              </a:rPr>
              <a:t>iters</a:t>
            </a:r>
            <a:r>
              <a:rPr lang="en-US" dirty="0">
                <a:solidFill>
                  <a:schemeClr val="tx1"/>
                </a:solidFill>
              </a:rPr>
              <a:t> of gas at S</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a:t>
            </a:r>
          </a:p>
        </p:txBody>
      </p:sp>
      <p:graphicFrame>
        <p:nvGraphicFramePr>
          <p:cNvPr id="16" name="Object 15" descr="8.00 liters times start fraction 1 mole H e over 22.4 liters end fraction times start fraction 4.00 grams H e over 1 mole H e end fraction, with liters and moles H e cancelled, = 1.43 grams H e.">
            <a:extLst>
              <a:ext uri="{FF2B5EF4-FFF2-40B4-BE49-F238E27FC236}">
                <a16:creationId xmlns:a16="http://schemas.microsoft.com/office/drawing/2014/main" id="{030E00D0-8FA0-4517-A81E-34D9849F421D}"/>
              </a:ext>
            </a:extLst>
          </p:cNvPr>
          <p:cNvGraphicFramePr>
            <a:graphicFrameLocks noChangeAspect="1"/>
          </p:cNvGraphicFramePr>
          <p:nvPr>
            <p:extLst/>
          </p:nvPr>
        </p:nvGraphicFramePr>
        <p:xfrm>
          <a:off x="2006600" y="4930079"/>
          <a:ext cx="5046663" cy="822325"/>
        </p:xfrm>
        <a:graphic>
          <a:graphicData uri="http://schemas.openxmlformats.org/presentationml/2006/ole">
            <mc:AlternateContent xmlns:mc="http://schemas.openxmlformats.org/markup-compatibility/2006">
              <mc:Choice xmlns:v="urn:schemas-microsoft-com:vml" Requires="v">
                <p:oleObj spid="_x0000_s58384" name="Equation" r:id="rId7" imgW="5918040" imgH="965160" progId="Equation.DSMT4">
                  <p:embed/>
                </p:oleObj>
              </mc:Choice>
              <mc:Fallback>
                <p:oleObj name="Equation" r:id="rId7" imgW="5918040" imgH="965160" progId="Equation.DSMT4">
                  <p:embed/>
                  <p:pic>
                    <p:nvPicPr>
                      <p:cNvPr id="16" name="Object 15" descr="8.00 liters times start fraction 1 mole H e over 22.4 liters end fraction times start fraction 4.00 grams H e over 1 mole H e end fraction, with liters and moles H e cancelled, = 1.43 grams H e.">
                        <a:extLst>
                          <a:ext uri="{FF2B5EF4-FFF2-40B4-BE49-F238E27FC236}">
                            <a16:creationId xmlns:a16="http://schemas.microsoft.com/office/drawing/2014/main" id="{030E00D0-8FA0-4517-A81E-34D9849F421D}"/>
                          </a:ext>
                        </a:extLst>
                      </p:cNvPr>
                      <p:cNvPicPr/>
                      <p:nvPr/>
                    </p:nvPicPr>
                    <p:blipFill>
                      <a:blip r:embed="rId8"/>
                      <a:stretch>
                        <a:fillRect/>
                      </a:stretch>
                    </p:blipFill>
                    <p:spPr>
                      <a:xfrm>
                        <a:off x="2006600" y="4930079"/>
                        <a:ext cx="5046663" cy="822325"/>
                      </a:xfrm>
                      <a:prstGeom prst="rect">
                        <a:avLst/>
                      </a:prstGeom>
                    </p:spPr>
                  </p:pic>
                </p:oleObj>
              </mc:Fallback>
            </mc:AlternateContent>
          </a:graphicData>
        </a:graphic>
      </p:graphicFrame>
      <p:sp>
        <p:nvSpPr>
          <p:cNvPr id="7" name="Content Placeholder 6"/>
          <p:cNvSpPr>
            <a:spLocks noGrp="1"/>
          </p:cNvSpPr>
          <p:nvPr>
            <p:ph sz="quarter" idx="17"/>
          </p:nvPr>
        </p:nvSpPr>
        <p:spPr>
          <a:xfrm>
            <a:off x="457201" y="5861050"/>
            <a:ext cx="4076700" cy="463550"/>
          </a:xfrm>
        </p:spPr>
        <p:txBody>
          <a:bodyPr/>
          <a:lstStyle/>
          <a:p>
            <a:pPr marL="429768" indent="0">
              <a:buNone/>
            </a:pPr>
            <a:r>
              <a:rPr lang="en-US" dirty="0">
                <a:solidFill>
                  <a:schemeClr val="tx1"/>
                </a:solidFill>
              </a:rPr>
              <a:t>The answer is C, 1.43 g</a:t>
            </a:r>
            <a:r>
              <a:rPr lang="en-US" sz="100" dirty="0">
                <a:solidFill>
                  <a:schemeClr val="tx1"/>
                </a:solidFill>
              </a:rPr>
              <a:t>rams</a:t>
            </a:r>
            <a:r>
              <a:rPr lang="en-US" dirty="0">
                <a:solidFill>
                  <a:schemeClr val="tx1"/>
                </a:solidFill>
              </a:rPr>
              <a:t>.</a:t>
            </a:r>
          </a:p>
        </p:txBody>
      </p:sp>
    </p:spTree>
    <p:extLst>
      <p:ext uri="{BB962C8B-B14F-4D97-AF65-F5344CB8AC3E}">
        <p14:creationId xmlns:p14="http://schemas.microsoft.com/office/powerpoint/2010/main" val="8592210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8.7 Partial Pressure: Dalton’s Law</a:t>
            </a:r>
          </a:p>
        </p:txBody>
      </p:sp>
      <p:sp>
        <p:nvSpPr>
          <p:cNvPr id="5" name="Content Placeholder 4"/>
          <p:cNvSpPr>
            <a:spLocks noGrp="1"/>
          </p:cNvSpPr>
          <p:nvPr>
            <p:ph sz="quarter" idx="14"/>
          </p:nvPr>
        </p:nvSpPr>
        <p:spPr>
          <a:xfrm>
            <a:off x="457201" y="1542420"/>
            <a:ext cx="3405116" cy="2101531"/>
          </a:xfrm>
        </p:spPr>
        <p:txBody>
          <a:bodyPr/>
          <a:lstStyle/>
          <a:p>
            <a:pPr marL="432" indent="0">
              <a:buNone/>
            </a:pPr>
            <a:r>
              <a:rPr lang="en-IN" sz="2200" dirty="0"/>
              <a:t>Many gas samples are a mixture of gases. For example, the air you breathe is a mixture of mostly oxygen and nitrogen gases.</a:t>
            </a:r>
          </a:p>
        </p:txBody>
      </p:sp>
      <p:sp>
        <p:nvSpPr>
          <p:cNvPr id="6" name="Content Placeholder 5"/>
          <p:cNvSpPr>
            <a:spLocks noGrp="1"/>
          </p:cNvSpPr>
          <p:nvPr>
            <p:ph sz="quarter" idx="15"/>
          </p:nvPr>
        </p:nvSpPr>
        <p:spPr>
          <a:xfrm>
            <a:off x="4187439" y="1607835"/>
            <a:ext cx="4751845" cy="412034"/>
          </a:xfrm>
        </p:spPr>
        <p:txBody>
          <a:bodyPr/>
          <a:lstStyle/>
          <a:p>
            <a:pPr marL="432" indent="0">
              <a:buNone/>
            </a:pPr>
            <a:r>
              <a:rPr lang="en-IN" sz="2200" b="1" dirty="0"/>
              <a:t>Table 8.5 </a:t>
            </a:r>
            <a:r>
              <a:rPr lang="en-IN" sz="2200" dirty="0"/>
              <a:t>Typical Composition of Air</a:t>
            </a:r>
          </a:p>
        </p:txBody>
      </p:sp>
      <p:pic>
        <p:nvPicPr>
          <p:cNvPr id="3" name="Content Placeholder 2" descr="Partial pressures for the gases in air on a typical day is as follows. For long description in Notes pane, press F6."/>
          <p:cNvPicPr>
            <a:picLocks noGrp="1" noChangeAspect="1"/>
          </p:cNvPicPr>
          <p:nvPr>
            <p:ph sz="quarter" idx="16"/>
          </p:nvPr>
        </p:nvPicPr>
        <p:blipFill>
          <a:blip r:embed="rId3"/>
          <a:stretch>
            <a:fillRect/>
          </a:stretch>
        </p:blipFill>
        <p:spPr>
          <a:xfrm>
            <a:off x="4774369" y="2095742"/>
            <a:ext cx="3577983" cy="3438742"/>
          </a:xfrm>
          <a:prstGeom prst="rect">
            <a:avLst/>
          </a:prstGeom>
        </p:spPr>
      </p:pic>
      <p:sp>
        <p:nvSpPr>
          <p:cNvPr id="8" name="Content Placeholder 7"/>
          <p:cNvSpPr>
            <a:spLocks noGrp="1"/>
          </p:cNvSpPr>
          <p:nvPr>
            <p:ph sz="quarter" idx="17"/>
          </p:nvPr>
        </p:nvSpPr>
        <p:spPr>
          <a:xfrm>
            <a:off x="454672" y="5657316"/>
            <a:ext cx="8232128" cy="711234"/>
          </a:xfrm>
        </p:spPr>
        <p:txBody>
          <a:bodyPr/>
          <a:lstStyle/>
          <a:p>
            <a:pPr marL="432" indent="0">
              <a:buNone/>
            </a:pPr>
            <a:r>
              <a:rPr lang="en-IN" sz="2200" b="1" dirty="0"/>
              <a:t>Learning Goal</a:t>
            </a:r>
            <a:r>
              <a:rPr lang="en-IN" sz="2200" dirty="0"/>
              <a:t> Use Dalton’s law of partial pressures to calculate the total pressure of a mixture of gases.</a:t>
            </a:r>
          </a:p>
        </p:txBody>
      </p:sp>
    </p:spTree>
    <p:extLst>
      <p:ext uri="{BB962C8B-B14F-4D97-AF65-F5344CB8AC3E}">
        <p14:creationId xmlns:p14="http://schemas.microsoft.com/office/powerpoint/2010/main" val="17497380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Partial Pressure</a:t>
            </a:r>
          </a:p>
        </p:txBody>
      </p:sp>
      <p:sp>
        <p:nvSpPr>
          <p:cNvPr id="5" name="Content Placeholder 4"/>
          <p:cNvSpPr>
            <a:spLocks noGrp="1"/>
          </p:cNvSpPr>
          <p:nvPr>
            <p:ph sz="quarter" idx="13"/>
          </p:nvPr>
        </p:nvSpPr>
        <p:spPr>
          <a:xfrm>
            <a:off x="457200" y="1556327"/>
            <a:ext cx="3687097" cy="2267528"/>
          </a:xfrm>
        </p:spPr>
        <p:txBody>
          <a:bodyPr/>
          <a:lstStyle/>
          <a:p>
            <a:pPr marL="432" indent="0">
              <a:buNone/>
            </a:pPr>
            <a:r>
              <a:rPr lang="en-IN" sz="2400" dirty="0"/>
              <a:t>The </a:t>
            </a:r>
            <a:r>
              <a:rPr lang="en-IN" sz="2400" b="1" dirty="0"/>
              <a:t>partial pressure </a:t>
            </a:r>
            <a:r>
              <a:rPr lang="en-IN" sz="2400" dirty="0"/>
              <a:t>of a gas is the pressure that each gas in a mixture would exert if it were by itself in the container.</a:t>
            </a:r>
          </a:p>
        </p:txBody>
      </p:sp>
      <p:pic>
        <p:nvPicPr>
          <p:cNvPr id="7" name="Content Placeholder 6" descr="A tank contains helium gas at P = 2.0 atmospheres. For long description in Notes pane, press F6."/>
          <p:cNvPicPr>
            <a:picLocks noGrp="1" noChangeAspect="1"/>
          </p:cNvPicPr>
          <p:nvPr>
            <p:ph sz="quarter" idx="14"/>
          </p:nvPr>
        </p:nvPicPr>
        <p:blipFill>
          <a:blip r:embed="rId3"/>
          <a:stretch>
            <a:fillRect/>
          </a:stretch>
        </p:blipFill>
        <p:spPr>
          <a:xfrm>
            <a:off x="4572000" y="1969691"/>
            <a:ext cx="4007643" cy="3693318"/>
          </a:xfrm>
          <a:prstGeom prst="rect">
            <a:avLst/>
          </a:prstGeom>
        </p:spPr>
      </p:pic>
    </p:spTree>
    <p:extLst>
      <p:ext uri="{BB962C8B-B14F-4D97-AF65-F5344CB8AC3E}">
        <p14:creationId xmlns:p14="http://schemas.microsoft.com/office/powerpoint/2010/main" val="42224503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5CD2C-12C2-458D-9D8B-AD5E4C480960}"/>
              </a:ext>
            </a:extLst>
          </p:cNvPr>
          <p:cNvSpPr>
            <a:spLocks noGrp="1"/>
          </p:cNvSpPr>
          <p:nvPr>
            <p:ph type="title"/>
          </p:nvPr>
        </p:nvSpPr>
        <p:spPr/>
        <p:txBody>
          <a:bodyPr/>
          <a:lstStyle/>
          <a:p>
            <a:r>
              <a:rPr lang="en-US" dirty="0"/>
              <a:t>Dalton’s Law of Partial Pressures</a:t>
            </a:r>
          </a:p>
        </p:txBody>
      </p:sp>
      <p:sp>
        <p:nvSpPr>
          <p:cNvPr id="3" name="Content Placeholder 2">
            <a:extLst>
              <a:ext uri="{FF2B5EF4-FFF2-40B4-BE49-F238E27FC236}">
                <a16:creationId xmlns:a16="http://schemas.microsoft.com/office/drawing/2014/main" id="{D28403C5-0878-43EA-BE12-32B409395542}"/>
              </a:ext>
            </a:extLst>
          </p:cNvPr>
          <p:cNvSpPr>
            <a:spLocks noGrp="1"/>
          </p:cNvSpPr>
          <p:nvPr>
            <p:ph sz="quarter" idx="13"/>
          </p:nvPr>
        </p:nvSpPr>
        <p:spPr>
          <a:xfrm>
            <a:off x="457200" y="1556327"/>
            <a:ext cx="8046720" cy="2273801"/>
          </a:xfrm>
        </p:spPr>
        <p:txBody>
          <a:bodyPr/>
          <a:lstStyle/>
          <a:p>
            <a:pPr marL="432" indent="0">
              <a:buNone/>
            </a:pPr>
            <a:r>
              <a:rPr lang="en-US" b="1" dirty="0"/>
              <a:t>Dalton’s law of partial pressures</a:t>
            </a:r>
            <a:r>
              <a:rPr lang="en-US" dirty="0"/>
              <a:t> indicates that</a:t>
            </a:r>
          </a:p>
          <a:p>
            <a:r>
              <a:rPr lang="en-US" dirty="0"/>
              <a:t>pressure depends on the total number of gas particles, not on the types of particles</a:t>
            </a:r>
          </a:p>
          <a:p>
            <a:r>
              <a:rPr lang="en-US" dirty="0"/>
              <a:t>the total pressure exerted by gases in a mixture is the sum of the partial pressures of those gases</a:t>
            </a:r>
          </a:p>
        </p:txBody>
      </p:sp>
      <p:graphicFrame>
        <p:nvGraphicFramePr>
          <p:cNvPr id="4" name="Object 3" descr="P total = P 1 + P 2 + P 3 and so on">
            <a:extLst>
              <a:ext uri="{FF2B5EF4-FFF2-40B4-BE49-F238E27FC236}">
                <a16:creationId xmlns:a16="http://schemas.microsoft.com/office/drawing/2014/main" id="{2119F2F4-98F5-4379-980D-6A904399AA18}"/>
              </a:ext>
            </a:extLst>
          </p:cNvPr>
          <p:cNvGraphicFramePr>
            <a:graphicFrameLocks noChangeAspect="1"/>
          </p:cNvGraphicFramePr>
          <p:nvPr>
            <p:extLst/>
          </p:nvPr>
        </p:nvGraphicFramePr>
        <p:xfrm>
          <a:off x="3106420" y="4201795"/>
          <a:ext cx="2819400" cy="381000"/>
        </p:xfrm>
        <a:graphic>
          <a:graphicData uri="http://schemas.openxmlformats.org/presentationml/2006/ole">
            <mc:AlternateContent xmlns:mc="http://schemas.openxmlformats.org/markup-compatibility/2006">
              <mc:Choice xmlns:v="urn:schemas-microsoft-com:vml" Requires="v">
                <p:oleObj spid="_x0000_s59397" name="Equation" r:id="rId3" imgW="2819160" imgH="380880" progId="Equation.DSMT4">
                  <p:embed/>
                </p:oleObj>
              </mc:Choice>
              <mc:Fallback>
                <p:oleObj name="Equation" r:id="rId3" imgW="2819160" imgH="380880" progId="Equation.DSMT4">
                  <p:embed/>
                  <p:pic>
                    <p:nvPicPr>
                      <p:cNvPr id="4" name="Object 3" descr="P total = P 1 + P 2 + P 3 and so on">
                        <a:extLst>
                          <a:ext uri="{FF2B5EF4-FFF2-40B4-BE49-F238E27FC236}">
                            <a16:creationId xmlns:a16="http://schemas.microsoft.com/office/drawing/2014/main" id="{2119F2F4-98F5-4379-980D-6A904399AA18}"/>
                          </a:ext>
                        </a:extLst>
                      </p:cNvPr>
                      <p:cNvPicPr/>
                      <p:nvPr/>
                    </p:nvPicPr>
                    <p:blipFill>
                      <a:blip r:embed="rId4"/>
                      <a:stretch>
                        <a:fillRect/>
                      </a:stretch>
                    </p:blipFill>
                    <p:spPr>
                      <a:xfrm>
                        <a:off x="3106420" y="4201795"/>
                        <a:ext cx="2819400" cy="381000"/>
                      </a:xfrm>
                      <a:prstGeom prst="rect">
                        <a:avLst/>
                      </a:prstGeom>
                    </p:spPr>
                  </p:pic>
                </p:oleObj>
              </mc:Fallback>
            </mc:AlternateContent>
          </a:graphicData>
        </a:graphic>
      </p:graphicFrame>
    </p:spTree>
    <p:extLst>
      <p:ext uri="{BB962C8B-B14F-4D97-AF65-F5344CB8AC3E}">
        <p14:creationId xmlns:p14="http://schemas.microsoft.com/office/powerpoint/2010/main" val="643830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A54F0-E5DC-4E8B-8A81-F355FFB68C44}"/>
              </a:ext>
            </a:extLst>
          </p:cNvPr>
          <p:cNvSpPr>
            <a:spLocks noGrp="1"/>
          </p:cNvSpPr>
          <p:nvPr>
            <p:ph type="title"/>
          </p:nvPr>
        </p:nvSpPr>
        <p:spPr/>
        <p:txBody>
          <a:bodyPr/>
          <a:lstStyle/>
          <a:p>
            <a:r>
              <a:rPr lang="en-US" dirty="0"/>
              <a:t>Total Pressure</a:t>
            </a:r>
          </a:p>
        </p:txBody>
      </p:sp>
      <p:sp>
        <p:nvSpPr>
          <p:cNvPr id="3" name="Content Placeholder 2">
            <a:extLst>
              <a:ext uri="{FF2B5EF4-FFF2-40B4-BE49-F238E27FC236}">
                <a16:creationId xmlns:a16="http://schemas.microsoft.com/office/drawing/2014/main" id="{E91BAD50-F88B-430C-8351-3B2FC6C00A6B}"/>
              </a:ext>
            </a:extLst>
          </p:cNvPr>
          <p:cNvSpPr>
            <a:spLocks noGrp="1"/>
          </p:cNvSpPr>
          <p:nvPr>
            <p:ph sz="quarter" idx="13"/>
          </p:nvPr>
        </p:nvSpPr>
        <p:spPr>
          <a:xfrm>
            <a:off x="457200" y="1556327"/>
            <a:ext cx="8229600" cy="1173629"/>
          </a:xfrm>
        </p:spPr>
        <p:txBody>
          <a:bodyPr/>
          <a:lstStyle/>
          <a:p>
            <a:pPr marL="432" indent="0">
              <a:buNone/>
            </a:pPr>
            <a:r>
              <a:rPr lang="en-US" sz="2400" dirty="0">
                <a:solidFill>
                  <a:schemeClr val="tx1"/>
                </a:solidFill>
              </a:rPr>
              <a:t>For example, at S</a:t>
            </a:r>
            <a:r>
              <a:rPr lang="en-US" sz="100" dirty="0">
                <a:solidFill>
                  <a:schemeClr val="tx1"/>
                </a:solidFill>
              </a:rPr>
              <a:t> </a:t>
            </a:r>
            <a:r>
              <a:rPr lang="en-US" sz="2400" dirty="0">
                <a:solidFill>
                  <a:schemeClr val="tx1"/>
                </a:solidFill>
              </a:rPr>
              <a:t>T</a:t>
            </a:r>
            <a:r>
              <a:rPr lang="en-US" sz="100" dirty="0">
                <a:solidFill>
                  <a:schemeClr val="tx1"/>
                </a:solidFill>
              </a:rPr>
              <a:t> </a:t>
            </a:r>
            <a:r>
              <a:rPr lang="en-US" sz="2400" dirty="0">
                <a:solidFill>
                  <a:schemeClr val="tx1"/>
                </a:solidFill>
              </a:rPr>
              <a:t>P, 1 mole of a pure gas in a volume of 22.4 L</a:t>
            </a:r>
            <a:r>
              <a:rPr lang="en-US" sz="100" dirty="0">
                <a:solidFill>
                  <a:schemeClr val="tx1"/>
                </a:solidFill>
              </a:rPr>
              <a:t>iters</a:t>
            </a:r>
            <a:r>
              <a:rPr lang="en-US" sz="2400" dirty="0">
                <a:solidFill>
                  <a:schemeClr val="tx1"/>
                </a:solidFill>
              </a:rPr>
              <a:t> will exert the same pressure as 1 mole of a gas mixture in 22.4 L</a:t>
            </a:r>
            <a:r>
              <a:rPr lang="en-US" sz="100" dirty="0">
                <a:solidFill>
                  <a:schemeClr val="tx1"/>
                </a:solidFill>
              </a:rPr>
              <a:t>iters</a:t>
            </a:r>
            <a:r>
              <a:rPr lang="en-US" sz="2400" dirty="0">
                <a:solidFill>
                  <a:schemeClr val="tx1"/>
                </a:solidFill>
              </a:rPr>
              <a:t>.</a:t>
            </a:r>
          </a:p>
        </p:txBody>
      </p:sp>
      <p:pic>
        <p:nvPicPr>
          <p:cNvPr id="6" name="Content Placeholder 5" descr="The following three gases and mixtures each exert 1.0 atmosphere.&#10;1.0 mole of N2.&#10;0.4 mole O2, 0.6 mole H e, for a total of 1.0 mole.&#10;0.5 mole O2, 0.3 mole H e, 0.2 mole A r, for a total of 1.0 mole."/>
          <p:cNvPicPr>
            <a:picLocks noGrp="1" noChangeAspect="1"/>
          </p:cNvPicPr>
          <p:nvPr>
            <p:ph sz="quarter" idx="14"/>
          </p:nvPr>
        </p:nvPicPr>
        <p:blipFill>
          <a:blip r:embed="rId2"/>
          <a:stretch>
            <a:fillRect/>
          </a:stretch>
        </p:blipFill>
        <p:spPr>
          <a:xfrm>
            <a:off x="957694" y="2965293"/>
            <a:ext cx="7228613" cy="3081968"/>
          </a:xfrm>
          <a:prstGeom prst="rect">
            <a:avLst/>
          </a:prstGeom>
        </p:spPr>
      </p:pic>
    </p:spTree>
    <p:extLst>
      <p:ext uri="{BB962C8B-B14F-4D97-AF65-F5344CB8AC3E}">
        <p14:creationId xmlns:p14="http://schemas.microsoft.com/office/powerpoint/2010/main" val="32547315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Air Is a Mixture of Gases</a:t>
            </a:r>
          </a:p>
        </p:txBody>
      </p:sp>
      <p:sp>
        <p:nvSpPr>
          <p:cNvPr id="5" name="Content Placeholder 4">
            <a:extLst>
              <a:ext uri="{C183D7F6-B498-43B3-948B-1728B52AA6E4}">
                <adec:decorative xmlns:adec="http://schemas.microsoft.com/office/drawing/2017/decorative" val="1"/>
              </a:ext>
            </a:extLst>
          </p:cNvPr>
          <p:cNvSpPr>
            <a:spLocks noGrp="1"/>
          </p:cNvSpPr>
          <p:nvPr>
            <p:ph sz="quarter" idx="14"/>
          </p:nvPr>
        </p:nvSpPr>
        <p:spPr>
          <a:xfrm>
            <a:off x="457201" y="1542421"/>
            <a:ext cx="3583858" cy="1230276"/>
          </a:xfrm>
        </p:spPr>
        <p:txBody>
          <a:bodyPr/>
          <a:lstStyle/>
          <a:p>
            <a:pPr marL="432" indent="0">
              <a:buNone/>
            </a:pPr>
            <a:r>
              <a:rPr lang="en-IN" sz="2200" dirty="0"/>
              <a:t>The air we breathe</a:t>
            </a:r>
          </a:p>
          <a:p>
            <a:r>
              <a:rPr lang="en-IN" sz="2200" dirty="0"/>
              <a:t>is a mixture of different gases</a:t>
            </a:r>
          </a:p>
        </p:txBody>
      </p:sp>
      <p:sp>
        <p:nvSpPr>
          <p:cNvPr id="6" name="Content Placeholder 5">
            <a:extLst>
              <a:ext uri="{C183D7F6-B498-43B3-948B-1728B52AA6E4}">
                <adec:decorative xmlns:adec="http://schemas.microsoft.com/office/drawing/2017/decorative" val="1"/>
              </a:ext>
            </a:extLst>
          </p:cNvPr>
          <p:cNvSpPr>
            <a:spLocks noGrp="1"/>
          </p:cNvSpPr>
          <p:nvPr>
            <p:ph sz="quarter" idx="15"/>
          </p:nvPr>
        </p:nvSpPr>
        <p:spPr>
          <a:xfrm>
            <a:off x="454672" y="2899647"/>
            <a:ext cx="2333795" cy="356564"/>
          </a:xfrm>
        </p:spPr>
        <p:txBody>
          <a:bodyPr/>
          <a:lstStyle/>
          <a:p>
            <a:r>
              <a:rPr lang="en-IN" sz="2200" dirty="0"/>
              <a:t>contains mostly</a:t>
            </a:r>
          </a:p>
        </p:txBody>
      </p:sp>
      <p:graphicFrame>
        <p:nvGraphicFramePr>
          <p:cNvPr id="2" name="Object 1" descr="N sub 2"/>
          <p:cNvGraphicFramePr>
            <a:graphicFrameLocks noChangeAspect="1"/>
          </p:cNvGraphicFramePr>
          <p:nvPr>
            <p:extLst/>
          </p:nvPr>
        </p:nvGraphicFramePr>
        <p:xfrm>
          <a:off x="2849102" y="2928728"/>
          <a:ext cx="317500" cy="355600"/>
        </p:xfrm>
        <a:graphic>
          <a:graphicData uri="http://schemas.openxmlformats.org/presentationml/2006/ole">
            <mc:AlternateContent xmlns:mc="http://schemas.openxmlformats.org/markup-compatibility/2006">
              <mc:Choice xmlns:v="urn:schemas-microsoft-com:vml" Requires="v">
                <p:oleObj spid="_x0000_s60424" name="Equation" r:id="rId4" imgW="317160" imgH="355320" progId="Equation.DSMT4">
                  <p:embed/>
                </p:oleObj>
              </mc:Choice>
              <mc:Fallback>
                <p:oleObj name="Equation" r:id="rId4" imgW="317160" imgH="355320" progId="Equation.DSMT4">
                  <p:embed/>
                  <p:pic>
                    <p:nvPicPr>
                      <p:cNvPr id="2" name="Object 1" descr="N sub 2"/>
                      <p:cNvPicPr/>
                      <p:nvPr/>
                    </p:nvPicPr>
                    <p:blipFill>
                      <a:blip r:embed="rId5"/>
                      <a:stretch>
                        <a:fillRect/>
                      </a:stretch>
                    </p:blipFill>
                    <p:spPr>
                      <a:xfrm>
                        <a:off x="2849102" y="2928728"/>
                        <a:ext cx="317500" cy="355600"/>
                      </a:xfrm>
                      <a:prstGeom prst="rect">
                        <a:avLst/>
                      </a:prstGeom>
                    </p:spPr>
                  </p:pic>
                </p:oleObj>
              </mc:Fallback>
            </mc:AlternateContent>
          </a:graphicData>
        </a:graphic>
      </p:graphicFrame>
      <p:sp>
        <p:nvSpPr>
          <p:cNvPr id="7" name="Content Placeholder 6"/>
          <p:cNvSpPr>
            <a:spLocks noGrp="1"/>
          </p:cNvSpPr>
          <p:nvPr>
            <p:ph sz="quarter" idx="16"/>
          </p:nvPr>
        </p:nvSpPr>
        <p:spPr>
          <a:xfrm>
            <a:off x="3302001" y="2884484"/>
            <a:ext cx="545690" cy="357144"/>
          </a:xfrm>
        </p:spPr>
        <p:txBody>
          <a:bodyPr/>
          <a:lstStyle/>
          <a:p>
            <a:pPr marL="432" indent="0">
              <a:buNone/>
            </a:pPr>
            <a:r>
              <a:rPr lang="en-IN" sz="2200" dirty="0"/>
              <a:t>and</a:t>
            </a:r>
          </a:p>
        </p:txBody>
      </p:sp>
      <p:graphicFrame>
        <p:nvGraphicFramePr>
          <p:cNvPr id="3" name="Object 2" descr="O sub 2"/>
          <p:cNvGraphicFramePr>
            <a:graphicFrameLocks noChangeAspect="1"/>
          </p:cNvGraphicFramePr>
          <p:nvPr>
            <p:extLst/>
          </p:nvPr>
        </p:nvGraphicFramePr>
        <p:xfrm>
          <a:off x="697680" y="3383161"/>
          <a:ext cx="431800" cy="355600"/>
        </p:xfrm>
        <a:graphic>
          <a:graphicData uri="http://schemas.openxmlformats.org/presentationml/2006/ole">
            <mc:AlternateContent xmlns:mc="http://schemas.openxmlformats.org/markup-compatibility/2006">
              <mc:Choice xmlns:v="urn:schemas-microsoft-com:vml" Requires="v">
                <p:oleObj spid="_x0000_s60425" name="Equation" r:id="rId6" imgW="431640" imgH="355320" progId="Equation.DSMT4">
                  <p:embed/>
                </p:oleObj>
              </mc:Choice>
              <mc:Fallback>
                <p:oleObj name="Equation" r:id="rId6" imgW="431640" imgH="355320" progId="Equation.DSMT4">
                  <p:embed/>
                  <p:pic>
                    <p:nvPicPr>
                      <p:cNvPr id="3" name="Object 2" descr="O sub 2"/>
                      <p:cNvPicPr/>
                      <p:nvPr/>
                    </p:nvPicPr>
                    <p:blipFill>
                      <a:blip r:embed="rId7"/>
                      <a:stretch>
                        <a:fillRect/>
                      </a:stretch>
                    </p:blipFill>
                    <p:spPr>
                      <a:xfrm>
                        <a:off x="697680" y="3383161"/>
                        <a:ext cx="431800" cy="355600"/>
                      </a:xfrm>
                      <a:prstGeom prst="rect">
                        <a:avLst/>
                      </a:prstGeom>
                    </p:spPr>
                  </p:pic>
                </p:oleObj>
              </mc:Fallback>
            </mc:AlternateContent>
          </a:graphicData>
        </a:graphic>
      </p:graphicFrame>
      <p:sp>
        <p:nvSpPr>
          <p:cNvPr id="8" name="Content Placeholder 7">
            <a:extLst>
              <a:ext uri="{C183D7F6-B498-43B3-948B-1728B52AA6E4}">
                <adec:decorative xmlns:adec="http://schemas.microsoft.com/office/drawing/2017/decorative" val="1"/>
              </a:ext>
            </a:extLst>
          </p:cNvPr>
          <p:cNvSpPr>
            <a:spLocks noGrp="1"/>
          </p:cNvSpPr>
          <p:nvPr>
            <p:ph sz="quarter" idx="17"/>
          </p:nvPr>
        </p:nvSpPr>
        <p:spPr>
          <a:xfrm>
            <a:off x="1264198" y="3354209"/>
            <a:ext cx="2509753" cy="416816"/>
          </a:xfrm>
        </p:spPr>
        <p:txBody>
          <a:bodyPr/>
          <a:lstStyle/>
          <a:p>
            <a:pPr marL="432" indent="0">
              <a:buNone/>
            </a:pPr>
            <a:r>
              <a:rPr lang="en-IN" sz="2200" dirty="0"/>
              <a:t>and small amounts</a:t>
            </a:r>
          </a:p>
        </p:txBody>
      </p:sp>
      <p:sp>
        <p:nvSpPr>
          <p:cNvPr id="9" name="Content Placeholder 8">
            <a:extLst>
              <a:ext uri="{C183D7F6-B498-43B3-948B-1728B52AA6E4}">
                <adec:decorative xmlns:adec="http://schemas.microsoft.com/office/drawing/2017/decorative" val="1"/>
              </a:ext>
            </a:extLst>
          </p:cNvPr>
          <p:cNvSpPr>
            <a:spLocks noGrp="1"/>
          </p:cNvSpPr>
          <p:nvPr>
            <p:ph sz="quarter" idx="18"/>
          </p:nvPr>
        </p:nvSpPr>
        <p:spPr>
          <a:xfrm>
            <a:off x="457200" y="3865711"/>
            <a:ext cx="2202015" cy="415298"/>
          </a:xfrm>
        </p:spPr>
        <p:txBody>
          <a:bodyPr/>
          <a:lstStyle/>
          <a:p>
            <a:pPr marL="255600" indent="0">
              <a:buNone/>
            </a:pPr>
            <a:r>
              <a:rPr lang="en-IN" sz="2200" dirty="0"/>
              <a:t>of other gases</a:t>
            </a:r>
          </a:p>
        </p:txBody>
      </p:sp>
      <p:sp>
        <p:nvSpPr>
          <p:cNvPr id="12" name="Content Placeholder 11">
            <a:extLst>
              <a:ext uri="{C183D7F6-B498-43B3-948B-1728B52AA6E4}">
                <adec:decorative xmlns:adec="http://schemas.microsoft.com/office/drawing/2017/decorative" val="1"/>
              </a:ext>
            </a:extLst>
          </p:cNvPr>
          <p:cNvSpPr>
            <a:spLocks noGrp="1"/>
          </p:cNvSpPr>
          <p:nvPr>
            <p:ph sz="quarter" idx="21"/>
          </p:nvPr>
        </p:nvSpPr>
        <p:spPr>
          <a:xfrm>
            <a:off x="457201" y="4642158"/>
            <a:ext cx="3937818" cy="1389932"/>
          </a:xfrm>
        </p:spPr>
        <p:txBody>
          <a:bodyPr/>
          <a:lstStyle/>
          <a:p>
            <a:pPr marL="432" indent="0">
              <a:buNone/>
            </a:pPr>
            <a:r>
              <a:rPr lang="en-IN" sz="2200" dirty="0"/>
              <a:t>What we call the atmospheric pressure is actually the sum of the partial pressures of the gases in the air.</a:t>
            </a:r>
          </a:p>
        </p:txBody>
      </p:sp>
      <p:sp>
        <p:nvSpPr>
          <p:cNvPr id="10" name="Content Placeholder 9"/>
          <p:cNvSpPr>
            <a:spLocks noGrp="1"/>
          </p:cNvSpPr>
          <p:nvPr>
            <p:ph sz="quarter" idx="19"/>
          </p:nvPr>
        </p:nvSpPr>
        <p:spPr>
          <a:xfrm>
            <a:off x="4187440" y="1555750"/>
            <a:ext cx="4809076" cy="391037"/>
          </a:xfrm>
        </p:spPr>
        <p:txBody>
          <a:bodyPr/>
          <a:lstStyle/>
          <a:p>
            <a:pPr marL="0" indent="0">
              <a:buNone/>
            </a:pPr>
            <a:r>
              <a:rPr lang="en-IN" sz="2200" b="1" dirty="0"/>
              <a:t>Table 8.5 </a:t>
            </a:r>
            <a:r>
              <a:rPr lang="en-IN" sz="2200" dirty="0"/>
              <a:t>Typical Composition of Air</a:t>
            </a:r>
          </a:p>
        </p:txBody>
      </p:sp>
      <p:pic>
        <p:nvPicPr>
          <p:cNvPr id="15" name="Content Placeholder 14" descr="Partial pressures for the gases in air on a typical day is as follows. For long description in Notes pane, press F6.&#10;"/>
          <p:cNvPicPr>
            <a:picLocks noGrp="1" noChangeAspect="1"/>
          </p:cNvPicPr>
          <p:nvPr>
            <p:ph sz="quarter" idx="20"/>
          </p:nvPr>
        </p:nvPicPr>
        <p:blipFill>
          <a:blip r:embed="rId8"/>
          <a:stretch>
            <a:fillRect/>
          </a:stretch>
        </p:blipFill>
        <p:spPr>
          <a:xfrm>
            <a:off x="4729828" y="2175570"/>
            <a:ext cx="3724298" cy="3579359"/>
          </a:xfrm>
          <a:prstGeom prst="rect">
            <a:avLst/>
          </a:prstGeom>
        </p:spPr>
      </p:pic>
    </p:spTree>
    <p:extLst>
      <p:ext uri="{BB962C8B-B14F-4D97-AF65-F5344CB8AC3E}">
        <p14:creationId xmlns:p14="http://schemas.microsoft.com/office/powerpoint/2010/main" val="27215362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Solving for Partial Pressure </a:t>
            </a:r>
            <a:r>
              <a:rPr lang="en-IN" sz="2000" b="0" dirty="0"/>
              <a:t>(1 of 3)</a:t>
            </a:r>
          </a:p>
        </p:txBody>
      </p:sp>
      <p:sp>
        <p:nvSpPr>
          <p:cNvPr id="5" name="Content Placeholder 4"/>
          <p:cNvSpPr>
            <a:spLocks noGrp="1"/>
          </p:cNvSpPr>
          <p:nvPr>
            <p:ph sz="quarter" idx="14"/>
          </p:nvPr>
        </p:nvSpPr>
        <p:spPr>
          <a:xfrm>
            <a:off x="457200" y="1542422"/>
            <a:ext cx="2875935" cy="404366"/>
          </a:xfrm>
        </p:spPr>
        <p:txBody>
          <a:bodyPr/>
          <a:lstStyle/>
          <a:p>
            <a:pPr marL="432" indent="0">
              <a:buNone/>
            </a:pPr>
            <a:r>
              <a:rPr lang="en-IN" sz="2200" dirty="0"/>
              <a:t>A scuba tank contains</a:t>
            </a:r>
          </a:p>
        </p:txBody>
      </p:sp>
      <p:graphicFrame>
        <p:nvGraphicFramePr>
          <p:cNvPr id="2" name="Object 1" descr="O sub 2"/>
          <p:cNvGraphicFramePr>
            <a:graphicFrameLocks noChangeAspect="1"/>
          </p:cNvGraphicFramePr>
          <p:nvPr>
            <p:extLst/>
          </p:nvPr>
        </p:nvGraphicFramePr>
        <p:xfrm>
          <a:off x="3449485" y="1566805"/>
          <a:ext cx="355600" cy="355600"/>
        </p:xfrm>
        <a:graphic>
          <a:graphicData uri="http://schemas.openxmlformats.org/presentationml/2006/ole">
            <mc:AlternateContent xmlns:mc="http://schemas.openxmlformats.org/markup-compatibility/2006">
              <mc:Choice xmlns:v="urn:schemas-microsoft-com:vml" Requires="v">
                <p:oleObj spid="_x0000_s61457" name="Equation" r:id="rId3" imgW="355320" imgH="355320" progId="Equation.DSMT4">
                  <p:embed/>
                </p:oleObj>
              </mc:Choice>
              <mc:Fallback>
                <p:oleObj name="Equation" r:id="rId3" imgW="355320" imgH="355320" progId="Equation.DSMT4">
                  <p:embed/>
                  <p:pic>
                    <p:nvPicPr>
                      <p:cNvPr id="2" name="Object 1" descr="O sub 2"/>
                      <p:cNvPicPr/>
                      <p:nvPr/>
                    </p:nvPicPr>
                    <p:blipFill>
                      <a:blip r:embed="rId4"/>
                      <a:stretch>
                        <a:fillRect/>
                      </a:stretch>
                    </p:blipFill>
                    <p:spPr>
                      <a:xfrm>
                        <a:off x="3449485" y="1566805"/>
                        <a:ext cx="355600" cy="355600"/>
                      </a:xfrm>
                      <a:prstGeom prst="rect">
                        <a:avLst/>
                      </a:prstGeom>
                    </p:spPr>
                  </p:pic>
                </p:oleObj>
              </mc:Fallback>
            </mc:AlternateContent>
          </a:graphicData>
        </a:graphic>
      </p:graphicFrame>
      <p:sp>
        <p:nvSpPr>
          <p:cNvPr id="6" name="Content Placeholder 5"/>
          <p:cNvSpPr>
            <a:spLocks noGrp="1"/>
          </p:cNvSpPr>
          <p:nvPr>
            <p:ph sz="quarter" idx="15"/>
          </p:nvPr>
        </p:nvSpPr>
        <p:spPr>
          <a:xfrm>
            <a:off x="3921435" y="1527674"/>
            <a:ext cx="5030464" cy="397575"/>
          </a:xfrm>
        </p:spPr>
        <p:txBody>
          <a:bodyPr/>
          <a:lstStyle/>
          <a:p>
            <a:pPr marL="432" indent="0">
              <a:buNone/>
            </a:pPr>
            <a:r>
              <a:rPr lang="en-IN" sz="2200" dirty="0"/>
              <a:t>with a pressure of 0.450 </a:t>
            </a:r>
            <a:r>
              <a:rPr lang="en-IN" sz="2200" dirty="0" err="1"/>
              <a:t>atm</a:t>
            </a:r>
            <a:r>
              <a:rPr lang="en-IN" sz="2200" dirty="0"/>
              <a:t> and H</a:t>
            </a:r>
            <a:r>
              <a:rPr lang="en-IN" sz="100" dirty="0"/>
              <a:t> </a:t>
            </a:r>
            <a:r>
              <a:rPr lang="en-IN" sz="2200" dirty="0"/>
              <a:t>e at</a:t>
            </a:r>
          </a:p>
        </p:txBody>
      </p:sp>
      <p:sp>
        <p:nvSpPr>
          <p:cNvPr id="7" name="Content Placeholder 6"/>
          <p:cNvSpPr>
            <a:spLocks noGrp="1"/>
          </p:cNvSpPr>
          <p:nvPr>
            <p:ph sz="quarter" idx="16"/>
          </p:nvPr>
        </p:nvSpPr>
        <p:spPr>
          <a:xfrm>
            <a:off x="457200" y="1991761"/>
            <a:ext cx="8494699" cy="713097"/>
          </a:xfrm>
        </p:spPr>
        <p:txBody>
          <a:bodyPr/>
          <a:lstStyle/>
          <a:p>
            <a:pPr marL="432" indent="0">
              <a:buNone/>
            </a:pPr>
            <a:r>
              <a:rPr lang="en-US" sz="2200" dirty="0">
                <a:solidFill>
                  <a:schemeClr val="tx1"/>
                </a:solidFill>
              </a:rPr>
              <a:t>855 m</a:t>
            </a:r>
            <a:r>
              <a:rPr lang="en-US" sz="100" dirty="0">
                <a:solidFill>
                  <a:schemeClr val="tx1"/>
                </a:solidFill>
              </a:rPr>
              <a:t>illi</a:t>
            </a:r>
            <a:r>
              <a:rPr lang="en-US" sz="2200" dirty="0">
                <a:solidFill>
                  <a:schemeClr val="tx1"/>
                </a:solidFill>
              </a:rPr>
              <a:t>m</a:t>
            </a:r>
            <a:r>
              <a:rPr lang="en-US" sz="100" dirty="0">
                <a:solidFill>
                  <a:schemeClr val="tx1"/>
                </a:solidFill>
              </a:rPr>
              <a:t>eters </a:t>
            </a:r>
            <a:r>
              <a:rPr lang="en-US" sz="2200" dirty="0">
                <a:solidFill>
                  <a:schemeClr val="tx1"/>
                </a:solidFill>
              </a:rPr>
              <a:t>H</a:t>
            </a:r>
            <a:r>
              <a:rPr lang="en-US" sz="100" dirty="0">
                <a:solidFill>
                  <a:schemeClr val="tx1"/>
                </a:solidFill>
              </a:rPr>
              <a:t> </a:t>
            </a:r>
            <a:r>
              <a:rPr lang="en-US" sz="2200" dirty="0">
                <a:solidFill>
                  <a:schemeClr val="tx1"/>
                </a:solidFill>
              </a:rPr>
              <a:t>g. What is the total pressure, in millimeters of mercury, in the tank? (Volume and temperature are constant.)</a:t>
            </a:r>
          </a:p>
        </p:txBody>
      </p:sp>
      <p:sp>
        <p:nvSpPr>
          <p:cNvPr id="8" name="Content Placeholder 7"/>
          <p:cNvSpPr>
            <a:spLocks noGrp="1"/>
          </p:cNvSpPr>
          <p:nvPr>
            <p:ph sz="quarter" idx="17"/>
          </p:nvPr>
        </p:nvSpPr>
        <p:spPr>
          <a:xfrm>
            <a:off x="457200" y="2852780"/>
            <a:ext cx="1698593" cy="402068"/>
          </a:xfrm>
        </p:spPr>
        <p:txBody>
          <a:bodyPr/>
          <a:lstStyle/>
          <a:p>
            <a:pPr marL="432" indent="0">
              <a:buNone/>
            </a:pPr>
            <a:r>
              <a:rPr lang="en-IN" sz="2200" b="1" dirty="0"/>
              <a:t>Solution:</a:t>
            </a:r>
          </a:p>
        </p:txBody>
      </p:sp>
      <p:graphicFrame>
        <p:nvGraphicFramePr>
          <p:cNvPr id="3" name="Content Placeholder 2"/>
          <p:cNvGraphicFramePr>
            <a:graphicFrameLocks noGrp="1"/>
          </p:cNvGraphicFramePr>
          <p:nvPr>
            <p:ph sz="quarter" idx="18"/>
            <p:extLst/>
          </p:nvPr>
        </p:nvGraphicFramePr>
        <p:xfrm>
          <a:off x="457200" y="3356189"/>
          <a:ext cx="8229600" cy="1295400"/>
        </p:xfrm>
        <a:graphic>
          <a:graphicData uri="http://schemas.openxmlformats.org/drawingml/2006/table">
            <a:tbl>
              <a:tblPr firstRow="1" bandRow="1">
                <a:tableStyleId>{2D5ABB26-0587-4C30-8999-92F81FD0307C}</a:tableStyleId>
              </a:tblPr>
              <a:tblGrid>
                <a:gridCol w="2057400">
                  <a:extLst>
                    <a:ext uri="{9D8B030D-6E8A-4147-A177-3AD203B41FA5}">
                      <a16:colId xmlns:a16="http://schemas.microsoft.com/office/drawing/2014/main" val="3759313700"/>
                    </a:ext>
                  </a:extLst>
                </a:gridCol>
                <a:gridCol w="2057400">
                  <a:extLst>
                    <a:ext uri="{9D8B030D-6E8A-4147-A177-3AD203B41FA5}">
                      <a16:colId xmlns:a16="http://schemas.microsoft.com/office/drawing/2014/main" val="1730905868"/>
                    </a:ext>
                  </a:extLst>
                </a:gridCol>
                <a:gridCol w="2057400">
                  <a:extLst>
                    <a:ext uri="{9D8B030D-6E8A-4147-A177-3AD203B41FA5}">
                      <a16:colId xmlns:a16="http://schemas.microsoft.com/office/drawing/2014/main" val="3681198255"/>
                    </a:ext>
                  </a:extLst>
                </a:gridCol>
                <a:gridCol w="2057400">
                  <a:extLst>
                    <a:ext uri="{9D8B030D-6E8A-4147-A177-3AD203B41FA5}">
                      <a16:colId xmlns:a16="http://schemas.microsoft.com/office/drawing/2014/main" val="1697417932"/>
                    </a:ext>
                  </a:extLst>
                </a:gridCol>
              </a:tblGrid>
              <a:tr h="370840">
                <a:tc>
                  <a:txBody>
                    <a:bodyPr/>
                    <a:lstStyle/>
                    <a:p>
                      <a:r>
                        <a:rPr lang="en-US" sz="1600" b="1" dirty="0">
                          <a:solidFill>
                            <a:schemeClr val="tx1"/>
                          </a:solidFill>
                        </a:rPr>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9851990"/>
                  </a:ext>
                </a:extLst>
              </a:tr>
              <a:tr h="370840">
                <a:tc>
                  <a:txBody>
                    <a:bodyPr/>
                    <a:lstStyle/>
                    <a:p>
                      <a:r>
                        <a:rPr lang="en-US" sz="100" b="1" dirty="0">
                          <a:solidFill>
                            <a:schemeClr val="tx1"/>
                          </a:solidFill>
                        </a:rPr>
                        <a:t>Analyze the Problem</a:t>
                      </a:r>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8275" indent="0">
                        <a:spcBef>
                          <a:spcPts val="600"/>
                        </a:spcBef>
                      </a:pPr>
                      <a:r>
                        <a:rPr lang="en-US" sz="900" i="1" dirty="0">
                          <a:solidFill>
                            <a:schemeClr val="tx1"/>
                          </a:solidFill>
                          <a:latin typeface="+mn-lt"/>
                        </a:rPr>
                        <a:t>P sub O sub 2 = 0.450 atmospheres P sub H e = 855 millimeters of mercury</a:t>
                      </a:r>
                    </a:p>
                    <a:p>
                      <a:pPr marL="168275" indent="0">
                        <a:spcBef>
                          <a:spcPts val="600"/>
                        </a:spcBef>
                      </a:pPr>
                      <a:endParaRPr lang="en-US" sz="900" i="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solidFill>
                            <a:schemeClr val="tx1"/>
                          </a:solidFill>
                          <a:latin typeface="+mn-lt"/>
                        </a:rPr>
                        <a:t>P sub 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 Dalton’s law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6197185"/>
                  </a:ext>
                </a:extLst>
              </a:tr>
            </a:tbl>
          </a:graphicData>
        </a:graphic>
      </p:graphicFrame>
      <p:graphicFrame>
        <p:nvGraphicFramePr>
          <p:cNvPr id="15" name="Object 14">
            <a:extLst>
              <a:ext uri="{C183D7F6-B498-43B3-948B-1728B52AA6E4}">
                <adec:decorative xmlns:adec="http://schemas.microsoft.com/office/drawing/2017/decorative" val="1"/>
              </a:ext>
            </a:extLst>
          </p:cNvPr>
          <p:cNvGraphicFramePr>
            <a:graphicFrameLocks noChangeAspect="1"/>
          </p:cNvGraphicFramePr>
          <p:nvPr>
            <p:extLst/>
          </p:nvPr>
        </p:nvGraphicFramePr>
        <p:xfrm>
          <a:off x="2700185" y="3985988"/>
          <a:ext cx="1638300" cy="279400"/>
        </p:xfrm>
        <a:graphic>
          <a:graphicData uri="http://schemas.openxmlformats.org/presentationml/2006/ole">
            <mc:AlternateContent xmlns:mc="http://schemas.openxmlformats.org/markup-compatibility/2006">
              <mc:Choice xmlns:v="urn:schemas-microsoft-com:vml" Requires="v">
                <p:oleObj spid="_x0000_s61458" name="Equation" r:id="rId5" imgW="1498320" imgH="279360" progId="Equation.DSMT4">
                  <p:embed/>
                </p:oleObj>
              </mc:Choice>
              <mc:Fallback>
                <p:oleObj name="Equation" r:id="rId5" imgW="1498320" imgH="279360" progId="Equation.DSMT4">
                  <p:embed/>
                  <p:pic>
                    <p:nvPicPr>
                      <p:cNvPr id="15" name="Object 14">
                        <a:extLst>
                          <a:ext uri="{C183D7F6-B498-43B3-948B-1728B52AA6E4}">
                            <adec:decorative xmlns:adec="http://schemas.microsoft.com/office/drawing/2017/decorative" val="1"/>
                          </a:ext>
                        </a:extLst>
                      </p:cNvPr>
                      <p:cNvPicPr/>
                      <p:nvPr/>
                    </p:nvPicPr>
                    <p:blipFill>
                      <a:blip r:embed="rId6"/>
                      <a:stretch>
                        <a:fillRect/>
                      </a:stretch>
                    </p:blipFill>
                    <p:spPr>
                      <a:xfrm>
                        <a:off x="2700185" y="3985988"/>
                        <a:ext cx="1638300" cy="279400"/>
                      </a:xfrm>
                      <a:prstGeom prst="rect">
                        <a:avLst/>
                      </a:prstGeom>
                      <a:solidFill>
                        <a:schemeClr val="bg1"/>
                      </a:solidFill>
                    </p:spPr>
                  </p:pic>
                </p:oleObj>
              </mc:Fallback>
            </mc:AlternateContent>
          </a:graphicData>
        </a:graphic>
      </p:graphicFrame>
      <p:graphicFrame>
        <p:nvGraphicFramePr>
          <p:cNvPr id="16" name="Object 15">
            <a:extLst>
              <a:ext uri="{C183D7F6-B498-43B3-948B-1728B52AA6E4}">
                <adec:decorative xmlns:adec="http://schemas.microsoft.com/office/drawing/2017/decorative" val="1"/>
              </a:ext>
            </a:extLst>
          </p:cNvPr>
          <p:cNvGraphicFramePr>
            <a:graphicFrameLocks noChangeAspect="1"/>
          </p:cNvGraphicFramePr>
          <p:nvPr>
            <p:extLst/>
          </p:nvPr>
        </p:nvGraphicFramePr>
        <p:xfrm>
          <a:off x="2700185" y="4288308"/>
          <a:ext cx="1638300" cy="279400"/>
        </p:xfrm>
        <a:graphic>
          <a:graphicData uri="http://schemas.openxmlformats.org/presentationml/2006/ole">
            <mc:AlternateContent xmlns:mc="http://schemas.openxmlformats.org/markup-compatibility/2006">
              <mc:Choice xmlns:v="urn:schemas-microsoft-com:vml" Requires="v">
                <p:oleObj spid="_x0000_s61459" name="Equation" r:id="rId7" imgW="1638000" imgH="279360" progId="Equation.DSMT4">
                  <p:embed/>
                </p:oleObj>
              </mc:Choice>
              <mc:Fallback>
                <p:oleObj name="Equation" r:id="rId7" imgW="1638000" imgH="279360" progId="Equation.DSMT4">
                  <p:embed/>
                  <p:pic>
                    <p:nvPicPr>
                      <p:cNvPr id="16" name="Object 15">
                        <a:extLst>
                          <a:ext uri="{C183D7F6-B498-43B3-948B-1728B52AA6E4}">
                            <adec:decorative xmlns:adec="http://schemas.microsoft.com/office/drawing/2017/decorative" val="1"/>
                          </a:ext>
                        </a:extLst>
                      </p:cNvPr>
                      <p:cNvPicPr/>
                      <p:nvPr/>
                    </p:nvPicPr>
                    <p:blipFill>
                      <a:blip r:embed="rId8"/>
                      <a:stretch>
                        <a:fillRect/>
                      </a:stretch>
                    </p:blipFill>
                    <p:spPr>
                      <a:xfrm>
                        <a:off x="2700185" y="4288308"/>
                        <a:ext cx="1638300" cy="279400"/>
                      </a:xfrm>
                      <a:prstGeom prst="rect">
                        <a:avLst/>
                      </a:prstGeom>
                      <a:solidFill>
                        <a:schemeClr val="bg1"/>
                      </a:solidFill>
                    </p:spPr>
                  </p:pic>
                </p:oleObj>
              </mc:Fallback>
            </mc:AlternateContent>
          </a:graphicData>
        </a:graphic>
      </p:graphicFrame>
      <p:graphicFrame>
        <p:nvGraphicFramePr>
          <p:cNvPr id="17" name="Object 16">
            <a:extLst>
              <a:ext uri="{C183D7F6-B498-43B3-948B-1728B52AA6E4}">
                <adec:decorative xmlns:adec="http://schemas.microsoft.com/office/drawing/2017/decorative" val="1"/>
              </a:ext>
            </a:extLst>
          </p:cNvPr>
          <p:cNvGraphicFramePr>
            <a:graphicFrameLocks noChangeAspect="1"/>
          </p:cNvGraphicFramePr>
          <p:nvPr>
            <p:extLst/>
          </p:nvPr>
        </p:nvGraphicFramePr>
        <p:xfrm>
          <a:off x="4681998" y="3983038"/>
          <a:ext cx="495300" cy="279400"/>
        </p:xfrm>
        <a:graphic>
          <a:graphicData uri="http://schemas.openxmlformats.org/presentationml/2006/ole">
            <mc:AlternateContent xmlns:mc="http://schemas.openxmlformats.org/markup-compatibility/2006">
              <mc:Choice xmlns:v="urn:schemas-microsoft-com:vml" Requires="v">
                <p:oleObj spid="_x0000_s61460" name="Equation" r:id="rId9" imgW="495000" imgH="279360" progId="Equation.DSMT4">
                  <p:embed/>
                </p:oleObj>
              </mc:Choice>
              <mc:Fallback>
                <p:oleObj name="Equation" r:id="rId9" imgW="495000" imgH="279360" progId="Equation.DSMT4">
                  <p:embed/>
                  <p:pic>
                    <p:nvPicPr>
                      <p:cNvPr id="17" name="Object 16">
                        <a:extLst>
                          <a:ext uri="{C183D7F6-B498-43B3-948B-1728B52AA6E4}">
                            <adec:decorative xmlns:adec="http://schemas.microsoft.com/office/drawing/2017/decorative" val="1"/>
                          </a:ext>
                        </a:extLst>
                      </p:cNvPr>
                      <p:cNvPicPr/>
                      <p:nvPr/>
                    </p:nvPicPr>
                    <p:blipFill>
                      <a:blip r:embed="rId10"/>
                      <a:stretch>
                        <a:fillRect/>
                      </a:stretch>
                    </p:blipFill>
                    <p:spPr>
                      <a:xfrm>
                        <a:off x="4681998" y="3983038"/>
                        <a:ext cx="495300" cy="279400"/>
                      </a:xfrm>
                      <a:prstGeom prst="rect">
                        <a:avLst/>
                      </a:prstGeom>
                      <a:solidFill>
                        <a:schemeClr val="bg1"/>
                      </a:solidFill>
                    </p:spPr>
                  </p:pic>
                </p:oleObj>
              </mc:Fallback>
            </mc:AlternateContent>
          </a:graphicData>
        </a:graphic>
      </p:graphicFrame>
      <p:sp>
        <p:nvSpPr>
          <p:cNvPr id="10" name="Content Placeholder 9"/>
          <p:cNvSpPr>
            <a:spLocks noGrp="1"/>
          </p:cNvSpPr>
          <p:nvPr>
            <p:ph sz="quarter" idx="19"/>
          </p:nvPr>
        </p:nvSpPr>
        <p:spPr>
          <a:xfrm>
            <a:off x="457200" y="4745380"/>
            <a:ext cx="7822504" cy="767735"/>
          </a:xfrm>
        </p:spPr>
        <p:txBody>
          <a:bodyPr/>
          <a:lstStyle/>
          <a:p>
            <a:pPr marL="1076325" indent="-1076325">
              <a:buNone/>
            </a:pPr>
            <a:r>
              <a:rPr lang="en-IN" sz="2200" b="1" dirty="0"/>
              <a:t>Step 1 Write the equation for the sum of the partial pressures.</a:t>
            </a:r>
          </a:p>
        </p:txBody>
      </p:sp>
      <p:graphicFrame>
        <p:nvGraphicFramePr>
          <p:cNvPr id="18" name="Object 17" descr="P total = P of O 2 + P of H e"/>
          <p:cNvGraphicFramePr>
            <a:graphicFrameLocks noChangeAspect="1"/>
          </p:cNvGraphicFramePr>
          <p:nvPr>
            <p:extLst/>
          </p:nvPr>
        </p:nvGraphicFramePr>
        <p:xfrm>
          <a:off x="2744626" y="5683982"/>
          <a:ext cx="1968500" cy="419100"/>
        </p:xfrm>
        <a:graphic>
          <a:graphicData uri="http://schemas.openxmlformats.org/presentationml/2006/ole">
            <mc:AlternateContent xmlns:mc="http://schemas.openxmlformats.org/markup-compatibility/2006">
              <mc:Choice xmlns:v="urn:schemas-microsoft-com:vml" Requires="v">
                <p:oleObj spid="_x0000_s61461" name="Equation" r:id="rId11" imgW="1968480" imgH="419040" progId="Equation.DSMT4">
                  <p:embed/>
                </p:oleObj>
              </mc:Choice>
              <mc:Fallback>
                <p:oleObj name="Equation" r:id="rId11" imgW="1968480" imgH="419040" progId="Equation.DSMT4">
                  <p:embed/>
                  <p:pic>
                    <p:nvPicPr>
                      <p:cNvPr id="18" name="Object 17" descr="P total = P of O 2 + P of H e"/>
                      <p:cNvPicPr/>
                      <p:nvPr/>
                    </p:nvPicPr>
                    <p:blipFill>
                      <a:blip r:embed="rId12"/>
                      <a:stretch>
                        <a:fillRect/>
                      </a:stretch>
                    </p:blipFill>
                    <p:spPr>
                      <a:xfrm>
                        <a:off x="2744626" y="5683982"/>
                        <a:ext cx="1968500" cy="419100"/>
                      </a:xfrm>
                      <a:prstGeom prst="rect">
                        <a:avLst/>
                      </a:prstGeom>
                    </p:spPr>
                  </p:pic>
                </p:oleObj>
              </mc:Fallback>
            </mc:AlternateContent>
          </a:graphicData>
        </a:graphic>
      </p:graphicFrame>
    </p:spTree>
    <p:extLst>
      <p:ext uri="{BB962C8B-B14F-4D97-AF65-F5344CB8AC3E}">
        <p14:creationId xmlns:p14="http://schemas.microsoft.com/office/powerpoint/2010/main" val="3231213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Barometers Measure Pressure</a:t>
            </a:r>
          </a:p>
        </p:txBody>
      </p:sp>
      <p:sp>
        <p:nvSpPr>
          <p:cNvPr id="5" name="Content Placeholder 4"/>
          <p:cNvSpPr>
            <a:spLocks noGrp="1"/>
          </p:cNvSpPr>
          <p:nvPr>
            <p:ph sz="quarter" idx="14"/>
          </p:nvPr>
        </p:nvSpPr>
        <p:spPr>
          <a:xfrm>
            <a:off x="457200" y="1542421"/>
            <a:ext cx="3730239" cy="4335865"/>
          </a:xfrm>
        </p:spPr>
        <p:txBody>
          <a:bodyPr/>
          <a:lstStyle/>
          <a:p>
            <a:pPr marL="432" indent="0">
              <a:buNone/>
            </a:pPr>
            <a:r>
              <a:rPr lang="en-IN" sz="2400" dirty="0"/>
              <a:t>A </a:t>
            </a:r>
            <a:r>
              <a:rPr lang="en-IN" sz="2400" b="1" dirty="0"/>
              <a:t>barometer</a:t>
            </a:r>
          </a:p>
          <a:p>
            <a:r>
              <a:rPr lang="en-IN" sz="2400" dirty="0"/>
              <a:t>measures the pressure exerted by the gases in the atmosphere</a:t>
            </a:r>
          </a:p>
          <a:p>
            <a:r>
              <a:rPr lang="en-IN" sz="2400" dirty="0"/>
              <a:t>indicates atmospheric pressure as the height in </a:t>
            </a:r>
            <a:r>
              <a:rPr lang="en-IN" sz="2400" dirty="0" err="1"/>
              <a:t>millimeters</a:t>
            </a:r>
            <a:r>
              <a:rPr lang="en-IN" sz="2400" dirty="0"/>
              <a:t> of the mercury column</a:t>
            </a:r>
          </a:p>
          <a:p>
            <a:r>
              <a:rPr lang="en-IN" sz="2400" dirty="0"/>
              <a:t>760 </a:t>
            </a:r>
            <a:r>
              <a:rPr lang="en-IN" sz="2400" dirty="0" err="1"/>
              <a:t>m</a:t>
            </a:r>
            <a:r>
              <a:rPr lang="en-IN" sz="100" dirty="0" err="1"/>
              <a:t>illi</a:t>
            </a:r>
            <a:r>
              <a:rPr lang="en-IN" sz="2400" dirty="0" err="1"/>
              <a:t>m</a:t>
            </a:r>
            <a:r>
              <a:rPr lang="en-IN" sz="100" dirty="0" err="1"/>
              <a:t>eters</a:t>
            </a:r>
            <a:r>
              <a:rPr lang="en-IN" sz="2400" dirty="0"/>
              <a:t> H</a:t>
            </a:r>
            <a:r>
              <a:rPr lang="en-IN" sz="100" dirty="0"/>
              <a:t> </a:t>
            </a:r>
            <a:r>
              <a:rPr lang="en-IN" sz="2400" dirty="0"/>
              <a:t>g = 1 a</a:t>
            </a:r>
            <a:r>
              <a:rPr lang="en-IN" sz="100" dirty="0"/>
              <a:t> </a:t>
            </a:r>
            <a:r>
              <a:rPr lang="en-IN" sz="2400" dirty="0"/>
              <a:t>t</a:t>
            </a:r>
            <a:r>
              <a:rPr lang="en-IN" sz="100" dirty="0"/>
              <a:t> </a:t>
            </a:r>
            <a:r>
              <a:rPr lang="en-IN" sz="2400" dirty="0"/>
              <a:t>m = 760 </a:t>
            </a:r>
            <a:r>
              <a:rPr lang="en-IN" sz="2400" dirty="0" err="1"/>
              <a:t>Torr</a:t>
            </a:r>
            <a:endParaRPr lang="en-IN" sz="2400" dirty="0"/>
          </a:p>
        </p:txBody>
      </p:sp>
      <p:pic>
        <p:nvPicPr>
          <p:cNvPr id="2" name="Content Placeholder 1" descr="A barometer consists of an inverted tube placed in a dish filled with liquid mercury. For long description in Notes pane, press F6."/>
          <p:cNvPicPr>
            <a:picLocks noGrp="1" noChangeAspect="1"/>
          </p:cNvPicPr>
          <p:nvPr>
            <p:ph sz="quarter" idx="15"/>
          </p:nvPr>
        </p:nvPicPr>
        <p:blipFill>
          <a:blip r:embed="rId3"/>
          <a:stretch>
            <a:fillRect/>
          </a:stretch>
        </p:blipFill>
        <p:spPr>
          <a:xfrm>
            <a:off x="5473441" y="1591870"/>
            <a:ext cx="3042168" cy="2877561"/>
          </a:xfrm>
          <a:prstGeom prst="rect">
            <a:avLst/>
          </a:prstGeom>
        </p:spPr>
      </p:pic>
      <p:sp>
        <p:nvSpPr>
          <p:cNvPr id="7" name="Content Placeholder 6"/>
          <p:cNvSpPr>
            <a:spLocks noGrp="1"/>
          </p:cNvSpPr>
          <p:nvPr>
            <p:ph sz="quarter" idx="16"/>
          </p:nvPr>
        </p:nvSpPr>
        <p:spPr>
          <a:xfrm>
            <a:off x="4339771" y="4748651"/>
            <a:ext cx="4519873" cy="1550550"/>
          </a:xfrm>
        </p:spPr>
        <p:txBody>
          <a:bodyPr/>
          <a:lstStyle/>
          <a:p>
            <a:pPr marL="432" indent="0">
              <a:buNone/>
            </a:pPr>
            <a:r>
              <a:rPr lang="en-IN" sz="2400" dirty="0"/>
              <a:t>The barometer was invented by Evangelista Torricelli. At </a:t>
            </a:r>
            <a:r>
              <a:rPr lang="en-IN" sz="2400" b="1" dirty="0"/>
              <a:t>exactly</a:t>
            </a:r>
            <a:r>
              <a:rPr lang="en-IN" sz="2400" dirty="0"/>
              <a:t> 1 a</a:t>
            </a:r>
            <a:r>
              <a:rPr lang="en-IN" sz="100" dirty="0"/>
              <a:t> </a:t>
            </a:r>
            <a:r>
              <a:rPr lang="en-IN" sz="2400" dirty="0"/>
              <a:t>t</a:t>
            </a:r>
            <a:r>
              <a:rPr lang="en-IN" sz="100" dirty="0"/>
              <a:t> </a:t>
            </a:r>
            <a:r>
              <a:rPr lang="en-IN" sz="2400" dirty="0"/>
              <a:t>m, the barometer tube is </a:t>
            </a:r>
            <a:r>
              <a:rPr lang="en-IN" sz="2400" b="1" dirty="0"/>
              <a:t>exactly</a:t>
            </a:r>
            <a:r>
              <a:rPr lang="en-IN" sz="2400" dirty="0"/>
              <a:t> 760 </a:t>
            </a:r>
            <a:r>
              <a:rPr lang="en-IN" sz="2400" dirty="0" err="1"/>
              <a:t>m</a:t>
            </a:r>
            <a:r>
              <a:rPr lang="en-IN" sz="100" dirty="0" err="1"/>
              <a:t>illi</a:t>
            </a:r>
            <a:r>
              <a:rPr lang="en-IN" sz="2400" dirty="0" err="1"/>
              <a:t>m</a:t>
            </a:r>
            <a:r>
              <a:rPr lang="en-IN" sz="100" dirty="0" err="1"/>
              <a:t>eters</a:t>
            </a:r>
            <a:r>
              <a:rPr lang="en-IN" sz="2400" dirty="0"/>
              <a:t> high.</a:t>
            </a:r>
          </a:p>
        </p:txBody>
      </p:sp>
    </p:spTree>
    <p:extLst>
      <p:ext uri="{BB962C8B-B14F-4D97-AF65-F5344CB8AC3E}">
        <p14:creationId xmlns:p14="http://schemas.microsoft.com/office/powerpoint/2010/main" val="3952490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Solving for Partial Pressure </a:t>
            </a:r>
            <a:r>
              <a:rPr lang="en-IN" sz="2000" b="0" dirty="0"/>
              <a:t>(2 of 3)</a:t>
            </a:r>
          </a:p>
        </p:txBody>
      </p:sp>
      <p:sp>
        <p:nvSpPr>
          <p:cNvPr id="5" name="Content Placeholder 4"/>
          <p:cNvSpPr>
            <a:spLocks noGrp="1"/>
          </p:cNvSpPr>
          <p:nvPr>
            <p:ph sz="quarter" idx="14"/>
          </p:nvPr>
        </p:nvSpPr>
        <p:spPr>
          <a:xfrm>
            <a:off x="457200" y="1542422"/>
            <a:ext cx="2875935" cy="404366"/>
          </a:xfrm>
        </p:spPr>
        <p:txBody>
          <a:bodyPr/>
          <a:lstStyle/>
          <a:p>
            <a:pPr marL="432" indent="0">
              <a:buNone/>
            </a:pPr>
            <a:r>
              <a:rPr lang="en-IN" sz="2200" dirty="0"/>
              <a:t>A scuba tank contains</a:t>
            </a:r>
          </a:p>
        </p:txBody>
      </p:sp>
      <p:graphicFrame>
        <p:nvGraphicFramePr>
          <p:cNvPr id="2" name="Object 1" descr="O sub 2"/>
          <p:cNvGraphicFramePr>
            <a:graphicFrameLocks noChangeAspect="1"/>
          </p:cNvGraphicFramePr>
          <p:nvPr>
            <p:extLst/>
          </p:nvPr>
        </p:nvGraphicFramePr>
        <p:xfrm>
          <a:off x="3449485" y="1566805"/>
          <a:ext cx="355600" cy="355600"/>
        </p:xfrm>
        <a:graphic>
          <a:graphicData uri="http://schemas.openxmlformats.org/presentationml/2006/ole">
            <mc:AlternateContent xmlns:mc="http://schemas.openxmlformats.org/markup-compatibility/2006">
              <mc:Choice xmlns:v="urn:schemas-microsoft-com:vml" Requires="v">
                <p:oleObj spid="_x0000_s62475" name="Equation" r:id="rId3" imgW="355320" imgH="355320" progId="Equation.DSMT4">
                  <p:embed/>
                </p:oleObj>
              </mc:Choice>
              <mc:Fallback>
                <p:oleObj name="Equation" r:id="rId3" imgW="355320" imgH="355320" progId="Equation.DSMT4">
                  <p:embed/>
                  <p:pic>
                    <p:nvPicPr>
                      <p:cNvPr id="2" name="Object 1" descr="O sub 2"/>
                      <p:cNvPicPr/>
                      <p:nvPr/>
                    </p:nvPicPr>
                    <p:blipFill>
                      <a:blip r:embed="rId4"/>
                      <a:stretch>
                        <a:fillRect/>
                      </a:stretch>
                    </p:blipFill>
                    <p:spPr>
                      <a:xfrm>
                        <a:off x="3449485" y="1566805"/>
                        <a:ext cx="355600" cy="355600"/>
                      </a:xfrm>
                      <a:prstGeom prst="rect">
                        <a:avLst/>
                      </a:prstGeom>
                    </p:spPr>
                  </p:pic>
                </p:oleObj>
              </mc:Fallback>
            </mc:AlternateContent>
          </a:graphicData>
        </a:graphic>
      </p:graphicFrame>
      <p:sp>
        <p:nvSpPr>
          <p:cNvPr id="6" name="Content Placeholder 5"/>
          <p:cNvSpPr>
            <a:spLocks noGrp="1"/>
          </p:cNvSpPr>
          <p:nvPr>
            <p:ph sz="quarter" idx="15"/>
          </p:nvPr>
        </p:nvSpPr>
        <p:spPr>
          <a:xfrm>
            <a:off x="3921435" y="1527674"/>
            <a:ext cx="5030464" cy="397575"/>
          </a:xfrm>
        </p:spPr>
        <p:txBody>
          <a:bodyPr/>
          <a:lstStyle/>
          <a:p>
            <a:pPr marL="432" indent="0">
              <a:buNone/>
            </a:pPr>
            <a:r>
              <a:rPr lang="en-IN" sz="2200" dirty="0"/>
              <a:t>with a pressure of 0.450 </a:t>
            </a:r>
            <a:r>
              <a:rPr lang="en-IN" sz="2200" dirty="0" err="1"/>
              <a:t>atm</a:t>
            </a:r>
            <a:r>
              <a:rPr lang="en-IN" sz="2200" dirty="0"/>
              <a:t> and H</a:t>
            </a:r>
            <a:r>
              <a:rPr lang="en-IN" sz="100" dirty="0"/>
              <a:t> </a:t>
            </a:r>
            <a:r>
              <a:rPr lang="en-IN" sz="2200" dirty="0"/>
              <a:t>e at</a:t>
            </a:r>
          </a:p>
        </p:txBody>
      </p:sp>
      <p:sp>
        <p:nvSpPr>
          <p:cNvPr id="7" name="Content Placeholder 6"/>
          <p:cNvSpPr>
            <a:spLocks noGrp="1"/>
          </p:cNvSpPr>
          <p:nvPr>
            <p:ph sz="quarter" idx="16"/>
          </p:nvPr>
        </p:nvSpPr>
        <p:spPr>
          <a:xfrm>
            <a:off x="457200" y="2016813"/>
            <a:ext cx="8494699" cy="713097"/>
          </a:xfrm>
        </p:spPr>
        <p:txBody>
          <a:bodyPr/>
          <a:lstStyle/>
          <a:p>
            <a:pPr marL="432" indent="0">
              <a:buNone/>
            </a:pPr>
            <a:r>
              <a:rPr lang="en-US" sz="2200" dirty="0">
                <a:solidFill>
                  <a:schemeClr val="tx1"/>
                </a:solidFill>
              </a:rPr>
              <a:t>855 m</a:t>
            </a:r>
            <a:r>
              <a:rPr lang="en-US" sz="100" dirty="0">
                <a:solidFill>
                  <a:schemeClr val="tx1"/>
                </a:solidFill>
              </a:rPr>
              <a:t>illi</a:t>
            </a:r>
            <a:r>
              <a:rPr lang="en-US" sz="2200" dirty="0">
                <a:solidFill>
                  <a:schemeClr val="tx1"/>
                </a:solidFill>
              </a:rPr>
              <a:t>m</a:t>
            </a:r>
            <a:r>
              <a:rPr lang="en-US" sz="100" dirty="0">
                <a:solidFill>
                  <a:schemeClr val="tx1"/>
                </a:solidFill>
              </a:rPr>
              <a:t>eters </a:t>
            </a:r>
            <a:r>
              <a:rPr lang="en-US" sz="2200" dirty="0">
                <a:solidFill>
                  <a:schemeClr val="tx1"/>
                </a:solidFill>
              </a:rPr>
              <a:t>H</a:t>
            </a:r>
            <a:r>
              <a:rPr lang="en-US" sz="100" dirty="0">
                <a:solidFill>
                  <a:schemeClr val="tx1"/>
                </a:solidFill>
              </a:rPr>
              <a:t> </a:t>
            </a:r>
            <a:r>
              <a:rPr lang="en-US" sz="2200" dirty="0">
                <a:solidFill>
                  <a:schemeClr val="tx1"/>
                </a:solidFill>
              </a:rPr>
              <a:t>g. What is the total pressure, in millimeters of mercury, in the tank? (Volume and temperature are constant.)</a:t>
            </a:r>
          </a:p>
        </p:txBody>
      </p:sp>
      <p:sp>
        <p:nvSpPr>
          <p:cNvPr id="8" name="Content Placeholder 7"/>
          <p:cNvSpPr>
            <a:spLocks noGrp="1"/>
          </p:cNvSpPr>
          <p:nvPr>
            <p:ph sz="quarter" idx="17"/>
          </p:nvPr>
        </p:nvSpPr>
        <p:spPr>
          <a:xfrm>
            <a:off x="457200" y="2877832"/>
            <a:ext cx="8232776" cy="731078"/>
          </a:xfrm>
        </p:spPr>
        <p:txBody>
          <a:bodyPr/>
          <a:lstStyle/>
          <a:p>
            <a:pPr marL="927100" indent="-927100">
              <a:buNone/>
            </a:pPr>
            <a:r>
              <a:rPr lang="en-IN" sz="2200" b="1" dirty="0"/>
              <a:t>Step 2 Rearrange the equation to solve for the unknown pressure. </a:t>
            </a:r>
            <a:r>
              <a:rPr lang="en-IN" sz="2200" dirty="0"/>
              <a:t>Convert units to match.</a:t>
            </a:r>
          </a:p>
        </p:txBody>
      </p:sp>
      <p:graphicFrame>
        <p:nvGraphicFramePr>
          <p:cNvPr id="18" name="Object 17" descr="P total = P of O 2 + P of H e"/>
          <p:cNvGraphicFramePr>
            <a:graphicFrameLocks noChangeAspect="1"/>
          </p:cNvGraphicFramePr>
          <p:nvPr>
            <p:extLst/>
          </p:nvPr>
        </p:nvGraphicFramePr>
        <p:xfrm>
          <a:off x="2603500" y="3731640"/>
          <a:ext cx="1968500" cy="419100"/>
        </p:xfrm>
        <a:graphic>
          <a:graphicData uri="http://schemas.openxmlformats.org/presentationml/2006/ole">
            <mc:AlternateContent xmlns:mc="http://schemas.openxmlformats.org/markup-compatibility/2006">
              <mc:Choice xmlns:v="urn:schemas-microsoft-com:vml" Requires="v">
                <p:oleObj spid="_x0000_s62476" name="Equation" r:id="rId5" imgW="1968480" imgH="419040" progId="Equation.DSMT4">
                  <p:embed/>
                </p:oleObj>
              </mc:Choice>
              <mc:Fallback>
                <p:oleObj name="Equation" r:id="rId5" imgW="1968480" imgH="419040" progId="Equation.DSMT4">
                  <p:embed/>
                  <p:pic>
                    <p:nvPicPr>
                      <p:cNvPr id="18" name="Object 17" descr="P total = P of O 2 + P of H e"/>
                      <p:cNvPicPr/>
                      <p:nvPr/>
                    </p:nvPicPr>
                    <p:blipFill>
                      <a:blip r:embed="rId6"/>
                      <a:stretch>
                        <a:fillRect/>
                      </a:stretch>
                    </p:blipFill>
                    <p:spPr>
                      <a:xfrm>
                        <a:off x="2603500" y="3731640"/>
                        <a:ext cx="1968500" cy="419100"/>
                      </a:xfrm>
                      <a:prstGeom prst="rect">
                        <a:avLst/>
                      </a:prstGeom>
                    </p:spPr>
                  </p:pic>
                </p:oleObj>
              </mc:Fallback>
            </mc:AlternateContent>
          </a:graphicData>
        </a:graphic>
      </p:graphicFrame>
      <p:graphicFrame>
        <p:nvGraphicFramePr>
          <p:cNvPr id="19" name="Object 18" descr="0.450 atmospheres times start fraction 760 milliliters H g over 1 atmosphere end fraction, with atmosphere cancelled, = 342 millimeters H g."/>
          <p:cNvGraphicFramePr>
            <a:graphicFrameLocks noChangeAspect="1"/>
          </p:cNvGraphicFramePr>
          <p:nvPr>
            <p:extLst/>
          </p:nvPr>
        </p:nvGraphicFramePr>
        <p:xfrm>
          <a:off x="1876039" y="4493673"/>
          <a:ext cx="4622800" cy="736600"/>
        </p:xfrm>
        <a:graphic>
          <a:graphicData uri="http://schemas.openxmlformats.org/presentationml/2006/ole">
            <mc:AlternateContent xmlns:mc="http://schemas.openxmlformats.org/markup-compatibility/2006">
              <mc:Choice xmlns:v="urn:schemas-microsoft-com:vml" Requires="v">
                <p:oleObj spid="_x0000_s62477" name="Equation" r:id="rId7" imgW="4622760" imgH="736560" progId="Equation.DSMT4">
                  <p:embed/>
                </p:oleObj>
              </mc:Choice>
              <mc:Fallback>
                <p:oleObj name="Equation" r:id="rId7" imgW="4622760" imgH="736560" progId="Equation.DSMT4">
                  <p:embed/>
                  <p:pic>
                    <p:nvPicPr>
                      <p:cNvPr id="19" name="Object 18" descr="0.450 atmospheres times start fraction 760 milliliters H g over 1 atmosphere end fraction, with atmosphere cancelled, = 342 millimeters H g."/>
                      <p:cNvPicPr/>
                      <p:nvPr/>
                    </p:nvPicPr>
                    <p:blipFill>
                      <a:blip r:embed="rId8"/>
                      <a:stretch>
                        <a:fillRect/>
                      </a:stretch>
                    </p:blipFill>
                    <p:spPr>
                      <a:xfrm>
                        <a:off x="1876039" y="4493673"/>
                        <a:ext cx="4622800" cy="736600"/>
                      </a:xfrm>
                      <a:prstGeom prst="rect">
                        <a:avLst/>
                      </a:prstGeom>
                    </p:spPr>
                  </p:pic>
                </p:oleObj>
              </mc:Fallback>
            </mc:AlternateContent>
          </a:graphicData>
        </a:graphic>
      </p:graphicFrame>
    </p:spTree>
    <p:extLst>
      <p:ext uri="{BB962C8B-B14F-4D97-AF65-F5344CB8AC3E}">
        <p14:creationId xmlns:p14="http://schemas.microsoft.com/office/powerpoint/2010/main" val="34347174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Solving for Partial Pressure </a:t>
            </a:r>
            <a:r>
              <a:rPr lang="en-IN" sz="2000" b="0" dirty="0"/>
              <a:t>(3 of 3)</a:t>
            </a:r>
          </a:p>
        </p:txBody>
      </p:sp>
      <p:sp>
        <p:nvSpPr>
          <p:cNvPr id="5" name="Content Placeholder 4"/>
          <p:cNvSpPr>
            <a:spLocks noGrp="1"/>
          </p:cNvSpPr>
          <p:nvPr>
            <p:ph sz="quarter" idx="14"/>
          </p:nvPr>
        </p:nvSpPr>
        <p:spPr>
          <a:xfrm>
            <a:off x="457200" y="1542422"/>
            <a:ext cx="2875935" cy="404366"/>
          </a:xfrm>
        </p:spPr>
        <p:txBody>
          <a:bodyPr/>
          <a:lstStyle/>
          <a:p>
            <a:pPr marL="432" indent="0">
              <a:buNone/>
            </a:pPr>
            <a:r>
              <a:rPr lang="en-IN" sz="2200" dirty="0"/>
              <a:t>A scuba tank contains</a:t>
            </a:r>
          </a:p>
        </p:txBody>
      </p:sp>
      <p:graphicFrame>
        <p:nvGraphicFramePr>
          <p:cNvPr id="2" name="Object 1" descr="O sub 2"/>
          <p:cNvGraphicFramePr>
            <a:graphicFrameLocks noChangeAspect="1"/>
          </p:cNvGraphicFramePr>
          <p:nvPr>
            <p:extLst/>
          </p:nvPr>
        </p:nvGraphicFramePr>
        <p:xfrm>
          <a:off x="3449485" y="1566805"/>
          <a:ext cx="355600" cy="355600"/>
        </p:xfrm>
        <a:graphic>
          <a:graphicData uri="http://schemas.openxmlformats.org/presentationml/2006/ole">
            <mc:AlternateContent xmlns:mc="http://schemas.openxmlformats.org/markup-compatibility/2006">
              <mc:Choice xmlns:v="urn:schemas-microsoft-com:vml" Requires="v">
                <p:oleObj spid="_x0000_s63499" name="Equation" r:id="rId3" imgW="355320" imgH="355320" progId="Equation.DSMT4">
                  <p:embed/>
                </p:oleObj>
              </mc:Choice>
              <mc:Fallback>
                <p:oleObj name="Equation" r:id="rId3" imgW="355320" imgH="355320" progId="Equation.DSMT4">
                  <p:embed/>
                  <p:pic>
                    <p:nvPicPr>
                      <p:cNvPr id="2" name="Object 1" descr="O sub 2"/>
                      <p:cNvPicPr/>
                      <p:nvPr/>
                    </p:nvPicPr>
                    <p:blipFill>
                      <a:blip r:embed="rId4"/>
                      <a:stretch>
                        <a:fillRect/>
                      </a:stretch>
                    </p:blipFill>
                    <p:spPr>
                      <a:xfrm>
                        <a:off x="3449485" y="1566805"/>
                        <a:ext cx="355600" cy="355600"/>
                      </a:xfrm>
                      <a:prstGeom prst="rect">
                        <a:avLst/>
                      </a:prstGeom>
                    </p:spPr>
                  </p:pic>
                </p:oleObj>
              </mc:Fallback>
            </mc:AlternateContent>
          </a:graphicData>
        </a:graphic>
      </p:graphicFrame>
      <p:sp>
        <p:nvSpPr>
          <p:cNvPr id="6" name="Content Placeholder 5"/>
          <p:cNvSpPr>
            <a:spLocks noGrp="1"/>
          </p:cNvSpPr>
          <p:nvPr>
            <p:ph sz="quarter" idx="15"/>
          </p:nvPr>
        </p:nvSpPr>
        <p:spPr>
          <a:xfrm>
            <a:off x="3921435" y="1527674"/>
            <a:ext cx="5030464" cy="397575"/>
          </a:xfrm>
        </p:spPr>
        <p:txBody>
          <a:bodyPr/>
          <a:lstStyle/>
          <a:p>
            <a:pPr marL="432" indent="0">
              <a:buNone/>
            </a:pPr>
            <a:r>
              <a:rPr lang="en-IN" sz="2200" dirty="0"/>
              <a:t>with a pressure of 0.450 </a:t>
            </a:r>
            <a:r>
              <a:rPr lang="en-IN" sz="2200" dirty="0" err="1"/>
              <a:t>atm</a:t>
            </a:r>
            <a:r>
              <a:rPr lang="en-IN" sz="2200" dirty="0"/>
              <a:t> and H</a:t>
            </a:r>
            <a:r>
              <a:rPr lang="en-IN" sz="100" dirty="0"/>
              <a:t> </a:t>
            </a:r>
            <a:r>
              <a:rPr lang="en-IN" sz="2200" dirty="0"/>
              <a:t>e at</a:t>
            </a:r>
          </a:p>
        </p:txBody>
      </p:sp>
      <p:sp>
        <p:nvSpPr>
          <p:cNvPr id="7" name="Content Placeholder 6"/>
          <p:cNvSpPr>
            <a:spLocks noGrp="1"/>
          </p:cNvSpPr>
          <p:nvPr>
            <p:ph sz="quarter" idx="16"/>
          </p:nvPr>
        </p:nvSpPr>
        <p:spPr>
          <a:xfrm>
            <a:off x="457200" y="1994437"/>
            <a:ext cx="8494699" cy="690061"/>
          </a:xfrm>
        </p:spPr>
        <p:txBody>
          <a:bodyPr/>
          <a:lstStyle/>
          <a:p>
            <a:pPr marL="432" indent="0">
              <a:buNone/>
            </a:pPr>
            <a:r>
              <a:rPr lang="en-US" sz="2200" dirty="0">
                <a:solidFill>
                  <a:schemeClr val="tx1"/>
                </a:solidFill>
              </a:rPr>
              <a:t>855 m</a:t>
            </a:r>
            <a:r>
              <a:rPr lang="en-US" sz="100" dirty="0">
                <a:solidFill>
                  <a:schemeClr val="tx1"/>
                </a:solidFill>
              </a:rPr>
              <a:t>illi</a:t>
            </a:r>
            <a:r>
              <a:rPr lang="en-US" sz="2200" dirty="0">
                <a:solidFill>
                  <a:schemeClr val="tx1"/>
                </a:solidFill>
              </a:rPr>
              <a:t>m</a:t>
            </a:r>
            <a:r>
              <a:rPr lang="en-US" sz="100" dirty="0">
                <a:solidFill>
                  <a:schemeClr val="tx1"/>
                </a:solidFill>
              </a:rPr>
              <a:t>eters </a:t>
            </a:r>
            <a:r>
              <a:rPr lang="en-US" sz="2200" dirty="0">
                <a:solidFill>
                  <a:schemeClr val="tx1"/>
                </a:solidFill>
              </a:rPr>
              <a:t>H</a:t>
            </a:r>
            <a:r>
              <a:rPr lang="en-US" sz="100" dirty="0">
                <a:solidFill>
                  <a:schemeClr val="tx1"/>
                </a:solidFill>
              </a:rPr>
              <a:t> </a:t>
            </a:r>
            <a:r>
              <a:rPr lang="en-US" sz="2200" dirty="0">
                <a:solidFill>
                  <a:schemeClr val="tx1"/>
                </a:solidFill>
              </a:rPr>
              <a:t>g. What is the total pressure, in millimeters of mercury, in the tank? (Volume and temperature are constant.)</a:t>
            </a:r>
          </a:p>
        </p:txBody>
      </p:sp>
      <p:sp>
        <p:nvSpPr>
          <p:cNvPr id="8" name="Content Placeholder 7"/>
          <p:cNvSpPr>
            <a:spLocks noGrp="1"/>
          </p:cNvSpPr>
          <p:nvPr>
            <p:ph sz="quarter" idx="17"/>
          </p:nvPr>
        </p:nvSpPr>
        <p:spPr>
          <a:xfrm>
            <a:off x="457200" y="2852780"/>
            <a:ext cx="8232776" cy="731078"/>
          </a:xfrm>
        </p:spPr>
        <p:txBody>
          <a:bodyPr/>
          <a:lstStyle/>
          <a:p>
            <a:pPr marL="1076325" indent="-1076325">
              <a:buNone/>
            </a:pPr>
            <a:r>
              <a:rPr lang="en-IN" sz="2200" b="1" dirty="0"/>
              <a:t>Step 3 Substitute known pressures and calculate the unknown partial pressure.</a:t>
            </a:r>
          </a:p>
        </p:txBody>
      </p:sp>
      <p:graphicFrame>
        <p:nvGraphicFramePr>
          <p:cNvPr id="18" name="Object 17" descr="P total = P of O 2 + P of H e"/>
          <p:cNvGraphicFramePr>
            <a:graphicFrameLocks noChangeAspect="1"/>
          </p:cNvGraphicFramePr>
          <p:nvPr>
            <p:extLst/>
          </p:nvPr>
        </p:nvGraphicFramePr>
        <p:xfrm>
          <a:off x="2603500" y="3706588"/>
          <a:ext cx="1968500" cy="419100"/>
        </p:xfrm>
        <a:graphic>
          <a:graphicData uri="http://schemas.openxmlformats.org/presentationml/2006/ole">
            <mc:AlternateContent xmlns:mc="http://schemas.openxmlformats.org/markup-compatibility/2006">
              <mc:Choice xmlns:v="urn:schemas-microsoft-com:vml" Requires="v">
                <p:oleObj spid="_x0000_s63500" name="Equation" r:id="rId5" imgW="1968480" imgH="419040" progId="Equation.DSMT4">
                  <p:embed/>
                </p:oleObj>
              </mc:Choice>
              <mc:Fallback>
                <p:oleObj name="Equation" r:id="rId5" imgW="1968480" imgH="419040" progId="Equation.DSMT4">
                  <p:embed/>
                  <p:pic>
                    <p:nvPicPr>
                      <p:cNvPr id="18" name="Object 17" descr="P total = P of O 2 + P of H e"/>
                      <p:cNvPicPr/>
                      <p:nvPr/>
                    </p:nvPicPr>
                    <p:blipFill>
                      <a:blip r:embed="rId6"/>
                      <a:stretch>
                        <a:fillRect/>
                      </a:stretch>
                    </p:blipFill>
                    <p:spPr>
                      <a:xfrm>
                        <a:off x="2603500" y="3706588"/>
                        <a:ext cx="1968500" cy="419100"/>
                      </a:xfrm>
                      <a:prstGeom prst="rect">
                        <a:avLst/>
                      </a:prstGeom>
                    </p:spPr>
                  </p:pic>
                </p:oleObj>
              </mc:Fallback>
            </mc:AlternateContent>
          </a:graphicData>
        </a:graphic>
      </p:graphicFrame>
      <p:graphicFrame>
        <p:nvGraphicFramePr>
          <p:cNvPr id="3" name="Object 2" descr="P total = 342 millimeters of mercury + 855 millimeters of mercury, = 1.20 times 10 cubed millimeters of mercury."/>
          <p:cNvGraphicFramePr>
            <a:graphicFrameLocks noChangeAspect="1"/>
          </p:cNvGraphicFramePr>
          <p:nvPr>
            <p:extLst/>
          </p:nvPr>
        </p:nvGraphicFramePr>
        <p:xfrm>
          <a:off x="1920489" y="4386071"/>
          <a:ext cx="4533900" cy="901700"/>
        </p:xfrm>
        <a:graphic>
          <a:graphicData uri="http://schemas.openxmlformats.org/presentationml/2006/ole">
            <mc:AlternateContent xmlns:mc="http://schemas.openxmlformats.org/markup-compatibility/2006">
              <mc:Choice xmlns:v="urn:schemas-microsoft-com:vml" Requires="v">
                <p:oleObj spid="_x0000_s63501" name="Equation" r:id="rId7" imgW="4533840" imgH="901440" progId="Equation.DSMT4">
                  <p:embed/>
                </p:oleObj>
              </mc:Choice>
              <mc:Fallback>
                <p:oleObj name="Equation" r:id="rId7" imgW="4533840" imgH="901440" progId="Equation.DSMT4">
                  <p:embed/>
                  <p:pic>
                    <p:nvPicPr>
                      <p:cNvPr id="3" name="Object 2" descr="P total = 342 millimeters of mercury + 855 millimeters of mercury, = 1.20 times 10 cubed millimeters of mercury."/>
                      <p:cNvPicPr/>
                      <p:nvPr/>
                    </p:nvPicPr>
                    <p:blipFill>
                      <a:blip r:embed="rId8"/>
                      <a:stretch>
                        <a:fillRect/>
                      </a:stretch>
                    </p:blipFill>
                    <p:spPr>
                      <a:xfrm>
                        <a:off x="1920489" y="4386071"/>
                        <a:ext cx="4533900" cy="901700"/>
                      </a:xfrm>
                      <a:prstGeom prst="rect">
                        <a:avLst/>
                      </a:prstGeom>
                    </p:spPr>
                  </p:pic>
                </p:oleObj>
              </mc:Fallback>
            </mc:AlternateContent>
          </a:graphicData>
        </a:graphic>
      </p:graphicFrame>
    </p:spTree>
    <p:extLst>
      <p:ext uri="{BB962C8B-B14F-4D97-AF65-F5344CB8AC3E}">
        <p14:creationId xmlns:p14="http://schemas.microsoft.com/office/powerpoint/2010/main" val="3923672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01E28-B608-4D45-A2CF-610DE3A4AC27}"/>
              </a:ext>
            </a:extLst>
          </p:cNvPr>
          <p:cNvSpPr>
            <a:spLocks noGrp="1"/>
          </p:cNvSpPr>
          <p:nvPr>
            <p:ph type="title"/>
          </p:nvPr>
        </p:nvSpPr>
        <p:spPr/>
        <p:txBody>
          <a:bodyPr/>
          <a:lstStyle/>
          <a:p>
            <a:r>
              <a:rPr lang="en-US" dirty="0"/>
              <a:t>Learning Check 1</a:t>
            </a:r>
          </a:p>
        </p:txBody>
      </p:sp>
      <p:sp>
        <p:nvSpPr>
          <p:cNvPr id="3" name="Content Placeholder 2">
            <a:extLst>
              <a:ext uri="{FF2B5EF4-FFF2-40B4-BE49-F238E27FC236}">
                <a16:creationId xmlns:a16="http://schemas.microsoft.com/office/drawing/2014/main" id="{1D17A451-CC82-48AA-9C98-06D4E00B899B}"/>
              </a:ext>
            </a:extLst>
          </p:cNvPr>
          <p:cNvSpPr>
            <a:spLocks noGrp="1"/>
          </p:cNvSpPr>
          <p:nvPr>
            <p:ph sz="quarter" idx="13"/>
          </p:nvPr>
        </p:nvSpPr>
        <p:spPr>
          <a:xfrm>
            <a:off x="457200" y="1556326"/>
            <a:ext cx="8229600" cy="3641975"/>
          </a:xfrm>
        </p:spPr>
        <p:txBody>
          <a:bodyPr/>
          <a:lstStyle/>
          <a:p>
            <a:pPr marL="432" indent="0">
              <a:buNone/>
            </a:pPr>
            <a:r>
              <a:rPr lang="en-US" sz="2200" dirty="0">
                <a:solidFill>
                  <a:schemeClr val="tx1"/>
                </a:solidFill>
              </a:rPr>
              <a:t>For a deep dive, a scuba diver uses a mixture of helium and oxygen with a pressure of 8.00 atm</a:t>
            </a:r>
            <a:r>
              <a:rPr lang="en-US" sz="100" dirty="0">
                <a:solidFill>
                  <a:schemeClr val="tx1"/>
                </a:solidFill>
              </a:rPr>
              <a:t>ospheres</a:t>
            </a:r>
            <a:r>
              <a:rPr lang="en-US" sz="2200" dirty="0">
                <a:solidFill>
                  <a:schemeClr val="tx1"/>
                </a:solidFill>
              </a:rPr>
              <a:t>. If the oxygen has a partial pressure of 1280 m</a:t>
            </a:r>
            <a:r>
              <a:rPr lang="en-US" sz="100" dirty="0">
                <a:solidFill>
                  <a:schemeClr val="tx1"/>
                </a:solidFill>
              </a:rPr>
              <a:t>illi</a:t>
            </a:r>
            <a:r>
              <a:rPr lang="en-US" sz="2200" dirty="0">
                <a:solidFill>
                  <a:schemeClr val="tx1"/>
                </a:solidFill>
              </a:rPr>
              <a:t>m</a:t>
            </a:r>
            <a:r>
              <a:rPr lang="en-US" sz="100" dirty="0">
                <a:solidFill>
                  <a:schemeClr val="tx1"/>
                </a:solidFill>
              </a:rPr>
              <a:t>eters </a:t>
            </a:r>
            <a:r>
              <a:rPr lang="en-US" sz="2200" dirty="0">
                <a:solidFill>
                  <a:schemeClr val="tx1"/>
                </a:solidFill>
              </a:rPr>
              <a:t>H</a:t>
            </a:r>
            <a:r>
              <a:rPr lang="en-US" sz="100" dirty="0">
                <a:solidFill>
                  <a:schemeClr val="tx1"/>
                </a:solidFill>
              </a:rPr>
              <a:t> </a:t>
            </a:r>
            <a:r>
              <a:rPr lang="en-US" sz="2200" dirty="0">
                <a:solidFill>
                  <a:schemeClr val="tx1"/>
                </a:solidFill>
              </a:rPr>
              <a:t>g, what is the partial pressure of the helium? (Volume and temperature are constant.)</a:t>
            </a:r>
          </a:p>
          <a:p>
            <a:pPr marL="432" indent="0">
              <a:buNone/>
            </a:pPr>
            <a:r>
              <a:rPr lang="en-US" sz="2200" dirty="0">
                <a:solidFill>
                  <a:schemeClr val="tx2"/>
                </a:solidFill>
              </a:rPr>
              <a:t>A. </a:t>
            </a:r>
            <a:r>
              <a:rPr lang="en-US" sz="2200" dirty="0">
                <a:solidFill>
                  <a:schemeClr val="tx1"/>
                </a:solidFill>
              </a:rPr>
              <a:t>520 m</a:t>
            </a:r>
            <a:r>
              <a:rPr lang="en-US" sz="100" dirty="0">
                <a:solidFill>
                  <a:schemeClr val="tx1"/>
                </a:solidFill>
              </a:rPr>
              <a:t>illi</a:t>
            </a:r>
            <a:r>
              <a:rPr lang="en-US" sz="2200" dirty="0">
                <a:solidFill>
                  <a:schemeClr val="tx1"/>
                </a:solidFill>
              </a:rPr>
              <a:t>m</a:t>
            </a:r>
            <a:r>
              <a:rPr lang="en-US" sz="100" dirty="0">
                <a:solidFill>
                  <a:schemeClr val="tx1"/>
                </a:solidFill>
              </a:rPr>
              <a:t>eters </a:t>
            </a:r>
            <a:r>
              <a:rPr lang="en-US" sz="2200" dirty="0">
                <a:solidFill>
                  <a:schemeClr val="tx1"/>
                </a:solidFill>
              </a:rPr>
              <a:t>H</a:t>
            </a:r>
            <a:r>
              <a:rPr lang="en-US" sz="100" dirty="0">
                <a:solidFill>
                  <a:schemeClr val="tx1"/>
                </a:solidFill>
              </a:rPr>
              <a:t> </a:t>
            </a:r>
            <a:r>
              <a:rPr lang="en-US" sz="2200" dirty="0">
                <a:solidFill>
                  <a:schemeClr val="tx1"/>
                </a:solidFill>
              </a:rPr>
              <a:t>g</a:t>
            </a:r>
          </a:p>
          <a:p>
            <a:pPr marL="432" indent="0">
              <a:buNone/>
            </a:pPr>
            <a:r>
              <a:rPr lang="en-US" sz="2200" dirty="0">
                <a:solidFill>
                  <a:schemeClr val="tx2"/>
                </a:solidFill>
              </a:rPr>
              <a:t>B. </a:t>
            </a:r>
            <a:r>
              <a:rPr lang="en-US" sz="2200" dirty="0">
                <a:solidFill>
                  <a:schemeClr val="tx1"/>
                </a:solidFill>
              </a:rPr>
              <a:t>2040 m</a:t>
            </a:r>
            <a:r>
              <a:rPr lang="en-US" sz="100" dirty="0">
                <a:solidFill>
                  <a:schemeClr val="tx1"/>
                </a:solidFill>
              </a:rPr>
              <a:t>illi</a:t>
            </a:r>
            <a:r>
              <a:rPr lang="en-US" sz="2200" dirty="0">
                <a:solidFill>
                  <a:schemeClr val="tx1"/>
                </a:solidFill>
              </a:rPr>
              <a:t>m</a:t>
            </a:r>
            <a:r>
              <a:rPr lang="en-US" sz="100" dirty="0">
                <a:solidFill>
                  <a:schemeClr val="tx1"/>
                </a:solidFill>
              </a:rPr>
              <a:t>eters </a:t>
            </a:r>
            <a:r>
              <a:rPr lang="en-US" sz="2200" dirty="0">
                <a:solidFill>
                  <a:schemeClr val="tx1"/>
                </a:solidFill>
              </a:rPr>
              <a:t>H</a:t>
            </a:r>
            <a:r>
              <a:rPr lang="en-US" sz="100" dirty="0">
                <a:solidFill>
                  <a:schemeClr val="tx1"/>
                </a:solidFill>
              </a:rPr>
              <a:t> </a:t>
            </a:r>
            <a:r>
              <a:rPr lang="en-US" sz="2200" dirty="0">
                <a:solidFill>
                  <a:schemeClr val="tx1"/>
                </a:solidFill>
              </a:rPr>
              <a:t>g</a:t>
            </a:r>
          </a:p>
          <a:p>
            <a:pPr marL="432" indent="0">
              <a:buNone/>
            </a:pPr>
            <a:r>
              <a:rPr lang="en-US" sz="2200" dirty="0">
                <a:solidFill>
                  <a:schemeClr val="tx2"/>
                </a:solidFill>
              </a:rPr>
              <a:t>C. </a:t>
            </a:r>
            <a:r>
              <a:rPr lang="en-US" sz="2200" dirty="0">
                <a:solidFill>
                  <a:schemeClr val="tx1"/>
                </a:solidFill>
              </a:rPr>
              <a:t>4800 m</a:t>
            </a:r>
            <a:r>
              <a:rPr lang="en-US" sz="100" dirty="0">
                <a:solidFill>
                  <a:schemeClr val="tx1"/>
                </a:solidFill>
              </a:rPr>
              <a:t>illi</a:t>
            </a:r>
            <a:r>
              <a:rPr lang="en-US" sz="2200" dirty="0">
                <a:solidFill>
                  <a:schemeClr val="tx1"/>
                </a:solidFill>
              </a:rPr>
              <a:t>m</a:t>
            </a:r>
            <a:r>
              <a:rPr lang="en-US" sz="100" dirty="0">
                <a:solidFill>
                  <a:schemeClr val="tx1"/>
                </a:solidFill>
              </a:rPr>
              <a:t>eters </a:t>
            </a:r>
            <a:r>
              <a:rPr lang="en-US" sz="2200" dirty="0">
                <a:solidFill>
                  <a:schemeClr val="tx1"/>
                </a:solidFill>
              </a:rPr>
              <a:t>H</a:t>
            </a:r>
            <a:r>
              <a:rPr lang="en-US" sz="100" dirty="0">
                <a:solidFill>
                  <a:schemeClr val="tx1"/>
                </a:solidFill>
              </a:rPr>
              <a:t> </a:t>
            </a:r>
            <a:r>
              <a:rPr lang="en-US" sz="2200" dirty="0">
                <a:solidFill>
                  <a:schemeClr val="tx1"/>
                </a:solidFill>
              </a:rPr>
              <a:t>g</a:t>
            </a:r>
          </a:p>
        </p:txBody>
      </p:sp>
    </p:spTree>
    <p:extLst>
      <p:ext uri="{BB962C8B-B14F-4D97-AF65-F5344CB8AC3E}">
        <p14:creationId xmlns:p14="http://schemas.microsoft.com/office/powerpoint/2010/main" val="22537591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1 </a:t>
            </a:r>
            <a:r>
              <a:rPr lang="en-IN" sz="2000" b="0" dirty="0"/>
              <a:t>(1 of 3)</a:t>
            </a:r>
          </a:p>
        </p:txBody>
      </p:sp>
      <p:sp>
        <p:nvSpPr>
          <p:cNvPr id="5" name="Content Placeholder 4"/>
          <p:cNvSpPr>
            <a:spLocks noGrp="1"/>
          </p:cNvSpPr>
          <p:nvPr>
            <p:ph sz="quarter" idx="14"/>
          </p:nvPr>
        </p:nvSpPr>
        <p:spPr>
          <a:xfrm>
            <a:off x="457200" y="1542421"/>
            <a:ext cx="8229600" cy="1436753"/>
          </a:xfrm>
        </p:spPr>
        <p:txBody>
          <a:bodyPr/>
          <a:lstStyle/>
          <a:p>
            <a:pPr marL="432" indent="0">
              <a:buNone/>
            </a:pPr>
            <a:r>
              <a:rPr lang="en-US" sz="2200" dirty="0"/>
              <a:t>For a deep dive, a scuba diver uses a mixture of helium and oxygen with a pressure of 8.00 atm</a:t>
            </a:r>
            <a:r>
              <a:rPr lang="en-US" sz="100" dirty="0"/>
              <a:t>ospheres</a:t>
            </a:r>
            <a:r>
              <a:rPr lang="en-US" sz="2200" dirty="0"/>
              <a:t>. If the oxygen has a partial pressure of 1280 m</a:t>
            </a:r>
            <a:r>
              <a:rPr lang="en-US" sz="100" dirty="0"/>
              <a:t>illi</a:t>
            </a:r>
            <a:r>
              <a:rPr lang="en-US" sz="2200" dirty="0"/>
              <a:t>m</a:t>
            </a:r>
            <a:r>
              <a:rPr lang="en-US" sz="100" dirty="0"/>
              <a:t>eters </a:t>
            </a:r>
            <a:r>
              <a:rPr lang="en-US" sz="2200" dirty="0"/>
              <a:t>H</a:t>
            </a:r>
            <a:r>
              <a:rPr lang="en-US" sz="100" dirty="0"/>
              <a:t> </a:t>
            </a:r>
            <a:r>
              <a:rPr lang="en-US" sz="2200" dirty="0"/>
              <a:t>g, what is the partial pressure of the helium? (Volume and temperature are constant.)</a:t>
            </a:r>
          </a:p>
        </p:txBody>
      </p:sp>
      <p:graphicFrame>
        <p:nvGraphicFramePr>
          <p:cNvPr id="2" name="Content Placeholder 1"/>
          <p:cNvGraphicFramePr>
            <a:graphicFrameLocks noGrp="1"/>
          </p:cNvGraphicFramePr>
          <p:nvPr>
            <p:ph sz="quarter" idx="15"/>
            <p:extLst/>
          </p:nvPr>
        </p:nvGraphicFramePr>
        <p:xfrm>
          <a:off x="457200" y="3299527"/>
          <a:ext cx="8232776" cy="1347629"/>
        </p:xfrm>
        <a:graphic>
          <a:graphicData uri="http://schemas.openxmlformats.org/drawingml/2006/table">
            <a:tbl>
              <a:tblPr firstRow="1" bandRow="1">
                <a:tableStyleId>{2D5ABB26-0587-4C30-8999-92F81FD0307C}</a:tableStyleId>
              </a:tblPr>
              <a:tblGrid>
                <a:gridCol w="2058194">
                  <a:extLst>
                    <a:ext uri="{9D8B030D-6E8A-4147-A177-3AD203B41FA5}">
                      <a16:colId xmlns:a16="http://schemas.microsoft.com/office/drawing/2014/main" val="4244517737"/>
                    </a:ext>
                  </a:extLst>
                </a:gridCol>
                <a:gridCol w="2058194">
                  <a:extLst>
                    <a:ext uri="{9D8B030D-6E8A-4147-A177-3AD203B41FA5}">
                      <a16:colId xmlns:a16="http://schemas.microsoft.com/office/drawing/2014/main" val="3467379236"/>
                    </a:ext>
                  </a:extLst>
                </a:gridCol>
                <a:gridCol w="2058194">
                  <a:extLst>
                    <a:ext uri="{9D8B030D-6E8A-4147-A177-3AD203B41FA5}">
                      <a16:colId xmlns:a16="http://schemas.microsoft.com/office/drawing/2014/main" val="953108832"/>
                    </a:ext>
                  </a:extLst>
                </a:gridCol>
                <a:gridCol w="2058194">
                  <a:extLst>
                    <a:ext uri="{9D8B030D-6E8A-4147-A177-3AD203B41FA5}">
                      <a16:colId xmlns:a16="http://schemas.microsoft.com/office/drawing/2014/main" val="2251130984"/>
                    </a:ext>
                  </a:extLst>
                </a:gridCol>
              </a:tblGrid>
              <a:tr h="370840">
                <a:tc>
                  <a:txBody>
                    <a:bodyPr/>
                    <a:lstStyle/>
                    <a:p>
                      <a:r>
                        <a:rPr lang="en-US" sz="1600" b="1" dirty="0"/>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4735306"/>
                  </a:ext>
                </a:extLst>
              </a:tr>
              <a:tr h="768509">
                <a:tc>
                  <a:txBody>
                    <a:bodyPr/>
                    <a:lstStyle/>
                    <a:p>
                      <a:r>
                        <a:rPr lang="en-US" sz="100" b="1" dirty="0">
                          <a:solidFill>
                            <a:schemeClr val="tx1"/>
                          </a:solidFill>
                        </a:rPr>
                        <a:t>Analyze the Problem</a:t>
                      </a:r>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pPr>
                      <a:endParaRPr lang="en-US" sz="100" i="1" dirty="0">
                        <a:solidFill>
                          <a:schemeClr val="tx1"/>
                        </a:solidFill>
                        <a:latin typeface="+mn-lt"/>
                      </a:endParaRPr>
                    </a:p>
                    <a:p>
                      <a:pPr>
                        <a:spcBef>
                          <a:spcPts val="600"/>
                        </a:spcBef>
                      </a:pPr>
                      <a:r>
                        <a:rPr lang="en-US" sz="100" i="1" dirty="0">
                          <a:solidFill>
                            <a:schemeClr val="tx1"/>
                          </a:solidFill>
                          <a:latin typeface="+mn-lt"/>
                        </a:rPr>
                        <a:t>P sub total = 8.00 atmospheres P sub O sub 2 = 1280 millimeters of mercury</a:t>
                      </a:r>
                    </a:p>
                    <a:p>
                      <a:pPr>
                        <a:spcBef>
                          <a:spcPts val="600"/>
                        </a:spcBef>
                      </a:pPr>
                      <a:endParaRPr lang="en-US" sz="100" i="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latin typeface="+mn-lt"/>
                        </a:rPr>
                        <a:t>  P sub H 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 Dalton’s law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6442486"/>
                  </a:ext>
                </a:extLst>
              </a:tr>
            </a:tbl>
          </a:graphicData>
        </a:graphic>
      </p:graphicFrame>
      <p:graphicFrame>
        <p:nvGraphicFramePr>
          <p:cNvPr id="3" name="Object 2">
            <a:extLst>
              <a:ext uri="{C183D7F6-B498-43B3-948B-1728B52AA6E4}">
                <adec:decorative xmlns:adec="http://schemas.microsoft.com/office/drawing/2017/decorative" val="1"/>
              </a:ext>
            </a:extLst>
          </p:cNvPr>
          <p:cNvGraphicFramePr>
            <a:graphicFrameLocks noChangeAspect="1"/>
          </p:cNvGraphicFramePr>
          <p:nvPr>
            <p:extLst/>
          </p:nvPr>
        </p:nvGraphicFramePr>
        <p:xfrm>
          <a:off x="2578920" y="3923844"/>
          <a:ext cx="1447800" cy="279400"/>
        </p:xfrm>
        <a:graphic>
          <a:graphicData uri="http://schemas.openxmlformats.org/presentationml/2006/ole">
            <mc:AlternateContent xmlns:mc="http://schemas.openxmlformats.org/markup-compatibility/2006">
              <mc:Choice xmlns:v="urn:schemas-microsoft-com:vml" Requires="v">
                <p:oleObj spid="_x0000_s64526" name="Equation" r:id="rId3" imgW="1447560" imgH="279360" progId="Equation.DSMT4">
                  <p:embed/>
                </p:oleObj>
              </mc:Choice>
              <mc:Fallback>
                <p:oleObj name="Equation" r:id="rId3" imgW="1447560" imgH="279360" progId="Equation.DSMT4">
                  <p:embed/>
                  <p:pic>
                    <p:nvPicPr>
                      <p:cNvPr id="3" name="Object 2">
                        <a:extLst>
                          <a:ext uri="{C183D7F6-B498-43B3-948B-1728B52AA6E4}">
                            <adec:decorative xmlns:adec="http://schemas.microsoft.com/office/drawing/2017/decorative" val="1"/>
                          </a:ext>
                        </a:extLst>
                      </p:cNvPr>
                      <p:cNvPicPr/>
                      <p:nvPr/>
                    </p:nvPicPr>
                    <p:blipFill>
                      <a:blip r:embed="rId4"/>
                      <a:stretch>
                        <a:fillRect/>
                      </a:stretch>
                    </p:blipFill>
                    <p:spPr>
                      <a:xfrm>
                        <a:off x="2578920" y="3923844"/>
                        <a:ext cx="1447800" cy="279400"/>
                      </a:xfrm>
                      <a:prstGeom prst="rect">
                        <a:avLst/>
                      </a:prstGeom>
                      <a:solidFill>
                        <a:schemeClr val="bg1"/>
                      </a:solidFill>
                    </p:spPr>
                  </p:pic>
                </p:oleObj>
              </mc:Fallback>
            </mc:AlternateContent>
          </a:graphicData>
        </a:graphic>
      </p:graphicFrame>
      <p:graphicFrame>
        <p:nvGraphicFramePr>
          <p:cNvPr id="15" name="Object 14">
            <a:extLst>
              <a:ext uri="{C183D7F6-B498-43B3-948B-1728B52AA6E4}">
                <adec:decorative xmlns:adec="http://schemas.microsoft.com/office/drawing/2017/decorative" val="1"/>
              </a:ext>
            </a:extLst>
          </p:cNvPr>
          <p:cNvGraphicFramePr>
            <a:graphicFrameLocks noChangeAspect="1"/>
          </p:cNvGraphicFramePr>
          <p:nvPr>
            <p:extLst/>
          </p:nvPr>
        </p:nvGraphicFramePr>
        <p:xfrm>
          <a:off x="2566988" y="4280179"/>
          <a:ext cx="1701800" cy="279400"/>
        </p:xfrm>
        <a:graphic>
          <a:graphicData uri="http://schemas.openxmlformats.org/presentationml/2006/ole">
            <mc:AlternateContent xmlns:mc="http://schemas.openxmlformats.org/markup-compatibility/2006">
              <mc:Choice xmlns:v="urn:schemas-microsoft-com:vml" Requires="v">
                <p:oleObj spid="_x0000_s64527" name="Equation" r:id="rId5" imgW="1701720" imgH="279360" progId="Equation.DSMT4">
                  <p:embed/>
                </p:oleObj>
              </mc:Choice>
              <mc:Fallback>
                <p:oleObj name="Equation" r:id="rId5" imgW="1701720" imgH="279360" progId="Equation.DSMT4">
                  <p:embed/>
                  <p:pic>
                    <p:nvPicPr>
                      <p:cNvPr id="15" name="Object 14">
                        <a:extLst>
                          <a:ext uri="{C183D7F6-B498-43B3-948B-1728B52AA6E4}">
                            <adec:decorative xmlns:adec="http://schemas.microsoft.com/office/drawing/2017/decorative" val="1"/>
                          </a:ext>
                        </a:extLst>
                      </p:cNvPr>
                      <p:cNvPicPr/>
                      <p:nvPr/>
                    </p:nvPicPr>
                    <p:blipFill>
                      <a:blip r:embed="rId6"/>
                      <a:stretch>
                        <a:fillRect/>
                      </a:stretch>
                    </p:blipFill>
                    <p:spPr>
                      <a:xfrm>
                        <a:off x="2566988" y="4280179"/>
                        <a:ext cx="1701800" cy="279400"/>
                      </a:xfrm>
                      <a:prstGeom prst="rect">
                        <a:avLst/>
                      </a:prstGeom>
                      <a:solidFill>
                        <a:schemeClr val="bg1"/>
                      </a:solidFill>
                    </p:spPr>
                  </p:pic>
                </p:oleObj>
              </mc:Fallback>
            </mc:AlternateContent>
          </a:graphicData>
        </a:graphic>
      </p:graphicFrame>
      <p:graphicFrame>
        <p:nvGraphicFramePr>
          <p:cNvPr id="16" name="Object 15">
            <a:extLst>
              <a:ext uri="{C183D7F6-B498-43B3-948B-1728B52AA6E4}">
                <adec:decorative xmlns:adec="http://schemas.microsoft.com/office/drawing/2017/decorative" val="1"/>
              </a:ext>
            </a:extLst>
          </p:cNvPr>
          <p:cNvGraphicFramePr>
            <a:graphicFrameLocks noChangeAspect="1"/>
          </p:cNvGraphicFramePr>
          <p:nvPr>
            <p:extLst/>
          </p:nvPr>
        </p:nvGraphicFramePr>
        <p:xfrm>
          <a:off x="4667424" y="3912015"/>
          <a:ext cx="342900" cy="279400"/>
        </p:xfrm>
        <a:graphic>
          <a:graphicData uri="http://schemas.openxmlformats.org/presentationml/2006/ole">
            <mc:AlternateContent xmlns:mc="http://schemas.openxmlformats.org/markup-compatibility/2006">
              <mc:Choice xmlns:v="urn:schemas-microsoft-com:vml" Requires="v">
                <p:oleObj spid="_x0000_s64528" name="Equation" r:id="rId7" imgW="342720" imgH="279360" progId="Equation.DSMT4">
                  <p:embed/>
                </p:oleObj>
              </mc:Choice>
              <mc:Fallback>
                <p:oleObj name="Equation" r:id="rId7" imgW="342720" imgH="279360" progId="Equation.DSMT4">
                  <p:embed/>
                  <p:pic>
                    <p:nvPicPr>
                      <p:cNvPr id="16" name="Object 15">
                        <a:extLst>
                          <a:ext uri="{C183D7F6-B498-43B3-948B-1728B52AA6E4}">
                            <adec:decorative xmlns:adec="http://schemas.microsoft.com/office/drawing/2017/decorative" val="1"/>
                          </a:ext>
                        </a:extLst>
                      </p:cNvPr>
                      <p:cNvPicPr/>
                      <p:nvPr/>
                    </p:nvPicPr>
                    <p:blipFill>
                      <a:blip r:embed="rId8"/>
                      <a:stretch>
                        <a:fillRect/>
                      </a:stretch>
                    </p:blipFill>
                    <p:spPr>
                      <a:xfrm>
                        <a:off x="4667424" y="3912015"/>
                        <a:ext cx="342900" cy="279400"/>
                      </a:xfrm>
                      <a:prstGeom prst="rect">
                        <a:avLst/>
                      </a:prstGeom>
                      <a:solidFill>
                        <a:schemeClr val="bg1"/>
                      </a:solidFill>
                    </p:spPr>
                  </p:pic>
                </p:oleObj>
              </mc:Fallback>
            </mc:AlternateContent>
          </a:graphicData>
        </a:graphic>
      </p:graphicFrame>
      <p:sp>
        <p:nvSpPr>
          <p:cNvPr id="7" name="Content Placeholder 6"/>
          <p:cNvSpPr>
            <a:spLocks noGrp="1"/>
          </p:cNvSpPr>
          <p:nvPr>
            <p:ph sz="quarter" idx="16"/>
          </p:nvPr>
        </p:nvSpPr>
        <p:spPr>
          <a:xfrm>
            <a:off x="457200" y="4836921"/>
            <a:ext cx="8191500" cy="416632"/>
          </a:xfrm>
        </p:spPr>
        <p:txBody>
          <a:bodyPr/>
          <a:lstStyle/>
          <a:p>
            <a:pPr marL="432" indent="0">
              <a:buNone/>
            </a:pPr>
            <a:r>
              <a:rPr lang="en-IN" sz="2200" b="1" dirty="0"/>
              <a:t>Step 1 Write the equation for the sum of the partial pressure</a:t>
            </a:r>
          </a:p>
        </p:txBody>
      </p:sp>
      <p:graphicFrame>
        <p:nvGraphicFramePr>
          <p:cNvPr id="17" name="Object 16" descr="P total = P of O 2 + P of H e"/>
          <p:cNvGraphicFramePr>
            <a:graphicFrameLocks noChangeAspect="1"/>
          </p:cNvGraphicFramePr>
          <p:nvPr>
            <p:extLst/>
          </p:nvPr>
        </p:nvGraphicFramePr>
        <p:xfrm>
          <a:off x="3302820" y="5524743"/>
          <a:ext cx="2006600" cy="419100"/>
        </p:xfrm>
        <a:graphic>
          <a:graphicData uri="http://schemas.openxmlformats.org/presentationml/2006/ole">
            <mc:AlternateContent xmlns:mc="http://schemas.openxmlformats.org/markup-compatibility/2006">
              <mc:Choice xmlns:v="urn:schemas-microsoft-com:vml" Requires="v">
                <p:oleObj spid="_x0000_s64529" name="Equation" r:id="rId9" imgW="2006280" imgH="419040" progId="Equation.DSMT4">
                  <p:embed/>
                </p:oleObj>
              </mc:Choice>
              <mc:Fallback>
                <p:oleObj name="Equation" r:id="rId9" imgW="2006280" imgH="419040" progId="Equation.DSMT4">
                  <p:embed/>
                  <p:pic>
                    <p:nvPicPr>
                      <p:cNvPr id="17" name="Object 16" descr="P total = P of O 2 + P of H e"/>
                      <p:cNvPicPr/>
                      <p:nvPr/>
                    </p:nvPicPr>
                    <p:blipFill>
                      <a:blip r:embed="rId10"/>
                      <a:stretch>
                        <a:fillRect/>
                      </a:stretch>
                    </p:blipFill>
                    <p:spPr>
                      <a:xfrm>
                        <a:off x="3302820" y="5524743"/>
                        <a:ext cx="2006600" cy="419100"/>
                      </a:xfrm>
                      <a:prstGeom prst="rect">
                        <a:avLst/>
                      </a:prstGeom>
                    </p:spPr>
                  </p:pic>
                </p:oleObj>
              </mc:Fallback>
            </mc:AlternateContent>
          </a:graphicData>
        </a:graphic>
      </p:graphicFrame>
    </p:spTree>
    <p:extLst>
      <p:ext uri="{BB962C8B-B14F-4D97-AF65-F5344CB8AC3E}">
        <p14:creationId xmlns:p14="http://schemas.microsoft.com/office/powerpoint/2010/main" val="7320530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Solution 1 </a:t>
            </a:r>
            <a:r>
              <a:rPr lang="en-US" sz="2000" b="0" dirty="0"/>
              <a:t>(2 of 3)</a:t>
            </a:r>
            <a:endParaRPr lang="en-IN" dirty="0"/>
          </a:p>
        </p:txBody>
      </p:sp>
      <p:sp>
        <p:nvSpPr>
          <p:cNvPr id="20" name="Content Placeholder 19"/>
          <p:cNvSpPr>
            <a:spLocks noGrp="1"/>
          </p:cNvSpPr>
          <p:nvPr>
            <p:ph sz="quarter" idx="14"/>
          </p:nvPr>
        </p:nvSpPr>
        <p:spPr>
          <a:xfrm>
            <a:off x="457200" y="1541252"/>
            <a:ext cx="7985342" cy="1295953"/>
          </a:xfrm>
        </p:spPr>
        <p:txBody>
          <a:bodyPr/>
          <a:lstStyle/>
          <a:p>
            <a:pPr marL="432" indent="0">
              <a:buNone/>
            </a:pPr>
            <a:r>
              <a:rPr lang="en-US" sz="2000" dirty="0"/>
              <a:t>For a deep dive, a scuba diver uses a mixture of helium and oxygen with a pressure of 8.00 atm</a:t>
            </a:r>
            <a:r>
              <a:rPr lang="en-US" sz="200" dirty="0"/>
              <a:t>ospheres</a:t>
            </a:r>
            <a:r>
              <a:rPr lang="en-US" sz="2000" dirty="0"/>
              <a:t>. If the oxygen has a partial pressure of 1280 m</a:t>
            </a:r>
            <a:r>
              <a:rPr lang="en-US" sz="200" dirty="0"/>
              <a:t>illi</a:t>
            </a:r>
            <a:r>
              <a:rPr lang="en-US" sz="2000" dirty="0"/>
              <a:t>m</a:t>
            </a:r>
            <a:r>
              <a:rPr lang="en-US" sz="200" dirty="0"/>
              <a:t>eters </a:t>
            </a:r>
            <a:r>
              <a:rPr lang="en-US" sz="2000" dirty="0"/>
              <a:t>H</a:t>
            </a:r>
            <a:r>
              <a:rPr lang="en-US" sz="200" dirty="0"/>
              <a:t> </a:t>
            </a:r>
            <a:r>
              <a:rPr lang="en-US" sz="2000" dirty="0"/>
              <a:t>g, what is the partial pressure of the helium? (Volume and temperature are constant.)</a:t>
            </a:r>
          </a:p>
        </p:txBody>
      </p:sp>
      <p:sp>
        <p:nvSpPr>
          <p:cNvPr id="21" name="Content Placeholder 20"/>
          <p:cNvSpPr>
            <a:spLocks noGrp="1"/>
          </p:cNvSpPr>
          <p:nvPr>
            <p:ph sz="quarter" idx="15"/>
          </p:nvPr>
        </p:nvSpPr>
        <p:spPr>
          <a:xfrm>
            <a:off x="454672" y="3051103"/>
            <a:ext cx="8232128" cy="669127"/>
          </a:xfrm>
        </p:spPr>
        <p:txBody>
          <a:bodyPr/>
          <a:lstStyle/>
          <a:p>
            <a:pPr marL="839788" indent="-839788">
              <a:buNone/>
            </a:pPr>
            <a:r>
              <a:rPr lang="en-US" sz="2000" b="1" dirty="0"/>
              <a:t>Step 2 Rearrange the equation to solve for the unknown pressure. </a:t>
            </a:r>
            <a:r>
              <a:rPr lang="en-US" sz="2000" dirty="0"/>
              <a:t>Convert units to match.</a:t>
            </a:r>
            <a:endParaRPr lang="en-US" sz="2000" b="1" dirty="0"/>
          </a:p>
        </p:txBody>
      </p:sp>
      <p:graphicFrame>
        <p:nvGraphicFramePr>
          <p:cNvPr id="26" name="Object 25" descr="P of H e = P total minus P of O 2">
            <a:extLst>
              <a:ext uri="{FF2B5EF4-FFF2-40B4-BE49-F238E27FC236}">
                <a16:creationId xmlns:a16="http://schemas.microsoft.com/office/drawing/2014/main" id="{E5E5A852-2183-4D9D-A045-E4A5D2CEE52B}"/>
              </a:ext>
            </a:extLst>
          </p:cNvPr>
          <p:cNvGraphicFramePr>
            <a:graphicFrameLocks noChangeAspect="1"/>
          </p:cNvGraphicFramePr>
          <p:nvPr>
            <p:extLst/>
          </p:nvPr>
        </p:nvGraphicFramePr>
        <p:xfrm>
          <a:off x="2165350" y="4125913"/>
          <a:ext cx="2019300" cy="419100"/>
        </p:xfrm>
        <a:graphic>
          <a:graphicData uri="http://schemas.openxmlformats.org/presentationml/2006/ole">
            <mc:AlternateContent xmlns:mc="http://schemas.openxmlformats.org/markup-compatibility/2006">
              <mc:Choice xmlns:v="urn:schemas-microsoft-com:vml" Requires="v">
                <p:oleObj spid="_x0000_s65544" name="Equation" r:id="rId3" imgW="2019240" imgH="419040" progId="Equation.DSMT4">
                  <p:embed/>
                </p:oleObj>
              </mc:Choice>
              <mc:Fallback>
                <p:oleObj name="Equation" r:id="rId3" imgW="2019240" imgH="419040" progId="Equation.DSMT4">
                  <p:embed/>
                  <p:pic>
                    <p:nvPicPr>
                      <p:cNvPr id="26" name="Object 25" descr="P of H e = P total minus P of O 2">
                        <a:extLst>
                          <a:ext uri="{FF2B5EF4-FFF2-40B4-BE49-F238E27FC236}">
                            <a16:creationId xmlns:a16="http://schemas.microsoft.com/office/drawing/2014/main" id="{E5E5A852-2183-4D9D-A045-E4A5D2CEE52B}"/>
                          </a:ext>
                        </a:extLst>
                      </p:cNvPr>
                      <p:cNvPicPr/>
                      <p:nvPr/>
                    </p:nvPicPr>
                    <p:blipFill>
                      <a:blip r:embed="rId4"/>
                      <a:stretch>
                        <a:fillRect/>
                      </a:stretch>
                    </p:blipFill>
                    <p:spPr>
                      <a:xfrm>
                        <a:off x="2165350" y="4125913"/>
                        <a:ext cx="2019300" cy="419100"/>
                      </a:xfrm>
                      <a:prstGeom prst="rect">
                        <a:avLst/>
                      </a:prstGeom>
                    </p:spPr>
                  </p:pic>
                </p:oleObj>
              </mc:Fallback>
            </mc:AlternateContent>
          </a:graphicData>
        </a:graphic>
      </p:graphicFrame>
      <p:graphicFrame>
        <p:nvGraphicFramePr>
          <p:cNvPr id="27" name="Object 26" descr="8.00 atmospheres times start fraction 760 millimeters H g over 1 atmosphere end fraction, with atmosphere cancelled, = 6080 millimeters H g.">
            <a:extLst>
              <a:ext uri="{FF2B5EF4-FFF2-40B4-BE49-F238E27FC236}">
                <a16:creationId xmlns:a16="http://schemas.microsoft.com/office/drawing/2014/main" id="{1DD3FB8C-52E4-4546-B878-DD1CA94E13F1}"/>
              </a:ext>
            </a:extLst>
          </p:cNvPr>
          <p:cNvGraphicFramePr>
            <a:graphicFrameLocks noChangeAspect="1"/>
          </p:cNvGraphicFramePr>
          <p:nvPr>
            <p:extLst/>
          </p:nvPr>
        </p:nvGraphicFramePr>
        <p:xfrm>
          <a:off x="2208213" y="4835525"/>
          <a:ext cx="4648200" cy="762000"/>
        </p:xfrm>
        <a:graphic>
          <a:graphicData uri="http://schemas.openxmlformats.org/presentationml/2006/ole">
            <mc:AlternateContent xmlns:mc="http://schemas.openxmlformats.org/markup-compatibility/2006">
              <mc:Choice xmlns:v="urn:schemas-microsoft-com:vml" Requires="v">
                <p:oleObj spid="_x0000_s65545" name="Equation" r:id="rId5" imgW="4647960" imgH="761760" progId="Equation.DSMT4">
                  <p:embed/>
                </p:oleObj>
              </mc:Choice>
              <mc:Fallback>
                <p:oleObj name="Equation" r:id="rId5" imgW="4647960" imgH="761760" progId="Equation.DSMT4">
                  <p:embed/>
                  <p:pic>
                    <p:nvPicPr>
                      <p:cNvPr id="27" name="Object 26" descr="8.00 atmospheres times start fraction 760 millimeters H g over 1 atmosphere end fraction, with atmosphere cancelled, = 6080 millimeters H g.">
                        <a:extLst>
                          <a:ext uri="{FF2B5EF4-FFF2-40B4-BE49-F238E27FC236}">
                            <a16:creationId xmlns:a16="http://schemas.microsoft.com/office/drawing/2014/main" id="{1DD3FB8C-52E4-4546-B878-DD1CA94E13F1}"/>
                          </a:ext>
                        </a:extLst>
                      </p:cNvPr>
                      <p:cNvPicPr/>
                      <p:nvPr/>
                    </p:nvPicPr>
                    <p:blipFill>
                      <a:blip r:embed="rId6"/>
                      <a:stretch>
                        <a:fillRect/>
                      </a:stretch>
                    </p:blipFill>
                    <p:spPr>
                      <a:xfrm>
                        <a:off x="2208213" y="4835525"/>
                        <a:ext cx="4648200" cy="762000"/>
                      </a:xfrm>
                      <a:prstGeom prst="rect">
                        <a:avLst/>
                      </a:prstGeom>
                    </p:spPr>
                  </p:pic>
                </p:oleObj>
              </mc:Fallback>
            </mc:AlternateContent>
          </a:graphicData>
        </a:graphic>
      </p:graphicFrame>
    </p:spTree>
    <p:extLst>
      <p:ext uri="{BB962C8B-B14F-4D97-AF65-F5344CB8AC3E}">
        <p14:creationId xmlns:p14="http://schemas.microsoft.com/office/powerpoint/2010/main" val="37701181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1 </a:t>
            </a:r>
            <a:r>
              <a:rPr lang="en-US" sz="2000" b="0" dirty="0"/>
              <a:t>(3 of 3)</a:t>
            </a:r>
            <a:endParaRPr lang="en-IN" dirty="0"/>
          </a:p>
        </p:txBody>
      </p:sp>
      <p:sp>
        <p:nvSpPr>
          <p:cNvPr id="4" name="Content Placeholder 3"/>
          <p:cNvSpPr>
            <a:spLocks noGrp="1"/>
          </p:cNvSpPr>
          <p:nvPr>
            <p:ph sz="quarter" idx="14"/>
          </p:nvPr>
        </p:nvSpPr>
        <p:spPr>
          <a:xfrm>
            <a:off x="457199" y="1541252"/>
            <a:ext cx="8423753" cy="1515099"/>
          </a:xfrm>
        </p:spPr>
        <p:txBody>
          <a:bodyPr/>
          <a:lstStyle/>
          <a:p>
            <a:pPr marL="432" indent="0">
              <a:buNone/>
            </a:pPr>
            <a:r>
              <a:rPr lang="en-US" sz="2400" dirty="0">
                <a:solidFill>
                  <a:schemeClr val="tx1"/>
                </a:solidFill>
              </a:rPr>
              <a:t>For a deep dive, a scuba diver uses a mixture of helium and oxygen with a pressure of 8.00 atm</a:t>
            </a:r>
            <a:r>
              <a:rPr lang="en-US" sz="300" dirty="0">
                <a:solidFill>
                  <a:schemeClr val="tx1"/>
                </a:solidFill>
              </a:rPr>
              <a:t>ospheres</a:t>
            </a:r>
            <a:r>
              <a:rPr lang="en-US" sz="2400" dirty="0">
                <a:solidFill>
                  <a:schemeClr val="tx1"/>
                </a:solidFill>
              </a:rPr>
              <a:t>. If the oxygen has a partial pressure of 1280 m</a:t>
            </a:r>
            <a:r>
              <a:rPr lang="en-US" sz="300" dirty="0">
                <a:solidFill>
                  <a:schemeClr val="tx1"/>
                </a:solidFill>
              </a:rPr>
              <a:t>illi</a:t>
            </a:r>
            <a:r>
              <a:rPr lang="en-US" sz="2400" dirty="0">
                <a:solidFill>
                  <a:schemeClr val="tx1"/>
                </a:solidFill>
              </a:rPr>
              <a:t>m</a:t>
            </a:r>
            <a:r>
              <a:rPr lang="en-US" sz="300" dirty="0">
                <a:solidFill>
                  <a:schemeClr val="tx1"/>
                </a:solidFill>
              </a:rPr>
              <a:t>eters </a:t>
            </a:r>
            <a:r>
              <a:rPr lang="en-US" sz="2400" dirty="0">
                <a:solidFill>
                  <a:schemeClr val="tx1"/>
                </a:solidFill>
              </a:rPr>
              <a:t>H</a:t>
            </a:r>
            <a:r>
              <a:rPr lang="en-US" sz="300" dirty="0">
                <a:solidFill>
                  <a:schemeClr val="tx1"/>
                </a:solidFill>
              </a:rPr>
              <a:t> </a:t>
            </a:r>
            <a:r>
              <a:rPr lang="en-US" sz="2400" dirty="0">
                <a:solidFill>
                  <a:schemeClr val="tx1"/>
                </a:solidFill>
              </a:rPr>
              <a:t>g, what is the partial pressure of the helium? (Volume and temperature are constant.)</a:t>
            </a:r>
          </a:p>
        </p:txBody>
      </p:sp>
      <p:sp>
        <p:nvSpPr>
          <p:cNvPr id="5" name="Content Placeholder 4"/>
          <p:cNvSpPr>
            <a:spLocks noGrp="1"/>
          </p:cNvSpPr>
          <p:nvPr>
            <p:ph sz="quarter" idx="15"/>
          </p:nvPr>
        </p:nvSpPr>
        <p:spPr>
          <a:xfrm>
            <a:off x="454672" y="3163837"/>
            <a:ext cx="8232128" cy="786214"/>
          </a:xfrm>
        </p:spPr>
        <p:txBody>
          <a:bodyPr/>
          <a:lstStyle/>
          <a:p>
            <a:pPr marL="1036638" indent="-1036638">
              <a:buNone/>
            </a:pPr>
            <a:r>
              <a:rPr lang="en-US" sz="2400" b="1" dirty="0"/>
              <a:t>Step 3 Substitute known pressures and calculate the unknown partial pressure.</a:t>
            </a:r>
          </a:p>
        </p:txBody>
      </p:sp>
      <p:graphicFrame>
        <p:nvGraphicFramePr>
          <p:cNvPr id="9" name="Object 8" descr="P of H e = 6080 millimeters of mercury minus 1280 millimeters of mercury, = 4800 millimeters of mercury.">
            <a:extLst>
              <a:ext uri="{FF2B5EF4-FFF2-40B4-BE49-F238E27FC236}">
                <a16:creationId xmlns:a16="http://schemas.microsoft.com/office/drawing/2014/main" id="{B008B7CF-6602-491D-9279-9C9036C99AB2}"/>
              </a:ext>
            </a:extLst>
          </p:cNvPr>
          <p:cNvGraphicFramePr>
            <a:graphicFrameLocks noChangeAspect="1"/>
          </p:cNvGraphicFramePr>
          <p:nvPr>
            <p:extLst/>
          </p:nvPr>
        </p:nvGraphicFramePr>
        <p:xfrm>
          <a:off x="2144713" y="4173538"/>
          <a:ext cx="4711700" cy="901700"/>
        </p:xfrm>
        <a:graphic>
          <a:graphicData uri="http://schemas.openxmlformats.org/presentationml/2006/ole">
            <mc:AlternateContent xmlns:mc="http://schemas.openxmlformats.org/markup-compatibility/2006">
              <mc:Choice xmlns:v="urn:schemas-microsoft-com:vml" Requires="v">
                <p:oleObj spid="_x0000_s66565" name="Equation" r:id="rId3" imgW="4711680" imgH="901440" progId="Equation.DSMT4">
                  <p:embed/>
                </p:oleObj>
              </mc:Choice>
              <mc:Fallback>
                <p:oleObj name="Equation" r:id="rId3" imgW="4711680" imgH="901440" progId="Equation.DSMT4">
                  <p:embed/>
                  <p:pic>
                    <p:nvPicPr>
                      <p:cNvPr id="9" name="Object 8" descr="P of H e = 6080 millimeters of mercury minus 1280 millimeters of mercury, = 4800 millimeters of mercury.">
                        <a:extLst>
                          <a:ext uri="{FF2B5EF4-FFF2-40B4-BE49-F238E27FC236}">
                            <a16:creationId xmlns:a16="http://schemas.microsoft.com/office/drawing/2014/main" id="{B008B7CF-6602-491D-9279-9C9036C99AB2}"/>
                          </a:ext>
                        </a:extLst>
                      </p:cNvPr>
                      <p:cNvPicPr/>
                      <p:nvPr/>
                    </p:nvPicPr>
                    <p:blipFill>
                      <a:blip r:embed="rId4"/>
                      <a:stretch>
                        <a:fillRect/>
                      </a:stretch>
                    </p:blipFill>
                    <p:spPr>
                      <a:xfrm>
                        <a:off x="2144713" y="4173538"/>
                        <a:ext cx="4711700" cy="901700"/>
                      </a:xfrm>
                      <a:prstGeom prst="rect">
                        <a:avLst/>
                      </a:prstGeom>
                    </p:spPr>
                  </p:pic>
                </p:oleObj>
              </mc:Fallback>
            </mc:AlternateContent>
          </a:graphicData>
        </a:graphic>
      </p:graphicFrame>
      <p:sp>
        <p:nvSpPr>
          <p:cNvPr id="8" name="Content Placeholder 7"/>
          <p:cNvSpPr>
            <a:spLocks noGrp="1"/>
          </p:cNvSpPr>
          <p:nvPr>
            <p:ph sz="quarter" idx="19"/>
          </p:nvPr>
        </p:nvSpPr>
        <p:spPr>
          <a:xfrm>
            <a:off x="454672" y="5424489"/>
            <a:ext cx="4793733" cy="462743"/>
          </a:xfrm>
        </p:spPr>
        <p:txBody>
          <a:bodyPr/>
          <a:lstStyle/>
          <a:p>
            <a:pPr marL="432" indent="0">
              <a:buNone/>
            </a:pPr>
            <a:r>
              <a:rPr lang="en-US" sz="2400" dirty="0"/>
              <a:t>The answer is C, 4800 m</a:t>
            </a:r>
            <a:r>
              <a:rPr lang="en-US" sz="300" dirty="0">
                <a:solidFill>
                  <a:schemeClr val="bg1"/>
                </a:solidFill>
              </a:rPr>
              <a:t>illi</a:t>
            </a:r>
            <a:r>
              <a:rPr lang="en-US" sz="2400" dirty="0"/>
              <a:t>m</a:t>
            </a:r>
            <a:r>
              <a:rPr lang="en-US" sz="300" dirty="0">
                <a:solidFill>
                  <a:schemeClr val="bg1"/>
                </a:solidFill>
              </a:rPr>
              <a:t>eters </a:t>
            </a:r>
            <a:r>
              <a:rPr lang="en-US" sz="2400" dirty="0"/>
              <a:t>H</a:t>
            </a:r>
            <a:r>
              <a:rPr lang="en-US" sz="300" dirty="0"/>
              <a:t> </a:t>
            </a:r>
            <a:r>
              <a:rPr lang="en-US" sz="2400" dirty="0"/>
              <a:t>g.</a:t>
            </a:r>
          </a:p>
        </p:txBody>
      </p:sp>
    </p:spTree>
    <p:extLst>
      <p:ext uri="{BB962C8B-B14F-4D97-AF65-F5344CB8AC3E}">
        <p14:creationId xmlns:p14="http://schemas.microsoft.com/office/powerpoint/2010/main" val="35217096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10B3F-894C-4BCE-814B-52295B3D2ECD}"/>
              </a:ext>
            </a:extLst>
          </p:cNvPr>
          <p:cNvSpPr>
            <a:spLocks noGrp="1"/>
          </p:cNvSpPr>
          <p:nvPr>
            <p:ph type="title"/>
          </p:nvPr>
        </p:nvSpPr>
        <p:spPr/>
        <p:txBody>
          <a:bodyPr/>
          <a:lstStyle/>
          <a:p>
            <a:r>
              <a:rPr lang="en-US" dirty="0"/>
              <a:t>Hyperbaric Chambers (2 to 3 Atm)</a:t>
            </a:r>
          </a:p>
        </p:txBody>
      </p:sp>
      <p:pic>
        <p:nvPicPr>
          <p:cNvPr id="67588" name="Picture 4" descr="A woman lays in a hyperbaric oxygen chamber as a nurse speaks to her from outside it.">
            <a:extLst>
              <a:ext uri="{FF2B5EF4-FFF2-40B4-BE49-F238E27FC236}">
                <a16:creationId xmlns:a16="http://schemas.microsoft.com/office/drawing/2014/main" id="{D9A991C0-3A03-481B-A7ED-8EAC81313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5240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0498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3789-54BA-466B-9DDC-67A1B9641EBC}"/>
              </a:ext>
            </a:extLst>
          </p:cNvPr>
          <p:cNvSpPr>
            <a:spLocks noGrp="1"/>
          </p:cNvSpPr>
          <p:nvPr>
            <p:ph type="title"/>
          </p:nvPr>
        </p:nvSpPr>
        <p:spPr/>
        <p:txBody>
          <a:bodyPr/>
          <a:lstStyle/>
          <a:p>
            <a:r>
              <a:rPr lang="en-US" dirty="0"/>
              <a:t>Uses of Hyperbaric Therapy</a:t>
            </a:r>
          </a:p>
        </p:txBody>
      </p:sp>
      <p:sp>
        <p:nvSpPr>
          <p:cNvPr id="10" name="Rectangle 3">
            <a:extLst>
              <a:ext uri="{FF2B5EF4-FFF2-40B4-BE49-F238E27FC236}">
                <a16:creationId xmlns:a16="http://schemas.microsoft.com/office/drawing/2014/main" id="{7944BB91-7D9A-4C7C-B7F0-6AD5F06999BB}"/>
              </a:ext>
            </a:extLst>
          </p:cNvPr>
          <p:cNvSpPr>
            <a:spLocks noChangeArrowheads="1"/>
          </p:cNvSpPr>
          <p:nvPr/>
        </p:nvSpPr>
        <p:spPr bwMode="auto">
          <a:xfrm>
            <a:off x="619760" y="1780841"/>
            <a:ext cx="790447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Tx/>
              <a:buChar char="-"/>
              <a:tabLst/>
            </a:pPr>
            <a:r>
              <a:rPr lang="en-US" altLang="en-US" sz="2400" dirty="0">
                <a:solidFill>
                  <a:schemeClr val="tx1"/>
                </a:solidFill>
                <a:latin typeface="Arial" panose="020B0604020202020204" pitchFamily="34" charset="0"/>
              </a:rPr>
              <a:t>B</a:t>
            </a:r>
            <a:r>
              <a:rPr kumimoji="0" lang="en-US" altLang="en-US" sz="2400" b="0" i="0" u="none" strike="noStrike" cap="none" normalizeH="0" baseline="0" dirty="0">
                <a:ln>
                  <a:noFill/>
                </a:ln>
                <a:solidFill>
                  <a:schemeClr val="tx1"/>
                </a:solidFill>
                <a:effectLst/>
                <a:latin typeface="Arial" panose="020B0604020202020204" pitchFamily="34" charset="0"/>
              </a:rPr>
              <a:t>urn patients may undergo treatment for burns and infections. </a:t>
            </a: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A greater oxygen pressure increases the level of dissolved oxygen in the blood and tissues, where it fights bacterial infections. High levels of oxygen are toxic to many strains of bacteria. </a:t>
            </a: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The hyperbaric chamber may also be used during surgery, to help counteract carbon monoxide (CO) poisoning</a:t>
            </a: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and to treat some cancers.</a:t>
            </a:r>
          </a:p>
        </p:txBody>
      </p:sp>
    </p:spTree>
    <p:extLst>
      <p:ext uri="{BB962C8B-B14F-4D97-AF65-F5344CB8AC3E}">
        <p14:creationId xmlns:p14="http://schemas.microsoft.com/office/powerpoint/2010/main" val="22152633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62DCF-AED5-4486-BDBD-BC9540531B93}"/>
              </a:ext>
            </a:extLst>
          </p:cNvPr>
          <p:cNvSpPr>
            <a:spLocks noGrp="1"/>
          </p:cNvSpPr>
          <p:nvPr>
            <p:ph type="title"/>
          </p:nvPr>
        </p:nvSpPr>
        <p:spPr/>
        <p:txBody>
          <a:bodyPr/>
          <a:lstStyle/>
          <a:p>
            <a:r>
              <a:rPr lang="en-US" dirty="0"/>
              <a:t>Blood Pressure (120/80 mmHg ideal)</a:t>
            </a:r>
          </a:p>
        </p:txBody>
      </p:sp>
      <p:sp>
        <p:nvSpPr>
          <p:cNvPr id="3" name="Content Placeholder 2">
            <a:extLst>
              <a:ext uri="{FF2B5EF4-FFF2-40B4-BE49-F238E27FC236}">
                <a16:creationId xmlns:a16="http://schemas.microsoft.com/office/drawing/2014/main" id="{FCAD6263-7FE7-43E1-9809-1DA08DEB1B37}"/>
              </a:ext>
            </a:extLst>
          </p:cNvPr>
          <p:cNvSpPr>
            <a:spLocks noGrp="1"/>
          </p:cNvSpPr>
          <p:nvPr>
            <p:ph sz="quarter" idx="16"/>
          </p:nvPr>
        </p:nvSpPr>
        <p:spPr/>
        <p:txBody>
          <a:bodyPr/>
          <a:lstStyle/>
          <a:p>
            <a:endParaRPr lang="en-US"/>
          </a:p>
        </p:txBody>
      </p:sp>
      <p:sp>
        <p:nvSpPr>
          <p:cNvPr id="5" name="Content Placeholder 4">
            <a:extLst>
              <a:ext uri="{FF2B5EF4-FFF2-40B4-BE49-F238E27FC236}">
                <a16:creationId xmlns:a16="http://schemas.microsoft.com/office/drawing/2014/main" id="{74BC4367-0060-47E1-B936-1CE44F0B9F7C}"/>
              </a:ext>
            </a:extLst>
          </p:cNvPr>
          <p:cNvSpPr>
            <a:spLocks noGrp="1"/>
          </p:cNvSpPr>
          <p:nvPr>
            <p:ph sz="quarter" idx="15"/>
          </p:nvPr>
        </p:nvSpPr>
        <p:spPr/>
        <p:txBody>
          <a:bodyPr/>
          <a:lstStyle/>
          <a:p>
            <a:endParaRPr lang="en-US"/>
          </a:p>
        </p:txBody>
      </p:sp>
      <p:sp>
        <p:nvSpPr>
          <p:cNvPr id="6" name="Content Placeholder 5">
            <a:extLst>
              <a:ext uri="{FF2B5EF4-FFF2-40B4-BE49-F238E27FC236}">
                <a16:creationId xmlns:a16="http://schemas.microsoft.com/office/drawing/2014/main" id="{D6E96DAE-C3E5-4B77-82A1-02952388A0B1}"/>
              </a:ext>
            </a:extLst>
          </p:cNvPr>
          <p:cNvSpPr>
            <a:spLocks noGrp="1"/>
          </p:cNvSpPr>
          <p:nvPr>
            <p:ph sz="quarter" idx="17"/>
          </p:nvPr>
        </p:nvSpPr>
        <p:spPr/>
        <p:txBody>
          <a:bodyPr/>
          <a:lstStyle/>
          <a:p>
            <a:endParaRPr lang="en-US"/>
          </a:p>
        </p:txBody>
      </p:sp>
      <p:sp>
        <p:nvSpPr>
          <p:cNvPr id="7" name="Content Placeholder 6">
            <a:extLst>
              <a:ext uri="{FF2B5EF4-FFF2-40B4-BE49-F238E27FC236}">
                <a16:creationId xmlns:a16="http://schemas.microsoft.com/office/drawing/2014/main" id="{4AA7289E-CB95-4576-A93F-BD56497F6750}"/>
              </a:ext>
            </a:extLst>
          </p:cNvPr>
          <p:cNvSpPr>
            <a:spLocks noGrp="1"/>
          </p:cNvSpPr>
          <p:nvPr>
            <p:ph sz="quarter" idx="18"/>
          </p:nvPr>
        </p:nvSpPr>
        <p:spPr/>
        <p:txBody>
          <a:bodyPr/>
          <a:lstStyle/>
          <a:p>
            <a:endParaRPr lang="en-US"/>
          </a:p>
        </p:txBody>
      </p:sp>
      <p:sp>
        <p:nvSpPr>
          <p:cNvPr id="8" name="Content Placeholder 7">
            <a:extLst>
              <a:ext uri="{FF2B5EF4-FFF2-40B4-BE49-F238E27FC236}">
                <a16:creationId xmlns:a16="http://schemas.microsoft.com/office/drawing/2014/main" id="{481B25BD-53CE-4444-AFC9-12FFB06FA64C}"/>
              </a:ext>
            </a:extLst>
          </p:cNvPr>
          <p:cNvSpPr>
            <a:spLocks noGrp="1"/>
          </p:cNvSpPr>
          <p:nvPr>
            <p:ph sz="quarter" idx="19"/>
          </p:nvPr>
        </p:nvSpPr>
        <p:spPr/>
        <p:txBody>
          <a:bodyPr/>
          <a:lstStyle/>
          <a:p>
            <a:endParaRPr lang="en-US"/>
          </a:p>
        </p:txBody>
      </p:sp>
      <p:sp>
        <p:nvSpPr>
          <p:cNvPr id="14" name="Content Placeholder 13">
            <a:extLst>
              <a:ext uri="{FF2B5EF4-FFF2-40B4-BE49-F238E27FC236}">
                <a16:creationId xmlns:a16="http://schemas.microsoft.com/office/drawing/2014/main" id="{DE3CCC3F-A116-4000-89B8-B4E06C9B5035}"/>
              </a:ext>
            </a:extLst>
          </p:cNvPr>
          <p:cNvSpPr>
            <a:spLocks noGrp="1"/>
          </p:cNvSpPr>
          <p:nvPr>
            <p:ph sz="quarter" idx="14"/>
          </p:nvPr>
        </p:nvSpPr>
        <p:spPr/>
        <p:txBody>
          <a:bodyPr/>
          <a:lstStyle/>
          <a:p>
            <a:endParaRPr lang="en-US"/>
          </a:p>
        </p:txBody>
      </p:sp>
      <p:pic>
        <p:nvPicPr>
          <p:cNvPr id="15" name="Picture 14">
            <a:extLst>
              <a:ext uri="{FF2B5EF4-FFF2-40B4-BE49-F238E27FC236}">
                <a16:creationId xmlns:a16="http://schemas.microsoft.com/office/drawing/2014/main" id="{DE4E8718-08FA-498E-8621-8864BD0BFCA7}"/>
              </a:ext>
            </a:extLst>
          </p:cNvPr>
          <p:cNvPicPr>
            <a:picLocks noChangeAspect="1"/>
          </p:cNvPicPr>
          <p:nvPr/>
        </p:nvPicPr>
        <p:blipFill>
          <a:blip r:embed="rId2"/>
          <a:stretch>
            <a:fillRect/>
          </a:stretch>
        </p:blipFill>
        <p:spPr>
          <a:xfrm>
            <a:off x="606839" y="1453547"/>
            <a:ext cx="7328121" cy="5027326"/>
          </a:xfrm>
          <a:prstGeom prst="rect">
            <a:avLst/>
          </a:prstGeom>
        </p:spPr>
      </p:pic>
    </p:spTree>
    <p:extLst>
      <p:ext uri="{BB962C8B-B14F-4D97-AF65-F5344CB8AC3E}">
        <p14:creationId xmlns:p14="http://schemas.microsoft.com/office/powerpoint/2010/main" val="9236775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Concept Map</a:t>
            </a:r>
          </a:p>
        </p:txBody>
      </p:sp>
      <p:pic>
        <p:nvPicPr>
          <p:cNvPr id="4" name="Content Placeholder 3" descr="Gases are described by, behave according to, or are related by information as follows. For long description in Notes pane, press F6."/>
          <p:cNvPicPr>
            <a:picLocks noGrp="1" noChangeAspect="1"/>
          </p:cNvPicPr>
          <p:nvPr>
            <p:ph sz="quarter" idx="13"/>
          </p:nvPr>
        </p:nvPicPr>
        <p:blipFill>
          <a:blip r:embed="rId3"/>
          <a:stretch>
            <a:fillRect/>
          </a:stretch>
        </p:blipFill>
        <p:spPr>
          <a:xfrm>
            <a:off x="539146" y="1939860"/>
            <a:ext cx="8065707" cy="3700593"/>
          </a:xfrm>
          <a:prstGeom prst="rect">
            <a:avLst/>
          </a:prstGeom>
        </p:spPr>
      </p:pic>
    </p:spTree>
    <p:extLst>
      <p:ext uri="{BB962C8B-B14F-4D97-AF65-F5344CB8AC3E}">
        <p14:creationId xmlns:p14="http://schemas.microsoft.com/office/powerpoint/2010/main" val="3536980175"/>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Props1.xml><?xml version="1.0" encoding="utf-8"?>
<ds:datastoreItem xmlns:ds="http://schemas.openxmlformats.org/officeDocument/2006/customXml" ds:itemID="{48A774FA-0367-43A0-9706-1AE21826098C}">
  <ds:schemaRefs>
    <ds:schemaRef ds:uri="http://schemas.microsoft.com/sharepoint/v3/contenttype/forms"/>
  </ds:schemaRefs>
</ds:datastoreItem>
</file>

<file path=customXml/itemProps2.xml><?xml version="1.0" encoding="utf-8"?>
<ds:datastoreItem xmlns:ds="http://schemas.openxmlformats.org/officeDocument/2006/customXml" ds:itemID="{AC4CC892-3AEB-400A-9BB7-23DC409885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DB70CB-4549-4FB2-A94B-3BAE69E9F06D}">
  <ds:schemaRefs>
    <ds:schemaRef ds:uri="http://purl.org/dc/elements/1.1/"/>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purl.org/dc/dcmitype/"/>
    <ds:schemaRef ds:uri="6125ffc9-2c56-435e-8267-1393444907b2"/>
    <ds:schemaRef ds:uri="7c1bd8dc-4e40-424f-a15f-9ffcd522197f"/>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47719</TotalTime>
  <Words>7268</Words>
  <Application>Microsoft Office PowerPoint</Application>
  <PresentationFormat>On-screen Show (4:3)</PresentationFormat>
  <Paragraphs>789</Paragraphs>
  <Slides>99</Slides>
  <Notes>22</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99</vt:i4>
      </vt:variant>
    </vt:vector>
  </HeadingPairs>
  <TitlesOfParts>
    <vt:vector size="108" baseType="lpstr">
      <vt:lpstr>ＭＳ Ｐゴシック</vt:lpstr>
      <vt:lpstr>Arial</vt:lpstr>
      <vt:lpstr>Noto Sans Symbols</vt:lpstr>
      <vt:lpstr>Times New Roman</vt:lpstr>
      <vt:lpstr>Verdana</vt:lpstr>
      <vt:lpstr>508 Lecture</vt:lpstr>
      <vt:lpstr>2_508 Lecture</vt:lpstr>
      <vt:lpstr>1_508 Lecture</vt:lpstr>
      <vt:lpstr>Equation</vt:lpstr>
      <vt:lpstr>Chemistry: An Introduction to General, Organic, and Biological Chemistry</vt:lpstr>
      <vt:lpstr>Gases</vt:lpstr>
      <vt:lpstr>8.1 Properties of Gases</vt:lpstr>
      <vt:lpstr>Kinetic Molecular Theory</vt:lpstr>
      <vt:lpstr>Properties That Describe a Gas</vt:lpstr>
      <vt:lpstr>Volume</vt:lpstr>
      <vt:lpstr>Temperature</vt:lpstr>
      <vt:lpstr>Pressure</vt:lpstr>
      <vt:lpstr>Barometers Measure Pressure</vt:lpstr>
      <vt:lpstr>Atmospheric Pressure</vt:lpstr>
      <vt:lpstr>Units for Measuring Pressure</vt:lpstr>
      <vt:lpstr>Altitude and Atmospheric Pressure (1 of 2)</vt:lpstr>
      <vt:lpstr>Altitude and Atmospheric Pressure (2 of 2)</vt:lpstr>
      <vt:lpstr>Learning Check 1</vt:lpstr>
      <vt:lpstr>Solution 1</vt:lpstr>
      <vt:lpstr>Learning Check 2</vt:lpstr>
      <vt:lpstr>Solution 2</vt:lpstr>
      <vt:lpstr>8.2 Pressure and Volume: Boyle’s Law</vt:lpstr>
      <vt:lpstr>Boyle’s Law</vt:lpstr>
      <vt:lpstr>Boyle’s Law: P V = Constant</vt:lpstr>
      <vt:lpstr>Chemistry Link to Health: Boyle’s Law and Breathing (1 of 2)</vt:lpstr>
      <vt:lpstr>Chemistry Link to Health: Boyle’s Law and Breathing (2 of 2)</vt:lpstr>
      <vt:lpstr>Calculations Using Boyle’s Law (1 of 2)</vt:lpstr>
      <vt:lpstr>Calculations Using Boyle’s Law (2 of 2)</vt:lpstr>
      <vt:lpstr>Learning Check 1</vt:lpstr>
      <vt:lpstr>Solution 1 (1 of 3)</vt:lpstr>
      <vt:lpstr>Solution 1 (2 of 3)</vt:lpstr>
      <vt:lpstr>Solution 1 (3 of 3)</vt:lpstr>
      <vt:lpstr>Learning Check 2</vt:lpstr>
      <vt:lpstr>Solution 2</vt:lpstr>
      <vt:lpstr>Learning Check 3</vt:lpstr>
      <vt:lpstr>Solution 3 (1 of 2)</vt:lpstr>
      <vt:lpstr>Solution 3 (2 of 2)</vt:lpstr>
      <vt:lpstr>Learning Check 4</vt:lpstr>
      <vt:lpstr>Solution 4</vt:lpstr>
      <vt:lpstr>8.3 Temperature and Volume: Charles’s Law</vt:lpstr>
      <vt:lpstr>Charles’s Law</vt:lpstr>
      <vt:lpstr>Charles’s Law: V and T</vt:lpstr>
      <vt:lpstr>Learning Check 1</vt:lpstr>
      <vt:lpstr>Solution 1</vt:lpstr>
      <vt:lpstr>Calculations Using Charles’s Law (1 of 2)</vt:lpstr>
      <vt:lpstr>Calculations Using Charles’s Law (2 of 2)</vt:lpstr>
      <vt:lpstr>Learning Check 2</vt:lpstr>
      <vt:lpstr>Solution 2 (1 of 2)</vt:lpstr>
      <vt:lpstr>Solution 2 (2 of 2)</vt:lpstr>
      <vt:lpstr>Learning Check 3</vt:lpstr>
      <vt:lpstr>Solution 3</vt:lpstr>
      <vt:lpstr>8.4 Temperature and Pressure: Gay-Lussac’s Law</vt:lpstr>
      <vt:lpstr>Gay-Lussac’s Law</vt:lpstr>
      <vt:lpstr>Learning Check 1</vt:lpstr>
      <vt:lpstr>Solution 1</vt:lpstr>
      <vt:lpstr>Calculations Using Gay-Lussac’s Law (1 of 2)</vt:lpstr>
      <vt:lpstr>Calculations Using Gay-Lussac’s Law (2 of 2)</vt:lpstr>
      <vt:lpstr>Learning Check 2</vt:lpstr>
      <vt:lpstr>Solution 2 (1 of 2)</vt:lpstr>
      <vt:lpstr>Solution 2 (2 of 2)</vt:lpstr>
      <vt:lpstr>Learning Check 3</vt:lpstr>
      <vt:lpstr>Solution 3</vt:lpstr>
      <vt:lpstr>8.5 The Combined Gas Law</vt:lpstr>
      <vt:lpstr>The Combined Gas Law</vt:lpstr>
      <vt:lpstr>Summary of Gas Laws</vt:lpstr>
      <vt:lpstr>Calculations Using Combined Gas Law (1 of 2)</vt:lpstr>
      <vt:lpstr>Calculations Using Combined Gas Law (2 of 2)</vt:lpstr>
      <vt:lpstr>Learning Check 1</vt:lpstr>
      <vt:lpstr>Solution 1 (1 of 3)</vt:lpstr>
      <vt:lpstr>Solution 1 (2 of 3)</vt:lpstr>
      <vt:lpstr>Solution 1 (3 of 3)</vt:lpstr>
      <vt:lpstr>8.6 Volume and Moles: Avogadro’s Law</vt:lpstr>
      <vt:lpstr>Avogadro’s Law: Volume and Moles</vt:lpstr>
      <vt:lpstr>Calculations Using Avogadro’s Law (1 of 3)</vt:lpstr>
      <vt:lpstr>Calculations Using Avogadro’s Law (2 of 3)</vt:lpstr>
      <vt:lpstr>Calculations Using Avogadro’s Law (3 of 3)</vt:lpstr>
      <vt:lpstr>Standard Temperature and Pressure</vt:lpstr>
      <vt:lpstr>Molar Volume, S T P</vt:lpstr>
      <vt:lpstr>Molar Volume</vt:lpstr>
      <vt:lpstr>Calculations Using Molar Volume (1 of 2)</vt:lpstr>
      <vt:lpstr>Calculations Using Molar Volume (2 of 2)</vt:lpstr>
      <vt:lpstr>Learning Check 1</vt:lpstr>
      <vt:lpstr>Solution 1 (1 of 5)</vt:lpstr>
      <vt:lpstr>Solution 1 (2 of 5)</vt:lpstr>
      <vt:lpstr>Solution 1 (3 of 5)</vt:lpstr>
      <vt:lpstr>Solution 1 (4 of 5)</vt:lpstr>
      <vt:lpstr>Solution 1 (5 of 5)</vt:lpstr>
      <vt:lpstr>8.7 Partial Pressure: Dalton’s Law</vt:lpstr>
      <vt:lpstr>Partial Pressure</vt:lpstr>
      <vt:lpstr>Dalton’s Law of Partial Pressures</vt:lpstr>
      <vt:lpstr>Total Pressure</vt:lpstr>
      <vt:lpstr>Air Is a Mixture of Gases</vt:lpstr>
      <vt:lpstr>Solving for Partial Pressure (1 of 3)</vt:lpstr>
      <vt:lpstr>Solving for Partial Pressure (2 of 3)</vt:lpstr>
      <vt:lpstr>Solving for Partial Pressure (3 of 3)</vt:lpstr>
      <vt:lpstr>Learning Check 1</vt:lpstr>
      <vt:lpstr>Solution 1 (1 of 3)</vt:lpstr>
      <vt:lpstr>Solution 1 (2 of 3)</vt:lpstr>
      <vt:lpstr>Solution 1 (3 of 3)</vt:lpstr>
      <vt:lpstr>Hyperbaric Chambers (2 to 3 Atm)</vt:lpstr>
      <vt:lpstr>Uses of Hyperbaric Therapy</vt:lpstr>
      <vt:lpstr>Blood Pressure (120/80 mmHg ideal)</vt:lpstr>
      <vt:lpstr>Concept Map</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An Introduction to General, Organic, and Biological Chemistry</dc:title>
  <dc:subject>Science</dc:subject>
  <dc:creator>Timberlake</dc:creator>
  <cp:keywords>Chemistry</cp:keywords>
  <dc:description>Long description alt-text is inserted in the notes pane; Alt text for images/math equations within table cells have been placed behind the object intentionally to provide a better screen reader user experience.</dc:description>
  <cp:lastModifiedBy>Mascotti, David P.</cp:lastModifiedBy>
  <cp:revision>609</cp:revision>
  <dcterms:modified xsi:type="dcterms:W3CDTF">2025-02-20T20:46:42Z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4915400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